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70" r:id="rId2"/>
    <p:sldId id="371" r:id="rId3"/>
    <p:sldId id="372" r:id="rId4"/>
    <p:sldId id="373" r:id="rId5"/>
    <p:sldId id="374" r:id="rId6"/>
    <p:sldId id="375" r:id="rId7"/>
    <p:sldId id="376" r:id="rId8"/>
    <p:sldId id="377" r:id="rId9"/>
    <p:sldId id="378" r:id="rId10"/>
    <p:sldId id="379" r:id="rId11"/>
    <p:sldId id="380" r:id="rId12"/>
    <p:sldId id="381" r:id="rId13"/>
    <p:sldId id="382" r:id="rId14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0800" y="53340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867400"/>
            <a:ext cx="103632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94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7994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524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666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4382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7297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4348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0941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39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8013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0" y="1417638"/>
            <a:ext cx="2438400" cy="5211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17638"/>
            <a:ext cx="7112000" cy="5211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3929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417638"/>
            <a:ext cx="97536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4384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819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6"/>
            <a:ext cx="65172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بازاریابی در کسب و کارهای جدید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2891136" y="836713"/>
            <a:ext cx="7128791" cy="1704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+mj-lt"/>
              <a:buAutoNum type="arabicPeriod"/>
              <a:defRPr/>
            </a:pPr>
            <a:r>
              <a:rPr lang="fa-IR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کسب اطمینان از وجود نیازی </a:t>
            </a:r>
            <a:r>
              <a:rPr lang="fa-IR" sz="1600" b="1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واقعی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+mj-lt"/>
              <a:buAutoNum type="arabicPeriod"/>
              <a:defRPr/>
            </a:pPr>
            <a:r>
              <a:rPr lang="fa-IR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ارزیابی </a:t>
            </a:r>
            <a:r>
              <a:rPr lang="fa-IR" sz="14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ترجیحات</a:t>
            </a:r>
            <a:r>
              <a:rPr lang="fa-IR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مشتریان در خصوص ویژگی های محصولات جدید که قصد ارائه آن را دارند.</a:t>
            </a:r>
          </a:p>
          <a:p>
            <a:pPr marL="342900" indent="-342900"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buFont typeface="+mj-lt"/>
              <a:buAutoNum type="arabicPeriod"/>
              <a:defRPr/>
            </a:pPr>
            <a:r>
              <a:rPr lang="fa-IR" sz="1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تعیین ابعاد اساسی نیاز مشتریان که قادرند با عرضه محصولات و خدمات جدید برآورده سازند.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9D8A26-42D6-4988-ABF0-EF147E9C61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8" t="6533" r="5113"/>
          <a:stretch/>
        </p:blipFill>
        <p:spPr>
          <a:xfrm>
            <a:off x="2711624" y="2708920"/>
            <a:ext cx="5472608" cy="395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69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6"/>
            <a:ext cx="65172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محصولات جدید چه نیازهایی را تامین خواهند کرد؟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3701480" y="1556793"/>
            <a:ext cx="4896543" cy="1373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defRPr/>
            </a:pP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شکست بسیاری از ایده های نو و کارآفرینان دقیقا به دلیل عدم شناخت نیاز </a:t>
            </a:r>
            <a:r>
              <a:rPr lang="fa-IR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واقعی</a:t>
            </a:r>
            <a:r>
              <a:rPr lang="fa-IR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بازار است.</a:t>
            </a:r>
            <a:endParaRPr lang="fa-IR" sz="2000" b="1" dirty="0">
              <a:solidFill>
                <a:srgbClr val="002060"/>
              </a:solidFill>
              <a:highlight>
                <a:srgbClr val="FFFF00"/>
              </a:highlight>
              <a:latin typeface="Arial" panose="020B060402020202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20372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6"/>
            <a:ext cx="65172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چگونه به نیاز واقعی بازار پی ببریم 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777B6-C385-4B6D-92F1-A2B8754E114E}"/>
              </a:ext>
            </a:extLst>
          </p:cNvPr>
          <p:cNvSpPr/>
          <p:nvPr/>
        </p:nvSpPr>
        <p:spPr>
          <a:xfrm>
            <a:off x="1415481" y="1628800"/>
            <a:ext cx="8568951" cy="305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defRPr/>
            </a:pPr>
            <a:r>
              <a:rPr lang="fa-IR" sz="2000" b="1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گام اول: </a:t>
            </a:r>
            <a:r>
              <a:rPr lang="fa-IR" sz="2000" b="1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شناسایی مشکلات: یافتن نیازهایی که به نحو مطلوب برآورده نشده اند.</a:t>
            </a:r>
          </a:p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defRPr/>
            </a:pPr>
            <a:r>
              <a:rPr lang="fa-IR" sz="2000" b="1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گام دوم: </a:t>
            </a:r>
            <a:r>
              <a:rPr lang="fa-IR" sz="2000" b="1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یافتن راه حل مناسب</a:t>
            </a:r>
          </a:p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defRPr/>
            </a:pPr>
            <a:r>
              <a:rPr lang="fa-IR" sz="2000" b="1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گام سوم: </a:t>
            </a:r>
            <a:r>
              <a:rPr lang="fa-IR" sz="2000" b="1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بررسی واقعیت های موجود در حوزه کسب و کار (ابعاد اقتصادی)</a:t>
            </a:r>
          </a:p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SzPct val="111000"/>
              <a:defRPr/>
            </a:pPr>
            <a:r>
              <a:rPr lang="fa-IR" sz="2000" b="1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گام چهارم: </a:t>
            </a:r>
            <a:r>
              <a:rPr lang="fa-IR" sz="2000" b="1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شناسایی گزینه های موجود یا بالقوه که وجود دارند یا به وجود خواهند آمد.</a:t>
            </a:r>
          </a:p>
        </p:txBody>
      </p:sp>
    </p:spTree>
    <p:extLst>
      <p:ext uri="{BB962C8B-B14F-4D97-AF65-F5344CB8AC3E}">
        <p14:creationId xmlns:p14="http://schemas.microsoft.com/office/powerpoint/2010/main" val="4248570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891135" y="332656"/>
            <a:ext cx="65172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ارزیابی </a:t>
            </a:r>
            <a:r>
              <a:rPr lang="fa-IR" sz="28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ترجیحات</a:t>
            </a:r>
            <a:r>
              <a:rPr lang="fa-IR" sz="28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مشتریان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6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تکنیک های شناسایی نیاز مشتریان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55DD6A-C14E-4AFC-BE73-21DFAB0181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44400" t="3401" r="22001" b="18900"/>
          <a:stretch/>
        </p:blipFill>
        <p:spPr>
          <a:xfrm rot="16200000">
            <a:off x="4963366" y="-1159510"/>
            <a:ext cx="2232248" cy="917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816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639617" y="332656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مشکل کسب و کارهای تثبیت شده در ورود به بازار های جدید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DDF46-EB49-43EC-99E6-26B1A818B4DE}"/>
              </a:ext>
            </a:extLst>
          </p:cNvPr>
          <p:cNvSpPr/>
          <p:nvPr/>
        </p:nvSpPr>
        <p:spPr>
          <a:xfrm>
            <a:off x="2135561" y="1556792"/>
            <a:ext cx="8064895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مشکل اول: انعطاف ناپذیری های اساسی </a:t>
            </a: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(عادت به تکرار دارند)</a:t>
            </a: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مشکل دوم: مشکل تاثیر بازار فعلی</a:t>
            </a: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(</a:t>
            </a: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توجه به صدای مشتریان موجود!!!!)</a:t>
            </a:r>
            <a:endParaRPr lang="en-US" sz="2000" dirty="0">
              <a:solidFill>
                <a:srgbClr val="002060"/>
              </a:solidFill>
              <a:highlight>
                <a:srgbClr val="FFFF00"/>
              </a:highlight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مشکل سوم: نزدیک بینی مشتریان</a:t>
            </a: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(تمرکز بیش از اندازه بر مشتریان موجود)</a:t>
            </a:r>
          </a:p>
        </p:txBody>
      </p:sp>
    </p:spTree>
    <p:extLst>
      <p:ext uri="{BB962C8B-B14F-4D97-AF65-F5344CB8AC3E}">
        <p14:creationId xmlns:p14="http://schemas.microsoft.com/office/powerpoint/2010/main" val="1036464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711625" y="620688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تحلیل متقارن: تحلیل مهمترین ابعاد از نظر مشتری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DDF46-EB49-43EC-99E6-26B1A818B4DE}"/>
              </a:ext>
            </a:extLst>
          </p:cNvPr>
          <p:cNvSpPr/>
          <p:nvPr/>
        </p:nvSpPr>
        <p:spPr>
          <a:xfrm>
            <a:off x="2135561" y="1556793"/>
            <a:ext cx="806489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سوال اساسی این است که کدام بعد از محصول برای مشتری مهم تر است؟</a:t>
            </a: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(کیفیت، قیمت، اندازه و ....)</a:t>
            </a:r>
          </a:p>
        </p:txBody>
      </p:sp>
    </p:spTree>
    <p:extLst>
      <p:ext uri="{BB962C8B-B14F-4D97-AF65-F5344CB8AC3E}">
        <p14:creationId xmlns:p14="http://schemas.microsoft.com/office/powerpoint/2010/main" val="4112035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711625" y="620688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ارزیابی شعور متعارف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DDF46-EB49-43EC-99E6-26B1A818B4DE}"/>
              </a:ext>
            </a:extLst>
          </p:cNvPr>
          <p:cNvSpPr/>
          <p:nvPr/>
        </p:nvSpPr>
        <p:spPr>
          <a:xfrm>
            <a:off x="2135561" y="1556792"/>
            <a:ext cx="8064895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فاصله زیاد بین تجربیات و آگاهی های عمومی مردم می تواند منجر به عدم درک محصول جدید باشد.</a:t>
            </a: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(تصور کنید امروز کارآفرینی در مورد ایده حرکت در زمان با شما صحبت کند)</a:t>
            </a:r>
          </a:p>
        </p:txBody>
      </p:sp>
    </p:spTree>
    <p:extLst>
      <p:ext uri="{BB962C8B-B14F-4D97-AF65-F5344CB8AC3E}">
        <p14:creationId xmlns:p14="http://schemas.microsoft.com/office/powerpoint/2010/main" val="1527910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711625" y="620688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پویایی بازار: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DDF46-EB49-43EC-99E6-26B1A818B4DE}"/>
              </a:ext>
            </a:extLst>
          </p:cNvPr>
          <p:cNvSpPr/>
          <p:nvPr/>
        </p:nvSpPr>
        <p:spPr>
          <a:xfrm>
            <a:off x="2135561" y="1556793"/>
            <a:ext cx="806489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درک این نکته که نیازها و خواسته های بازار دائما در حال تغییر است.</a:t>
            </a: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(توقف در گذشته و حال منجر به شکست کارآفرینان خواهد شد)</a:t>
            </a:r>
          </a:p>
        </p:txBody>
      </p:sp>
    </p:spTree>
    <p:extLst>
      <p:ext uri="{BB962C8B-B14F-4D97-AF65-F5344CB8AC3E}">
        <p14:creationId xmlns:p14="http://schemas.microsoft.com/office/powerpoint/2010/main" val="825860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711625" y="620688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شناخت بازار: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DDF46-EB49-43EC-99E6-26B1A818B4DE}"/>
              </a:ext>
            </a:extLst>
          </p:cNvPr>
          <p:cNvSpPr/>
          <p:nvPr/>
        </p:nvSpPr>
        <p:spPr>
          <a:xfrm>
            <a:off x="2063552" y="1484785"/>
            <a:ext cx="806489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اهمیت اندازه و رشد بازار</a:t>
            </a: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(الزاما بازارهای بزرگ نیاز کارآفرینان نیست اما بازارهای با رشد بالا نیاز است.)</a:t>
            </a:r>
          </a:p>
        </p:txBody>
      </p:sp>
    </p:spTree>
    <p:extLst>
      <p:ext uri="{BB962C8B-B14F-4D97-AF65-F5344CB8AC3E}">
        <p14:creationId xmlns:p14="http://schemas.microsoft.com/office/powerpoint/2010/main" val="3613223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EB3401-D5A6-4D9A-94CA-501E1B797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2564905"/>
            <a:ext cx="5363537" cy="273063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711623" y="226456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زمانبندی بازار: منحنی  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S</a:t>
            </a:r>
            <a:endParaRPr lang="fa-IR" sz="2400" b="1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DDF46-EB49-43EC-99E6-26B1A818B4DE}"/>
              </a:ext>
            </a:extLst>
          </p:cNvPr>
          <p:cNvSpPr/>
          <p:nvPr/>
        </p:nvSpPr>
        <p:spPr>
          <a:xfrm>
            <a:off x="2423593" y="951399"/>
            <a:ext cx="646114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(محصولات جدید در ابتدا عملکرد کند و گاهی ضعیفی دارند</a:t>
            </a: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پس از نفوذ در بازار سرعت عملکرد آن ها بهبود می یابد</a:t>
            </a: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در انتهای دوره عمر نیز مجددا ضعیف می شود)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EAB640-6A1D-4FE7-978A-06ED5EE5EB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69" b="892"/>
          <a:stretch/>
        </p:blipFill>
        <p:spPr>
          <a:xfrm>
            <a:off x="5810608" y="3867960"/>
            <a:ext cx="4857393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13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711625" y="474011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کسب پذیرش بازار: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DDF46-EB49-43EC-99E6-26B1A818B4DE}"/>
              </a:ext>
            </a:extLst>
          </p:cNvPr>
          <p:cNvSpPr/>
          <p:nvPr/>
        </p:nvSpPr>
        <p:spPr>
          <a:xfrm>
            <a:off x="1631505" y="1219736"/>
            <a:ext cx="806489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کدام مشتریان، چه زمانی و با کدام محصول جدید تطبیق می یابند؟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B6EBDE-B0BE-4495-8FE4-B9181D918F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64" r="32276" b="15349"/>
          <a:stretch/>
        </p:blipFill>
        <p:spPr>
          <a:xfrm>
            <a:off x="1524000" y="1968175"/>
            <a:ext cx="6192688" cy="473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801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711625" y="474011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قیمت گذاری محصولات جدید: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DDF46-EB49-43EC-99E6-26B1A818B4DE}"/>
              </a:ext>
            </a:extLst>
          </p:cNvPr>
          <p:cNvSpPr/>
          <p:nvPr/>
        </p:nvSpPr>
        <p:spPr>
          <a:xfrm>
            <a:off x="1703513" y="1340768"/>
            <a:ext cx="8064895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ملاحظات اساسی در زمینه قیمت گذاری:</a:t>
            </a:r>
          </a:p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1- تعیین هزینه</a:t>
            </a:r>
          </a:p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2- شرایط بازار- قیمت سقف و کف بازار</a:t>
            </a:r>
          </a:p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3- اهمیت ویژگی های محصول در مقابل قیمت – ارزش محوری</a:t>
            </a:r>
          </a:p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4- هزینه های پنهان و تخفیفات</a:t>
            </a:r>
          </a:p>
        </p:txBody>
      </p:sp>
    </p:spTree>
    <p:extLst>
      <p:ext uri="{BB962C8B-B14F-4D97-AF65-F5344CB8AC3E}">
        <p14:creationId xmlns:p14="http://schemas.microsoft.com/office/powerpoint/2010/main" val="1043425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711625" y="474011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تکنیک های اثر بخش و کارآمد در بازاریابی محصولات جدید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DDF46-EB49-43EC-99E6-26B1A818B4DE}"/>
              </a:ext>
            </a:extLst>
          </p:cNvPr>
          <p:cNvSpPr/>
          <p:nvPr/>
        </p:nvSpPr>
        <p:spPr>
          <a:xfrm>
            <a:off x="1703513" y="1340769"/>
            <a:ext cx="8064895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منابع در اختیار کارآفرینان معمولا محدود است</a:t>
            </a: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گاهی از روش های غیر معمول و کم هزینه بازاریابی استفاده می شود</a:t>
            </a: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fa-IR" sz="2000" dirty="0">
              <a:solidFill>
                <a:srgbClr val="002060"/>
              </a:solidFill>
              <a:highlight>
                <a:srgbClr val="FFFF00"/>
              </a:highlight>
              <a:latin typeface="Arial" panose="020B0604020202020204" pitchFamily="34" charset="0"/>
              <a:cs typeface="B Titr" panose="00000700000000000000" pitchFamily="2" charset="-78"/>
            </a:endParaRP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به این نوع بازاریابی اصطلاحا </a:t>
            </a: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بازاریابی چریکی 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نیز می گویند.</a:t>
            </a:r>
          </a:p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fa-IR" sz="2000" dirty="0">
              <a:solidFill>
                <a:srgbClr val="002060"/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4633023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459</Words>
  <Application>Microsoft Office PowerPoint</Application>
  <PresentationFormat>Widescreen</PresentationFormat>
  <Paragraphs>49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Microsoft Sans Serif</vt:lpstr>
      <vt:lpstr>powerpoint-template-24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L.E.N.O.V.O</dc:creator>
  <cp:lastModifiedBy>L.E.N.O.V.O</cp:lastModifiedBy>
  <cp:revision>1</cp:revision>
  <dcterms:created xsi:type="dcterms:W3CDTF">2020-06-02T05:21:36Z</dcterms:created>
  <dcterms:modified xsi:type="dcterms:W3CDTF">2020-06-02T05:22:17Z</dcterms:modified>
</cp:coreProperties>
</file>