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8" r:id="rId2"/>
    <p:sldId id="256" r:id="rId3"/>
    <p:sldId id="260" r:id="rId4"/>
    <p:sldId id="271" r:id="rId5"/>
    <p:sldId id="257" r:id="rId6"/>
    <p:sldId id="272" r:id="rId7"/>
    <p:sldId id="259" r:id="rId8"/>
    <p:sldId id="261" r:id="rId9"/>
    <p:sldId id="262" r:id="rId10"/>
    <p:sldId id="263" r:id="rId11"/>
    <p:sldId id="264" r:id="rId12"/>
    <p:sldId id="265" r:id="rId13"/>
    <p:sldId id="266" r:id="rId14"/>
    <p:sldId id="267" r:id="rId15"/>
    <p:sldId id="268" r:id="rId16"/>
    <p:sldId id="269" r:id="rId17"/>
    <p:sldId id="270" r:id="rId18"/>
    <p:sldId id="273" r:id="rId19"/>
    <p:sldId id="274" r:id="rId20"/>
    <p:sldId id="275"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8405A3F-97A9-4BA3-86ED-E1D22CD2BB69}">
          <p14:sldIdLst>
            <p14:sldId id="258"/>
            <p14:sldId id="256"/>
            <p14:sldId id="260"/>
            <p14:sldId id="271"/>
            <p14:sldId id="257"/>
            <p14:sldId id="272"/>
            <p14:sldId id="259"/>
            <p14:sldId id="261"/>
            <p14:sldId id="262"/>
            <p14:sldId id="263"/>
            <p14:sldId id="264"/>
            <p14:sldId id="265"/>
            <p14:sldId id="266"/>
            <p14:sldId id="267"/>
            <p14:sldId id="268"/>
            <p14:sldId id="269"/>
            <p14:sldId id="270"/>
            <p14:sldId id="273"/>
            <p14:sldId id="274"/>
            <p14:sldId id="27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BFC1C7-7B11-4480-A985-95F161B22EC7}" type="datetimeFigureOut">
              <a:rPr lang="en-US" smtClean="0"/>
              <a:t>4/3/2020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2BB2EF-F0A2-4572-A720-1FBEA9BB821B}" type="slidenum">
              <a:rPr lang="en-US" smtClean="0"/>
              <a:t>‹#›</a:t>
            </a:fld>
            <a:endParaRPr lang="en-US"/>
          </a:p>
        </p:txBody>
      </p:sp>
    </p:spTree>
    <p:extLst>
      <p:ext uri="{BB962C8B-B14F-4D97-AF65-F5344CB8AC3E}">
        <p14:creationId xmlns:p14="http://schemas.microsoft.com/office/powerpoint/2010/main" val="16886438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E1707EA-C296-49C9-BED3-6B7050589462}" type="datetime1">
              <a:rPr lang="en-US" smtClean="0"/>
              <a:t>4/3/2020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6A4083-ED7A-486E-B6C7-C54D5F2FB734}" type="slidenum">
              <a:rPr lang="en-US" smtClean="0"/>
              <a:t>‹#›</a:t>
            </a:fld>
            <a:endParaRPr lang="en-US"/>
          </a:p>
        </p:txBody>
      </p:sp>
    </p:spTree>
    <p:extLst>
      <p:ext uri="{BB962C8B-B14F-4D97-AF65-F5344CB8AC3E}">
        <p14:creationId xmlns:p14="http://schemas.microsoft.com/office/powerpoint/2010/main" val="40164289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DE9934-43A2-49B1-8F4C-2439FF6AB05D}" type="datetime1">
              <a:rPr lang="en-US" smtClean="0"/>
              <a:t>4/3/2020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6A4083-ED7A-486E-B6C7-C54D5F2FB734}" type="slidenum">
              <a:rPr lang="en-US" smtClean="0"/>
              <a:t>‹#›</a:t>
            </a:fld>
            <a:endParaRPr lang="en-US"/>
          </a:p>
        </p:txBody>
      </p:sp>
    </p:spTree>
    <p:extLst>
      <p:ext uri="{BB962C8B-B14F-4D97-AF65-F5344CB8AC3E}">
        <p14:creationId xmlns:p14="http://schemas.microsoft.com/office/powerpoint/2010/main" val="29488217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365C543-67EB-4494-B4F4-649C5662AD2B}" type="datetime1">
              <a:rPr lang="en-US" smtClean="0"/>
              <a:t>4/3/2020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6A4083-ED7A-486E-B6C7-C54D5F2FB734}" type="slidenum">
              <a:rPr lang="en-US" smtClean="0"/>
              <a:t>‹#›</a:t>
            </a:fld>
            <a:endParaRPr lang="en-US"/>
          </a:p>
        </p:txBody>
      </p:sp>
    </p:spTree>
    <p:extLst>
      <p:ext uri="{BB962C8B-B14F-4D97-AF65-F5344CB8AC3E}">
        <p14:creationId xmlns:p14="http://schemas.microsoft.com/office/powerpoint/2010/main" val="33444362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AA27608-F335-4DF2-A8BC-8086CB6D60AA}" type="datetime1">
              <a:rPr lang="en-US" smtClean="0"/>
              <a:t>4/3/2020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6A4083-ED7A-486E-B6C7-C54D5F2FB734}" type="slidenum">
              <a:rPr lang="en-US" smtClean="0"/>
              <a:t>‹#›</a:t>
            </a:fld>
            <a:endParaRPr lang="en-US"/>
          </a:p>
        </p:txBody>
      </p:sp>
    </p:spTree>
    <p:extLst>
      <p:ext uri="{BB962C8B-B14F-4D97-AF65-F5344CB8AC3E}">
        <p14:creationId xmlns:p14="http://schemas.microsoft.com/office/powerpoint/2010/main" val="15850108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E67E1E1-4F15-44CD-B40B-CF37A260F7D0}" type="datetime1">
              <a:rPr lang="en-US" smtClean="0"/>
              <a:t>4/3/2020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56A4083-ED7A-486E-B6C7-C54D5F2FB734}" type="slidenum">
              <a:rPr lang="en-US" smtClean="0"/>
              <a:t>‹#›</a:t>
            </a:fld>
            <a:endParaRPr lang="en-US"/>
          </a:p>
        </p:txBody>
      </p:sp>
    </p:spTree>
    <p:extLst>
      <p:ext uri="{BB962C8B-B14F-4D97-AF65-F5344CB8AC3E}">
        <p14:creationId xmlns:p14="http://schemas.microsoft.com/office/powerpoint/2010/main" val="42834697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402BFBC-19ED-46A0-880F-D8C86ED0B5B1}" type="datetime1">
              <a:rPr lang="en-US" smtClean="0"/>
              <a:t>4/3/2020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6A4083-ED7A-486E-B6C7-C54D5F2FB734}" type="slidenum">
              <a:rPr lang="en-US" smtClean="0"/>
              <a:t>‹#›</a:t>
            </a:fld>
            <a:endParaRPr lang="en-US"/>
          </a:p>
        </p:txBody>
      </p:sp>
    </p:spTree>
    <p:extLst>
      <p:ext uri="{BB962C8B-B14F-4D97-AF65-F5344CB8AC3E}">
        <p14:creationId xmlns:p14="http://schemas.microsoft.com/office/powerpoint/2010/main" val="15071023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189FAF-7CB5-4AB4-A568-E885FCE6AC85}" type="datetime1">
              <a:rPr lang="en-US" smtClean="0"/>
              <a:t>4/3/2020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56A4083-ED7A-486E-B6C7-C54D5F2FB734}" type="slidenum">
              <a:rPr lang="en-US" smtClean="0"/>
              <a:t>‹#›</a:t>
            </a:fld>
            <a:endParaRPr lang="en-US"/>
          </a:p>
        </p:txBody>
      </p:sp>
    </p:spTree>
    <p:extLst>
      <p:ext uri="{BB962C8B-B14F-4D97-AF65-F5344CB8AC3E}">
        <p14:creationId xmlns:p14="http://schemas.microsoft.com/office/powerpoint/2010/main" val="82243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CB32B6F-00BE-498E-95BB-48DADA5F5628}" type="datetime1">
              <a:rPr lang="en-US" smtClean="0"/>
              <a:t>4/3/2020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6A4083-ED7A-486E-B6C7-C54D5F2FB734}" type="slidenum">
              <a:rPr lang="en-US" smtClean="0"/>
              <a:t>‹#›</a:t>
            </a:fld>
            <a:endParaRPr lang="en-US"/>
          </a:p>
        </p:txBody>
      </p:sp>
    </p:spTree>
    <p:extLst>
      <p:ext uri="{BB962C8B-B14F-4D97-AF65-F5344CB8AC3E}">
        <p14:creationId xmlns:p14="http://schemas.microsoft.com/office/powerpoint/2010/main" val="52749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7C44869-31E2-4E8A-9381-49CEF0211AD2}" type="datetime1">
              <a:rPr lang="en-US" smtClean="0"/>
              <a:t>4/3/2020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6A4083-ED7A-486E-B6C7-C54D5F2FB734}" type="slidenum">
              <a:rPr lang="en-US" smtClean="0"/>
              <a:t>‹#›</a:t>
            </a:fld>
            <a:endParaRPr lang="en-US"/>
          </a:p>
        </p:txBody>
      </p:sp>
    </p:spTree>
    <p:extLst>
      <p:ext uri="{BB962C8B-B14F-4D97-AF65-F5344CB8AC3E}">
        <p14:creationId xmlns:p14="http://schemas.microsoft.com/office/powerpoint/2010/main" val="3264337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8AFAD2-1959-4502-9973-5624DF2DB886}" type="datetime1">
              <a:rPr lang="en-US" smtClean="0"/>
              <a:t>4/3/2020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6A4083-ED7A-486E-B6C7-C54D5F2FB734}" type="slidenum">
              <a:rPr lang="en-US" smtClean="0"/>
              <a:t>‹#›</a:t>
            </a:fld>
            <a:endParaRPr lang="en-US"/>
          </a:p>
        </p:txBody>
      </p:sp>
    </p:spTree>
    <p:extLst>
      <p:ext uri="{BB962C8B-B14F-4D97-AF65-F5344CB8AC3E}">
        <p14:creationId xmlns:p14="http://schemas.microsoft.com/office/powerpoint/2010/main" val="12377397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5730F5-51F1-4D47-8128-E50212F985BC}" type="datetime1">
              <a:rPr lang="en-US" smtClean="0"/>
              <a:t>4/3/2020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6A4083-ED7A-486E-B6C7-C54D5F2FB734}" type="slidenum">
              <a:rPr lang="en-US" smtClean="0"/>
              <a:t>‹#›</a:t>
            </a:fld>
            <a:endParaRPr lang="en-US"/>
          </a:p>
        </p:txBody>
      </p:sp>
    </p:spTree>
    <p:extLst>
      <p:ext uri="{BB962C8B-B14F-4D97-AF65-F5344CB8AC3E}">
        <p14:creationId xmlns:p14="http://schemas.microsoft.com/office/powerpoint/2010/main" val="1439826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020DB5-21CA-4CC2-84D4-0C3F4DC089A3}" type="datetime1">
              <a:rPr lang="en-US" smtClean="0"/>
              <a:t>4/3/2020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6A4083-ED7A-486E-B6C7-C54D5F2FB734}" type="slidenum">
              <a:rPr lang="en-US" smtClean="0"/>
              <a:t>‹#›</a:t>
            </a:fld>
            <a:endParaRPr lang="en-US"/>
          </a:p>
        </p:txBody>
      </p:sp>
    </p:spTree>
    <p:extLst>
      <p:ext uri="{BB962C8B-B14F-4D97-AF65-F5344CB8AC3E}">
        <p14:creationId xmlns:p14="http://schemas.microsoft.com/office/powerpoint/2010/main" val="30149341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2000" cy="6858000"/>
          </a:xfrm>
          <a:prstGeom prst="rect">
            <a:avLst/>
          </a:prstGeom>
        </p:spPr>
      </p:pic>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sp>
        <p:nvSpPr>
          <p:cNvPr id="5" name="Slide Number Placeholder 4"/>
          <p:cNvSpPr>
            <a:spLocks noGrp="1"/>
          </p:cNvSpPr>
          <p:nvPr>
            <p:ph type="sldNum" sz="quarter" idx="12"/>
          </p:nvPr>
        </p:nvSpPr>
        <p:spPr/>
        <p:txBody>
          <a:bodyPr/>
          <a:lstStyle/>
          <a:p>
            <a:fld id="{056A4083-ED7A-486E-B6C7-C54D5F2FB734}" type="slidenum">
              <a:rPr lang="en-US" smtClean="0"/>
              <a:t>1</a:t>
            </a:fld>
            <a:endParaRPr lang="en-US"/>
          </a:p>
        </p:txBody>
      </p:sp>
    </p:spTree>
    <p:extLst>
      <p:ext uri="{BB962C8B-B14F-4D97-AF65-F5344CB8AC3E}">
        <p14:creationId xmlns:p14="http://schemas.microsoft.com/office/powerpoint/2010/main" val="42112883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rightnessContrast bright="40000" contrast="20000"/>
                    </a14:imgEffect>
                  </a14:imgLayer>
                </a14:imgProps>
              </a:ext>
            </a:extLst>
          </a:blip>
          <a:stretch>
            <a:fillRect/>
          </a:stretch>
        </p:blipFill>
        <p:spPr>
          <a:xfrm>
            <a:off x="0" y="1524000"/>
            <a:ext cx="12192000" cy="5334000"/>
          </a:xfrm>
          <a:prstGeom prst="rect">
            <a:avLst/>
          </a:prstGeom>
          <a:ln>
            <a:noFill/>
          </a:ln>
          <a:effectLst>
            <a:softEdge rad="112500"/>
          </a:effectLst>
        </p:spPr>
      </p:pic>
      <p:sp>
        <p:nvSpPr>
          <p:cNvPr id="2" name="Title 1"/>
          <p:cNvSpPr>
            <a:spLocks noGrp="1"/>
          </p:cNvSpPr>
          <p:nvPr>
            <p:ph type="ctrTitle"/>
          </p:nvPr>
        </p:nvSpPr>
        <p:spPr>
          <a:xfrm>
            <a:off x="1524000" y="2563235"/>
            <a:ext cx="9144000" cy="1454583"/>
          </a:xfrm>
        </p:spPr>
        <p:txBody>
          <a:bodyPr>
            <a:normAutofit fontScale="90000"/>
          </a:bodyPr>
          <a:lstStyle/>
          <a:p>
            <a:r>
              <a:rPr lang="fa-IR" sz="2800" dirty="0" smtClean="0">
                <a:cs typeface="B Titr" panose="00000700000000000000" pitchFamily="2" charset="-78"/>
              </a:rPr>
              <a:t>نام درس</a:t>
            </a:r>
            <a:r>
              <a:rPr lang="fa-IR" sz="2800" dirty="0" smtClean="0">
                <a:cs typeface="B Titr" panose="00000700000000000000" pitchFamily="2" charset="-78"/>
              </a:rPr>
              <a:t>:</a:t>
            </a:r>
            <a:r>
              <a:rPr lang="en-US" sz="2800" dirty="0" smtClean="0">
                <a:cs typeface="B Titr" panose="00000700000000000000" pitchFamily="2" charset="-78"/>
              </a:rPr>
              <a:t/>
            </a:r>
            <a:br>
              <a:rPr lang="en-US" sz="2800" dirty="0" smtClean="0">
                <a:cs typeface="B Titr" panose="00000700000000000000" pitchFamily="2" charset="-78"/>
              </a:rPr>
            </a:br>
            <a:r>
              <a:rPr lang="en-US" sz="2800" dirty="0">
                <a:cs typeface="B Titr" panose="00000700000000000000" pitchFamily="2" charset="-78"/>
              </a:rPr>
              <a:t/>
            </a:r>
            <a:br>
              <a:rPr lang="en-US" sz="2800" dirty="0">
                <a:cs typeface="B Titr" panose="00000700000000000000" pitchFamily="2" charset="-78"/>
              </a:rPr>
            </a:br>
            <a:r>
              <a:rPr lang="fa-IR" dirty="0" smtClean="0">
                <a:cs typeface="B Titr" panose="00000700000000000000" pitchFamily="2" charset="-78"/>
              </a:rPr>
              <a:t/>
            </a:r>
            <a:br>
              <a:rPr lang="fa-IR" dirty="0" smtClean="0">
                <a:cs typeface="B Titr" panose="00000700000000000000" pitchFamily="2" charset="-78"/>
              </a:rPr>
            </a:br>
            <a:r>
              <a:rPr lang="en-US" dirty="0" smtClean="0">
                <a:cs typeface="B Titr" panose="00000700000000000000" pitchFamily="2" charset="-78"/>
              </a:rPr>
              <a:t>   </a:t>
            </a:r>
            <a:r>
              <a:rPr lang="fa-IR" dirty="0" smtClean="0">
                <a:cs typeface="B Titr" panose="00000700000000000000" pitchFamily="2" charset="-78"/>
              </a:rPr>
              <a:t>بوم </a:t>
            </a:r>
            <a:r>
              <a:rPr lang="fa-IR" dirty="0" smtClean="0">
                <a:cs typeface="B Titr" panose="00000700000000000000" pitchFamily="2" charset="-78"/>
              </a:rPr>
              <a:t>شناسی تالاب ها</a:t>
            </a:r>
            <a:endParaRPr lang="en-US" dirty="0">
              <a:cs typeface="B Titr" panose="00000700000000000000" pitchFamily="2" charset="-78"/>
            </a:endParaRPr>
          </a:p>
        </p:txBody>
      </p:sp>
      <p:sp>
        <p:nvSpPr>
          <p:cNvPr id="3" name="Subtitle 2"/>
          <p:cNvSpPr>
            <a:spLocks noGrp="1"/>
          </p:cNvSpPr>
          <p:nvPr>
            <p:ph type="subTitle" idx="1"/>
          </p:nvPr>
        </p:nvSpPr>
        <p:spPr>
          <a:xfrm>
            <a:off x="1424764" y="4173753"/>
            <a:ext cx="9144000" cy="1655762"/>
          </a:xfrm>
        </p:spPr>
        <p:txBody>
          <a:bodyPr/>
          <a:lstStyle/>
          <a:p>
            <a:r>
              <a:rPr lang="fa-IR" b="1" dirty="0" smtClean="0">
                <a:cs typeface="B Nazanin" panose="00000400000000000000" pitchFamily="2" charset="-78"/>
              </a:rPr>
              <a:t>ارائه از: </a:t>
            </a:r>
          </a:p>
          <a:p>
            <a:r>
              <a:rPr lang="fa-IR" b="1" dirty="0" smtClean="0">
                <a:solidFill>
                  <a:srgbClr val="FF0000"/>
                </a:solidFill>
                <a:cs typeface="B Titr" panose="00000700000000000000" pitchFamily="2" charset="-78"/>
              </a:rPr>
              <a:t>دکتر محمد رحمانی                دکتر نقی نژاد</a:t>
            </a:r>
            <a:endParaRPr lang="en-US" b="1" dirty="0">
              <a:solidFill>
                <a:srgbClr val="FF0000"/>
              </a:solidFill>
              <a:cs typeface="B Titr" panose="00000700000000000000" pitchFamily="2" charset="-78"/>
            </a:endParaRPr>
          </a:p>
        </p:txBody>
      </p:sp>
      <p:pic>
        <p:nvPicPr>
          <p:cNvPr id="4" name="Picture 3"/>
          <p:cNvPicPr>
            <a:picLocks noChangeAspect="1"/>
          </p:cNvPicPr>
          <p:nvPr/>
        </p:nvPicPr>
        <p:blipFill>
          <a:blip r:embed="rId4"/>
          <a:stretch>
            <a:fillRect/>
          </a:stretch>
        </p:blipFill>
        <p:spPr>
          <a:xfrm>
            <a:off x="5282046" y="1"/>
            <a:ext cx="1429437" cy="1579418"/>
          </a:xfrm>
          <a:prstGeom prst="rect">
            <a:avLst/>
          </a:prstGeom>
        </p:spPr>
      </p:pic>
      <p:sp>
        <p:nvSpPr>
          <p:cNvPr id="6" name="Slide Number Placeholder 5"/>
          <p:cNvSpPr>
            <a:spLocks noGrp="1"/>
          </p:cNvSpPr>
          <p:nvPr>
            <p:ph type="sldNum" sz="quarter" idx="12"/>
          </p:nvPr>
        </p:nvSpPr>
        <p:spPr/>
        <p:txBody>
          <a:bodyPr/>
          <a:lstStyle/>
          <a:p>
            <a:fld id="{056A4083-ED7A-486E-B6C7-C54D5F2FB734}" type="slidenum">
              <a:rPr lang="en-US" smtClean="0"/>
              <a:t>2</a:t>
            </a:fld>
            <a:endParaRPr lang="en-US"/>
          </a:p>
        </p:txBody>
      </p:sp>
    </p:spTree>
    <p:extLst>
      <p:ext uri="{BB962C8B-B14F-4D97-AF65-F5344CB8AC3E}">
        <p14:creationId xmlns:p14="http://schemas.microsoft.com/office/powerpoint/2010/main" val="28322793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cs typeface="B Titr" panose="00000700000000000000" pitchFamily="2" charset="-78"/>
              </a:rPr>
              <a:t>جلسه اول</a:t>
            </a:r>
            <a:endParaRPr lang="en-US" dirty="0">
              <a:cs typeface="B Titr" panose="00000700000000000000" pitchFamily="2" charset="-78"/>
            </a:endParaRPr>
          </a:p>
        </p:txBody>
      </p:sp>
      <p:pic>
        <p:nvPicPr>
          <p:cNvPr id="4" name="Content Placeholder 3"/>
          <p:cNvPicPr>
            <a:picLocks noGrp="1" noChangeAspect="1"/>
          </p:cNvPicPr>
          <p:nvPr>
            <p:ph idx="1"/>
          </p:nvPr>
        </p:nvPicPr>
        <p:blipFill>
          <a:blip r:embed="rId2"/>
          <a:stretch>
            <a:fillRect/>
          </a:stretch>
        </p:blipFill>
        <p:spPr>
          <a:xfrm>
            <a:off x="838200" y="1561515"/>
            <a:ext cx="10036125" cy="5162842"/>
          </a:xfrm>
          <a:prstGeom prst="rect">
            <a:avLst/>
          </a:prstGeom>
        </p:spPr>
      </p:pic>
      <p:sp>
        <p:nvSpPr>
          <p:cNvPr id="5" name="Slide Number Placeholder 4"/>
          <p:cNvSpPr>
            <a:spLocks noGrp="1"/>
          </p:cNvSpPr>
          <p:nvPr>
            <p:ph type="sldNum" sz="quarter" idx="12"/>
          </p:nvPr>
        </p:nvSpPr>
        <p:spPr/>
        <p:txBody>
          <a:bodyPr/>
          <a:lstStyle/>
          <a:p>
            <a:fld id="{056A4083-ED7A-486E-B6C7-C54D5F2FB734}" type="slidenum">
              <a:rPr lang="en-US" smtClean="0"/>
              <a:t>3</a:t>
            </a:fld>
            <a:endParaRPr lang="en-US"/>
          </a:p>
        </p:txBody>
      </p:sp>
    </p:spTree>
    <p:extLst>
      <p:ext uri="{BB962C8B-B14F-4D97-AF65-F5344CB8AC3E}">
        <p14:creationId xmlns:p14="http://schemas.microsoft.com/office/powerpoint/2010/main" val="15058360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899773"/>
          </a:xfrm>
        </p:spPr>
        <p:txBody>
          <a:bodyPr/>
          <a:lstStyle/>
          <a:p>
            <a:pPr algn="r" rtl="1"/>
            <a:r>
              <a:rPr lang="fa-IR" dirty="0">
                <a:solidFill>
                  <a:prstClr val="black"/>
                </a:solidFill>
                <a:cs typeface="B Titr" panose="00000700000000000000" pitchFamily="2" charset="-78"/>
              </a:rPr>
              <a:t>تعریف تالاب:</a:t>
            </a:r>
            <a:endParaRPr lang="en-US" dirty="0"/>
          </a:p>
        </p:txBody>
      </p:sp>
      <p:sp>
        <p:nvSpPr>
          <p:cNvPr id="4" name="Slide Number Placeholder 3"/>
          <p:cNvSpPr>
            <a:spLocks noGrp="1"/>
          </p:cNvSpPr>
          <p:nvPr>
            <p:ph type="sldNum" sz="quarter" idx="12"/>
          </p:nvPr>
        </p:nvSpPr>
        <p:spPr/>
        <p:txBody>
          <a:bodyPr/>
          <a:lstStyle/>
          <a:p>
            <a:fld id="{056A4083-ED7A-486E-B6C7-C54D5F2FB734}" type="slidenum">
              <a:rPr lang="en-US" smtClean="0"/>
              <a:t>4</a:t>
            </a:fld>
            <a:endParaRPr lang="en-US"/>
          </a:p>
        </p:txBody>
      </p:sp>
      <p:sp>
        <p:nvSpPr>
          <p:cNvPr id="6" name="Content Placeholder 5"/>
          <p:cNvSpPr>
            <a:spLocks noGrp="1"/>
          </p:cNvSpPr>
          <p:nvPr>
            <p:ph idx="1"/>
          </p:nvPr>
        </p:nvSpPr>
        <p:spPr/>
        <p:txBody>
          <a:bodyPr/>
          <a:lstStyle/>
          <a:p>
            <a:pPr algn="just" rtl="1"/>
            <a:r>
              <a:rPr lang="fa-IR" dirty="0" smtClean="0">
                <a:cs typeface="B Nazanin" panose="00000400000000000000" pitchFamily="2" charset="-78"/>
              </a:rPr>
              <a:t>تالاب در نظر عموم مردم دارای معانی و تعاریف مختلفی هست. در حال حاضر بیش از 50 تعریف مختلف برای تالاب ها ارائه شده است.تعاریفی که تاکنون برای تالاب ها ارائه شده را می توان به دو گروه شامل تعاریف بسته و تعاریف فراگیر تقسیم نمود.</a:t>
            </a:r>
          </a:p>
          <a:p>
            <a:pPr marL="0" indent="0" algn="just" rtl="1">
              <a:buNone/>
            </a:pPr>
            <a:r>
              <a:rPr lang="fa-IR" dirty="0" smtClean="0">
                <a:cs typeface="B Nazanin" panose="00000400000000000000" pitchFamily="2" charset="-78"/>
              </a:rPr>
              <a:t>در یکی از تعاریف ارائه شده تالاب ها عمدتا بعنوان اکوتون معرفی شده که این مناطق گذرگاههایی بین دو یا چند جامعه متمایز با محیط زیست آبی و خشکی بشمار می آیند که البته این تعریف در عمل نمی تواند کاربرد داشته باشد زیرا در مقایسه با سایر تعاریف ارائه شده مشکلاتی مفهومی عمده ای دارد.</a:t>
            </a:r>
          </a:p>
          <a:p>
            <a:pPr marL="0" indent="0" algn="just" rtl="1">
              <a:buNone/>
            </a:pPr>
            <a:r>
              <a:rPr lang="fa-IR" dirty="0" smtClean="0">
                <a:cs typeface="B Nazanin" panose="00000400000000000000" pitchFamily="2" charset="-78"/>
              </a:rPr>
              <a:t>در بین تعاریف ارائه شده، تعریف کنوانسیون رامسر که مهمترین و فراگیرترین مرجع بین المللی مرتبط با حفاظت تالابها می باشد و در زمره تعاریف باز و گسترده است در اغلب متون علمی مورد استفاده قرار می گیرد.</a:t>
            </a:r>
          </a:p>
          <a:p>
            <a:pPr algn="just" rtl="1"/>
            <a:endParaRPr lang="en-US" dirty="0">
              <a:cs typeface="B Nazanin" panose="00000400000000000000" pitchFamily="2" charset="-78"/>
            </a:endParaRPr>
          </a:p>
        </p:txBody>
      </p:sp>
    </p:spTree>
    <p:extLst>
      <p:ext uri="{BB962C8B-B14F-4D97-AF65-F5344CB8AC3E}">
        <p14:creationId xmlns:p14="http://schemas.microsoft.com/office/powerpoint/2010/main" val="38661730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endParaRPr lang="en-US" dirty="0">
              <a:cs typeface="B Titr" panose="00000700000000000000" pitchFamily="2" charset="-78"/>
            </a:endParaRPr>
          </a:p>
        </p:txBody>
      </p:sp>
      <p:sp>
        <p:nvSpPr>
          <p:cNvPr id="3" name="Content Placeholder 2"/>
          <p:cNvSpPr>
            <a:spLocks noGrp="1"/>
          </p:cNvSpPr>
          <p:nvPr>
            <p:ph idx="1"/>
          </p:nvPr>
        </p:nvSpPr>
        <p:spPr/>
        <p:txBody>
          <a:bodyPr/>
          <a:lstStyle/>
          <a:p>
            <a:pPr algn="just" rtl="1"/>
            <a:r>
              <a:rPr lang="fa-IR" dirty="0">
                <a:cs typeface="B Nazanin" panose="00000400000000000000" pitchFamily="2" charset="-78"/>
              </a:rPr>
              <a:t>تالاب براساس تعریف ارایه شده از سوی کنوانسیون جهانی حفاظت از تالاب ها با نام کنوانسیون رامسر که در سال ۱۹۷۱ منعقد شد، به مناطقی گفته می شود که پوشیده از مرداب، باتلاق، لجن زار یا آبگیرهای طبیعی و مصنوعی اعم از دایمی یا موقت است که در آن آب های شور یا شیرین به صورت راکد یا جاری یافت می شود و معمولاً عمق آن ها در پایین ترین حد جزر از ۶ متر تجاوز </a:t>
            </a:r>
            <a:r>
              <a:rPr lang="fa-IR" dirty="0" smtClean="0">
                <a:cs typeface="B Nazanin" panose="00000400000000000000" pitchFamily="2" charset="-78"/>
              </a:rPr>
              <a:t>نکند.</a:t>
            </a:r>
          </a:p>
          <a:p>
            <a:pPr algn="just" rtl="1"/>
            <a:r>
              <a:rPr lang="fa-IR" dirty="0" smtClean="0">
                <a:cs typeface="B Nazanin" panose="00000400000000000000" pitchFamily="2" charset="-78"/>
              </a:rPr>
              <a:t>بنابراین </a:t>
            </a:r>
            <a:r>
              <a:rPr lang="fa-IR" dirty="0">
                <a:cs typeface="B Nazanin" panose="00000400000000000000" pitchFamily="2" charset="-78"/>
              </a:rPr>
              <a:t>مهم ترین مشخصه تالاب ها، ماندگاری نسبی آب در آنهاست. به این معنی که ممکن است همواره دارای آب باشند و یا گاهی خشک و گاه آب داشته باشند. تالاب ها نقش بسیار مهمی در تولید مثل و زیست گونه های بی شماری از گیاهان و جانوران داشته و زیستگاه مهمی برای پرندگان، خزندگان، دوزیستان، ماهیان و بی مهرگان به شمار می آیند.</a:t>
            </a:r>
            <a:endParaRPr lang="en-US" dirty="0">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056A4083-ED7A-486E-B6C7-C54D5F2FB734}" type="slidenum">
              <a:rPr lang="en-US" smtClean="0"/>
              <a:t>5</a:t>
            </a:fld>
            <a:endParaRPr lang="en-US"/>
          </a:p>
        </p:txBody>
      </p:sp>
    </p:spTree>
    <p:extLst>
      <p:ext uri="{BB962C8B-B14F-4D97-AF65-F5344CB8AC3E}">
        <p14:creationId xmlns:p14="http://schemas.microsoft.com/office/powerpoint/2010/main" val="3940457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2"/>
          </p:nvPr>
        </p:nvSpPr>
        <p:spPr/>
        <p:txBody>
          <a:bodyPr/>
          <a:lstStyle/>
          <a:p>
            <a:fld id="{056A4083-ED7A-486E-B6C7-C54D5F2FB734}" type="slidenum">
              <a:rPr lang="en-US" smtClean="0"/>
              <a:t>6</a:t>
            </a:fld>
            <a:endParaRPr lang="en-US"/>
          </a:p>
        </p:txBody>
      </p:sp>
      <p:pic>
        <p:nvPicPr>
          <p:cNvPr id="7" name="Content Placeholder 6"/>
          <p:cNvPicPr>
            <a:picLocks noGrp="1" noChangeAspect="1"/>
          </p:cNvPicPr>
          <p:nvPr>
            <p:ph idx="1"/>
          </p:nvPr>
        </p:nvPicPr>
        <p:blipFill>
          <a:blip r:embed="rId3"/>
          <a:stretch>
            <a:fillRect/>
          </a:stretch>
        </p:blipFill>
        <p:spPr>
          <a:xfrm>
            <a:off x="267286" y="872198"/>
            <a:ext cx="11394831" cy="54841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26105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92369"/>
            <a:ext cx="10515600" cy="6229106"/>
          </a:xfrm>
        </p:spPr>
        <p:txBody>
          <a:bodyPr>
            <a:normAutofit fontScale="92500" lnSpcReduction="10000"/>
          </a:bodyPr>
          <a:lstStyle/>
          <a:p>
            <a:pPr algn="just" rtl="1"/>
            <a:r>
              <a:rPr lang="fa-IR" sz="3500" dirty="0">
                <a:cs typeface="B Nazanin" panose="00000400000000000000" pitchFamily="2" charset="-78"/>
              </a:rPr>
              <a:t>در بهمن ماه سال ۱۳۴۹، دولت ایران در شهر رامسر میزبان انعقاد قرار داد کنوانسیون حفاظت از تالاب های جهان بود که تا به امروز حدود ۱۳۸ کشور جهان عضو این کنوانسیون است. در این کنوانسیون که به کنوانسیون رامسر مشهور است، لیستی از تالاب های مهم جهان تهیه شده است که بر اساس این لیست، ایران دارای ۲۲ تالاب بین المللی است. یکی از مهم ترین شرایط ثبت تالاب در این معاهده، حضور حداقل ۲۰ هزار پرنده مهاجر در سال است.</a:t>
            </a:r>
          </a:p>
          <a:p>
            <a:pPr algn="just" rtl="1"/>
            <a:r>
              <a:rPr lang="fa-IR" sz="3500" dirty="0">
                <a:cs typeface="B Nazanin" panose="00000400000000000000" pitchFamily="2" charset="-78"/>
              </a:rPr>
              <a:t>مهم ترین تالاب های بین المللی ایران عبارتند از: </a:t>
            </a:r>
            <a:r>
              <a:rPr lang="fa-IR" sz="3500" b="1" dirty="0">
                <a:cs typeface="B Nazanin" panose="00000400000000000000" pitchFamily="2" charset="-78"/>
              </a:rPr>
              <a:t>تالاب میانکاله</a:t>
            </a:r>
            <a:r>
              <a:rPr lang="fa-IR" sz="3500" dirty="0">
                <a:cs typeface="B Nazanin" panose="00000400000000000000" pitchFamily="2" charset="-78"/>
              </a:rPr>
              <a:t>، دریاچه پریشان، دریاچه ارومیه، دریاچه نیریز، مرداب انزلی، تالاب شادگان، هامون سرابی، تالاب هیلمند، دریاچه قوپی، تالاب های دریاچه هامون پوزاک، تالاب شورگل، تالاب بوجاق در بندر کیاشهر، تالاب امیرکلایه، تالاب قوری گل، مجموعه تالاب های آلاگل، آلما گل و آجی گل، تالاب خوران، مجموعه رود شور، رود شیرین و رود میناب، رود گز و رود حر، تالاب گاوخونی، تالاب های خلیج گواتر، تالاب های جزیره شیدوار، تالاب قمیشان و </a:t>
            </a:r>
            <a:r>
              <a:rPr lang="fa-IR" sz="3500" b="1" dirty="0">
                <a:cs typeface="B Nazanin" panose="00000400000000000000" pitchFamily="2" charset="-78"/>
              </a:rPr>
              <a:t>تالاب فریدون کنار</a:t>
            </a:r>
            <a:r>
              <a:rPr lang="fa-IR" sz="3500" dirty="0">
                <a:cs typeface="B Nazanin" panose="00000400000000000000" pitchFamily="2" charset="-78"/>
              </a:rPr>
              <a:t>.</a:t>
            </a:r>
          </a:p>
          <a:p>
            <a:endParaRPr lang="fa-IR" dirty="0"/>
          </a:p>
          <a:p>
            <a:pPr marL="0" indent="0">
              <a:buNone/>
            </a:pPr>
            <a:r>
              <a:rPr lang="fa-IR" dirty="0" smtClean="0"/>
              <a:t> </a:t>
            </a:r>
            <a:endParaRPr lang="fa-IR" dirty="0"/>
          </a:p>
          <a:p>
            <a:pPr algn="r" rtl="1"/>
            <a:endParaRPr lang="en-US" dirty="0"/>
          </a:p>
        </p:txBody>
      </p:sp>
      <p:sp>
        <p:nvSpPr>
          <p:cNvPr id="4" name="Slide Number Placeholder 3"/>
          <p:cNvSpPr>
            <a:spLocks noGrp="1"/>
          </p:cNvSpPr>
          <p:nvPr>
            <p:ph type="sldNum" sz="quarter" idx="12"/>
          </p:nvPr>
        </p:nvSpPr>
        <p:spPr/>
        <p:txBody>
          <a:bodyPr/>
          <a:lstStyle/>
          <a:p>
            <a:fld id="{056A4083-ED7A-486E-B6C7-C54D5F2FB734}" type="slidenum">
              <a:rPr lang="en-US" smtClean="0"/>
              <a:t>7</a:t>
            </a:fld>
            <a:endParaRPr lang="en-US"/>
          </a:p>
        </p:txBody>
      </p:sp>
    </p:spTree>
    <p:extLst>
      <p:ext uri="{BB962C8B-B14F-4D97-AF65-F5344CB8AC3E}">
        <p14:creationId xmlns:p14="http://schemas.microsoft.com/office/powerpoint/2010/main" val="38337040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pattFill prst="pct20">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fa-IR" b="1" dirty="0">
                <a:solidFill>
                  <a:srgbClr val="00B050"/>
                </a:solidFill>
                <a:cs typeface="B Titr" panose="00000700000000000000" pitchFamily="2" charset="-78"/>
              </a:rPr>
              <a:t>انواع تالاب</a:t>
            </a:r>
            <a:endParaRPr lang="en-US" dirty="0">
              <a:solidFill>
                <a:srgbClr val="00B050"/>
              </a:solidFill>
              <a:cs typeface="B Titr" panose="00000700000000000000" pitchFamily="2" charset="-78"/>
            </a:endParaRPr>
          </a:p>
        </p:txBody>
      </p:sp>
      <p:sp>
        <p:nvSpPr>
          <p:cNvPr id="3" name="Content Placeholder 2"/>
          <p:cNvSpPr>
            <a:spLocks noGrp="1"/>
          </p:cNvSpPr>
          <p:nvPr>
            <p:ph idx="1"/>
          </p:nvPr>
        </p:nvSpPr>
        <p:spPr>
          <a:xfrm>
            <a:off x="309489" y="1505243"/>
            <a:ext cx="11044311" cy="4671720"/>
          </a:xfrm>
        </p:spPr>
        <p:txBody>
          <a:bodyPr/>
          <a:lstStyle/>
          <a:p>
            <a:pPr marL="0" indent="0" algn="just" rtl="1">
              <a:buNone/>
            </a:pPr>
            <a:r>
              <a:rPr lang="fa-IR" dirty="0">
                <a:cs typeface="B Nazanin" panose="00000400000000000000" pitchFamily="2" charset="-78"/>
              </a:rPr>
              <a:t>•</a:t>
            </a:r>
            <a:r>
              <a:rPr lang="fa-IR" dirty="0" smtClean="0">
                <a:cs typeface="B Nazanin" panose="00000400000000000000" pitchFamily="2" charset="-78"/>
              </a:rPr>
              <a:t>باتلاق: </a:t>
            </a:r>
            <a:r>
              <a:rPr lang="fa-IR" dirty="0">
                <a:cs typeface="B Nazanin" panose="00000400000000000000" pitchFamily="2" charset="-78"/>
              </a:rPr>
              <a:t>زمینهای آبدار یا خیس پر از گیاه و درخت.</a:t>
            </a:r>
          </a:p>
          <a:p>
            <a:pPr marL="0" indent="0" algn="just" rtl="1">
              <a:buNone/>
            </a:pPr>
            <a:r>
              <a:rPr lang="fa-IR" dirty="0">
                <a:cs typeface="B Nazanin" panose="00000400000000000000" pitchFamily="2" charset="-78"/>
              </a:rPr>
              <a:t>•</a:t>
            </a:r>
            <a:r>
              <a:rPr lang="fa-IR" dirty="0" smtClean="0">
                <a:cs typeface="B Nazanin" panose="00000400000000000000" pitchFamily="2" charset="-78"/>
              </a:rPr>
              <a:t>مانداب: </a:t>
            </a:r>
            <a:r>
              <a:rPr lang="fa-IR" dirty="0">
                <a:cs typeface="B Nazanin" panose="00000400000000000000" pitchFamily="2" charset="-78"/>
              </a:rPr>
              <a:t>یا هور با آبی راکد و باز و گیاهان کوتاه بیشتر از جنس علف و نی.</a:t>
            </a:r>
          </a:p>
          <a:p>
            <a:pPr marL="0" indent="0" algn="just" rtl="1">
              <a:buNone/>
            </a:pPr>
            <a:r>
              <a:rPr lang="fa-IR" dirty="0">
                <a:cs typeface="B Nazanin" panose="00000400000000000000" pitchFamily="2" charset="-78"/>
              </a:rPr>
              <a:t>•</a:t>
            </a:r>
            <a:r>
              <a:rPr lang="fa-IR" dirty="0" smtClean="0">
                <a:cs typeface="B Nazanin" panose="00000400000000000000" pitchFamily="2" charset="-78"/>
              </a:rPr>
              <a:t>خلاش: </a:t>
            </a:r>
            <a:r>
              <a:rPr lang="fa-IR" dirty="0">
                <a:cs typeface="B Nazanin" panose="00000400000000000000" pitchFamily="2" charset="-78"/>
              </a:rPr>
              <a:t>آبگیری است که رستنی‌های آن پوسیده باشد.</a:t>
            </a:r>
          </a:p>
          <a:p>
            <a:pPr marL="0" indent="0" algn="just" rtl="1">
              <a:buNone/>
            </a:pPr>
            <a:r>
              <a:rPr lang="fa-IR" dirty="0">
                <a:cs typeface="B Nazanin" panose="00000400000000000000" pitchFamily="2" charset="-78"/>
              </a:rPr>
              <a:t>•</a:t>
            </a:r>
            <a:r>
              <a:rPr lang="fa-IR" dirty="0" smtClean="0">
                <a:cs typeface="B Nazanin" panose="00000400000000000000" pitchFamily="2" charset="-78"/>
              </a:rPr>
              <a:t>خلنگزار: </a:t>
            </a:r>
            <a:r>
              <a:rPr lang="fa-IR" dirty="0">
                <a:cs typeface="B Nazanin" panose="00000400000000000000" pitchFamily="2" charset="-78"/>
              </a:rPr>
              <a:t>تالاب‌هایی به شکل خارستان.</a:t>
            </a:r>
          </a:p>
          <a:p>
            <a:pPr marL="0" indent="0" algn="just" rtl="1">
              <a:buNone/>
            </a:pPr>
            <a:r>
              <a:rPr lang="fa-IR" dirty="0">
                <a:cs typeface="B Nazanin" panose="00000400000000000000" pitchFamily="2" charset="-78"/>
              </a:rPr>
              <a:t>•</a:t>
            </a:r>
            <a:r>
              <a:rPr lang="fa-IR" dirty="0" smtClean="0">
                <a:cs typeface="B Nazanin" panose="00000400000000000000" pitchFamily="2" charset="-78"/>
              </a:rPr>
              <a:t>لشاب: </a:t>
            </a:r>
            <a:r>
              <a:rPr lang="fa-IR" dirty="0">
                <a:cs typeface="B Nazanin" panose="00000400000000000000" pitchFamily="2" charset="-78"/>
              </a:rPr>
              <a:t>تالابی نیزاری است که آب آن از گیاه آکنده شده و هوای کمی می‌گیرد.</a:t>
            </a:r>
          </a:p>
          <a:p>
            <a:pPr marL="0" indent="0" algn="just" rtl="1">
              <a:buNone/>
            </a:pPr>
            <a:r>
              <a:rPr lang="fa-IR" dirty="0">
                <a:cs typeface="B Nazanin" panose="00000400000000000000" pitchFamily="2" charset="-78"/>
              </a:rPr>
              <a:t>•تالاب‌های </a:t>
            </a:r>
            <a:r>
              <a:rPr lang="fa-IR" dirty="0" smtClean="0">
                <a:cs typeface="B Nazanin" panose="00000400000000000000" pitchFamily="2" charset="-78"/>
              </a:rPr>
              <a:t>مصنوعی: </a:t>
            </a:r>
            <a:r>
              <a:rPr lang="fa-IR" dirty="0">
                <a:cs typeface="B Nazanin" panose="00000400000000000000" pitchFamily="2" charset="-78"/>
              </a:rPr>
              <a:t>که برای سیلگیری رودخانه‌ها و دریاها درست می‌شود، مانند پروژه‌های چاه‌نیمه در سیستان. آب‌بندان، گونه‌ای از تالاب‌های مصنوعی ساخته دست بشر برای پرورش ماهی و ذخیره آب است.</a:t>
            </a:r>
          </a:p>
          <a:p>
            <a:pPr algn="just" rtl="1"/>
            <a:endParaRPr lang="en-US" dirty="0"/>
          </a:p>
        </p:txBody>
      </p:sp>
      <p:sp>
        <p:nvSpPr>
          <p:cNvPr id="4" name="Slide Number Placeholder 3"/>
          <p:cNvSpPr>
            <a:spLocks noGrp="1"/>
          </p:cNvSpPr>
          <p:nvPr>
            <p:ph type="sldNum" sz="quarter" idx="12"/>
          </p:nvPr>
        </p:nvSpPr>
        <p:spPr/>
        <p:txBody>
          <a:bodyPr/>
          <a:lstStyle/>
          <a:p>
            <a:fld id="{056A4083-ED7A-486E-B6C7-C54D5F2FB734}" type="slidenum">
              <a:rPr lang="en-US" smtClean="0"/>
              <a:t>8</a:t>
            </a:fld>
            <a:endParaRPr lang="en-US"/>
          </a:p>
        </p:txBody>
      </p:sp>
    </p:spTree>
    <p:extLst>
      <p:ext uri="{BB962C8B-B14F-4D97-AF65-F5344CB8AC3E}">
        <p14:creationId xmlns:p14="http://schemas.microsoft.com/office/powerpoint/2010/main" val="36186613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fa-IR" dirty="0">
                <a:cs typeface="B Titr" panose="00000700000000000000" pitchFamily="2" charset="-78"/>
              </a:rPr>
              <a:t>ارزشهای </a:t>
            </a:r>
            <a:r>
              <a:rPr lang="fa-IR" dirty="0" smtClean="0">
                <a:cs typeface="B Titr" panose="00000700000000000000" pitchFamily="2" charset="-78"/>
              </a:rPr>
              <a:t>تالاب</a:t>
            </a:r>
            <a:endParaRPr lang="en-US" dirty="0">
              <a:cs typeface="B Titr" panose="00000700000000000000" pitchFamily="2" charset="-78"/>
            </a:endParaRPr>
          </a:p>
        </p:txBody>
      </p:sp>
      <p:sp>
        <p:nvSpPr>
          <p:cNvPr id="3" name="Content Placeholder 2"/>
          <p:cNvSpPr>
            <a:spLocks noGrp="1"/>
          </p:cNvSpPr>
          <p:nvPr>
            <p:ph idx="1"/>
          </p:nvPr>
        </p:nvSpPr>
        <p:spPr/>
        <p:txBody>
          <a:bodyPr/>
          <a:lstStyle/>
          <a:p>
            <a:pPr algn="r" rtl="1"/>
            <a:r>
              <a:rPr lang="fa-IR" dirty="0">
                <a:solidFill>
                  <a:srgbClr val="000514"/>
                </a:solidFill>
                <a:cs typeface="B Mitra" panose="00000400000000000000" pitchFamily="2" charset="-78"/>
              </a:rPr>
              <a:t>1. در تالابها بیشترین تولید و بیشترین تنوع زیستی </a:t>
            </a:r>
            <a:r>
              <a:rPr lang="fa-IR" dirty="0" smtClean="0">
                <a:solidFill>
                  <a:srgbClr val="000514"/>
                </a:solidFill>
                <a:cs typeface="B Mitra" panose="00000400000000000000" pitchFamily="2" charset="-78"/>
              </a:rPr>
              <a:t>(بطور نسبی) وجود دارد. </a:t>
            </a:r>
            <a:r>
              <a:rPr lang="fa-IR" dirty="0">
                <a:solidFill>
                  <a:srgbClr val="000514"/>
                </a:solidFill>
                <a:cs typeface="B Mitra" panose="00000400000000000000" pitchFamily="2" charset="-78"/>
              </a:rPr>
              <a:t>تالابها به دلیل برخورداری از بخشهای مختلف پر </a:t>
            </a:r>
            <a:r>
              <a:rPr lang="fa-IR" dirty="0" smtClean="0">
                <a:solidFill>
                  <a:srgbClr val="000514"/>
                </a:solidFill>
                <a:cs typeface="B Mitra" panose="00000400000000000000" pitchFamily="2" charset="-78"/>
              </a:rPr>
              <a:t>تولید ترین </a:t>
            </a:r>
            <a:r>
              <a:rPr lang="fa-IR" dirty="0">
                <a:solidFill>
                  <a:srgbClr val="000514"/>
                </a:solidFill>
                <a:cs typeface="B Mitra" panose="00000400000000000000" pitchFamily="2" charset="-78"/>
              </a:rPr>
              <a:t>اکوسیستمهای جهان هستند</a:t>
            </a:r>
            <a:r>
              <a:rPr lang="fa-IR" dirty="0" smtClean="0">
                <a:solidFill>
                  <a:srgbClr val="000514"/>
                </a:solidFill>
                <a:cs typeface="B Mitra" panose="00000400000000000000" pitchFamily="2" charset="-78"/>
              </a:rPr>
              <a:t>.</a:t>
            </a:r>
          </a:p>
          <a:p>
            <a:pPr algn="r" rtl="1"/>
            <a:endParaRPr lang="en-US" dirty="0"/>
          </a:p>
        </p:txBody>
      </p:sp>
      <p:sp>
        <p:nvSpPr>
          <p:cNvPr id="4" name="Slide Number Placeholder 3"/>
          <p:cNvSpPr>
            <a:spLocks noGrp="1"/>
          </p:cNvSpPr>
          <p:nvPr>
            <p:ph type="sldNum" sz="quarter" idx="12"/>
          </p:nvPr>
        </p:nvSpPr>
        <p:spPr/>
        <p:txBody>
          <a:bodyPr/>
          <a:lstStyle/>
          <a:p>
            <a:fld id="{056A4083-ED7A-486E-B6C7-C54D5F2FB734}" type="slidenum">
              <a:rPr lang="en-US" smtClean="0"/>
              <a:t>9</a:t>
            </a:fld>
            <a:endParaRPr lang="en-US"/>
          </a:p>
        </p:txBody>
      </p:sp>
      <p:pic>
        <p:nvPicPr>
          <p:cNvPr id="5" name="Picture 4"/>
          <p:cNvPicPr>
            <a:picLocks noChangeAspect="1"/>
          </p:cNvPicPr>
          <p:nvPr/>
        </p:nvPicPr>
        <p:blipFill>
          <a:blip r:embed="rId2"/>
          <a:stretch>
            <a:fillRect/>
          </a:stretch>
        </p:blipFill>
        <p:spPr>
          <a:xfrm>
            <a:off x="1399309" y="2840182"/>
            <a:ext cx="9033164" cy="3698730"/>
          </a:xfrm>
          <a:prstGeom prst="rect">
            <a:avLst/>
          </a:prstGeom>
        </p:spPr>
      </p:pic>
    </p:spTree>
    <p:extLst>
      <p:ext uri="{BB962C8B-B14F-4D97-AF65-F5344CB8AC3E}">
        <p14:creationId xmlns:p14="http://schemas.microsoft.com/office/powerpoint/2010/main" val="34624782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dirty="0">
                <a:cs typeface="B Titr" panose="00000700000000000000" pitchFamily="2" charset="-78"/>
              </a:rPr>
              <a:t>ارزشهای تالاب</a:t>
            </a:r>
            <a:r>
              <a:rPr lang="fa-IR" sz="3200" dirty="0" smtClean="0">
                <a:cs typeface="B Nazanin" panose="00000400000000000000" pitchFamily="2" charset="-78"/>
              </a:rPr>
              <a:t/>
            </a:r>
            <a:br>
              <a:rPr lang="fa-IR" sz="3200" dirty="0" smtClean="0">
                <a:cs typeface="B Nazanin" panose="00000400000000000000" pitchFamily="2" charset="-78"/>
              </a:rPr>
            </a:br>
            <a:r>
              <a:rPr lang="fa-IR" sz="3200" dirty="0" smtClean="0">
                <a:cs typeface="B Nazanin" panose="00000400000000000000" pitchFamily="2" charset="-78"/>
              </a:rPr>
              <a:t>2. </a:t>
            </a:r>
            <a:r>
              <a:rPr lang="fa-IR" sz="3200" dirty="0">
                <a:cs typeface="B Nazanin" panose="00000400000000000000" pitchFamily="2" charset="-78"/>
              </a:rPr>
              <a:t>تغذیه و تعدیل آبهای زیرزمینی</a:t>
            </a:r>
            <a:endParaRPr lang="en-US" sz="3200" dirty="0">
              <a:cs typeface="B Nazanin" panose="00000400000000000000" pitchFamily="2" charset="-78"/>
            </a:endParaRPr>
          </a:p>
        </p:txBody>
      </p:sp>
      <p:pic>
        <p:nvPicPr>
          <p:cNvPr id="5" name="Content Placeholder 4"/>
          <p:cNvPicPr>
            <a:picLocks noGrp="1" noChangeAspect="1"/>
          </p:cNvPicPr>
          <p:nvPr>
            <p:ph idx="1"/>
          </p:nvPr>
        </p:nvPicPr>
        <p:blipFill>
          <a:blip r:embed="rId2"/>
          <a:stretch>
            <a:fillRect/>
          </a:stretch>
        </p:blipFill>
        <p:spPr>
          <a:xfrm>
            <a:off x="1468582" y="1825625"/>
            <a:ext cx="9282545" cy="4351338"/>
          </a:xfrm>
          <a:prstGeom prst="rect">
            <a:avLst/>
          </a:prstGeom>
        </p:spPr>
      </p:pic>
      <p:sp>
        <p:nvSpPr>
          <p:cNvPr id="4" name="Slide Number Placeholder 3"/>
          <p:cNvSpPr>
            <a:spLocks noGrp="1"/>
          </p:cNvSpPr>
          <p:nvPr>
            <p:ph type="sldNum" sz="quarter" idx="12"/>
          </p:nvPr>
        </p:nvSpPr>
        <p:spPr/>
        <p:txBody>
          <a:bodyPr/>
          <a:lstStyle/>
          <a:p>
            <a:fld id="{056A4083-ED7A-486E-B6C7-C54D5F2FB734}" type="slidenum">
              <a:rPr lang="en-US" smtClean="0"/>
              <a:t>10</a:t>
            </a:fld>
            <a:endParaRPr lang="en-US"/>
          </a:p>
        </p:txBody>
      </p:sp>
    </p:spTree>
    <p:extLst>
      <p:ext uri="{BB962C8B-B14F-4D97-AF65-F5344CB8AC3E}">
        <p14:creationId xmlns:p14="http://schemas.microsoft.com/office/powerpoint/2010/main" val="9772017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8811491" y="-29013"/>
            <a:ext cx="3517697" cy="1176630"/>
          </a:xfrm>
          <a:prstGeom prst="rect">
            <a:avLst/>
          </a:prstGeom>
        </p:spPr>
      </p:pic>
      <p:sp>
        <p:nvSpPr>
          <p:cNvPr id="2" name="Title 1"/>
          <p:cNvSpPr>
            <a:spLocks noGrp="1"/>
          </p:cNvSpPr>
          <p:nvPr>
            <p:ph type="title"/>
          </p:nvPr>
        </p:nvSpPr>
        <p:spPr/>
        <p:txBody>
          <a:bodyPr/>
          <a:lstStyle/>
          <a:p>
            <a:pPr algn="r"/>
            <a:r>
              <a:rPr lang="fa-IR" dirty="0">
                <a:solidFill>
                  <a:srgbClr val="000514"/>
                </a:solidFill>
                <a:cs typeface="B Mitra" panose="00000400000000000000" pitchFamily="2" charset="-78"/>
              </a:rPr>
              <a:t>3. کنترل سیلاب در پائین دست و تنظیم منابع آب</a:t>
            </a:r>
            <a:endParaRPr lang="en-US" dirty="0"/>
          </a:p>
        </p:txBody>
      </p:sp>
      <p:pic>
        <p:nvPicPr>
          <p:cNvPr id="7" name="Content Placeholder 6"/>
          <p:cNvPicPr>
            <a:picLocks noGrp="1" noChangeAspect="1"/>
          </p:cNvPicPr>
          <p:nvPr>
            <p:ph idx="1"/>
          </p:nvPr>
        </p:nvPicPr>
        <p:blipFill>
          <a:blip r:embed="rId3"/>
          <a:stretch>
            <a:fillRect/>
          </a:stretch>
        </p:blipFill>
        <p:spPr>
          <a:xfrm>
            <a:off x="983673" y="1975145"/>
            <a:ext cx="9919854" cy="4052297"/>
          </a:xfrm>
          <a:prstGeom prst="rect">
            <a:avLst/>
          </a:prstGeom>
        </p:spPr>
      </p:pic>
      <p:sp>
        <p:nvSpPr>
          <p:cNvPr id="4" name="Slide Number Placeholder 3"/>
          <p:cNvSpPr>
            <a:spLocks noGrp="1"/>
          </p:cNvSpPr>
          <p:nvPr>
            <p:ph type="sldNum" sz="quarter" idx="12"/>
          </p:nvPr>
        </p:nvSpPr>
        <p:spPr/>
        <p:txBody>
          <a:bodyPr/>
          <a:lstStyle/>
          <a:p>
            <a:fld id="{056A4083-ED7A-486E-B6C7-C54D5F2FB734}" type="slidenum">
              <a:rPr lang="en-US" smtClean="0"/>
              <a:t>11</a:t>
            </a:fld>
            <a:endParaRPr lang="en-US"/>
          </a:p>
        </p:txBody>
      </p:sp>
    </p:spTree>
    <p:extLst>
      <p:ext uri="{BB962C8B-B14F-4D97-AF65-F5344CB8AC3E}">
        <p14:creationId xmlns:p14="http://schemas.microsoft.com/office/powerpoint/2010/main" val="11343234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dirty="0">
                <a:solidFill>
                  <a:prstClr val="black"/>
                </a:solidFill>
                <a:cs typeface="B Titr" panose="00000700000000000000" pitchFamily="2" charset="-78"/>
              </a:rPr>
              <a:t>ارزشهای تالاب</a:t>
            </a:r>
            <a:r>
              <a:rPr lang="fa-IR" dirty="0" smtClean="0"/>
              <a:t/>
            </a:r>
            <a:br>
              <a:rPr lang="fa-IR" dirty="0" smtClean="0"/>
            </a:br>
            <a:r>
              <a:rPr lang="fa-IR" dirty="0">
                <a:solidFill>
                  <a:srgbClr val="000514"/>
                </a:solidFill>
                <a:cs typeface="B Mitra" panose="00000400000000000000" pitchFamily="2" charset="-78"/>
              </a:rPr>
              <a:t>4. تصفیه آلاینده ها و بهبود کیفیت منابع آب</a:t>
            </a:r>
            <a:endParaRPr lang="en-US" dirty="0"/>
          </a:p>
        </p:txBody>
      </p:sp>
      <p:pic>
        <p:nvPicPr>
          <p:cNvPr id="5" name="Content Placeholder 4"/>
          <p:cNvPicPr>
            <a:picLocks noGrp="1" noChangeAspect="1"/>
          </p:cNvPicPr>
          <p:nvPr>
            <p:ph idx="1"/>
          </p:nvPr>
        </p:nvPicPr>
        <p:blipFill>
          <a:blip r:embed="rId2"/>
          <a:stretch>
            <a:fillRect/>
          </a:stretch>
        </p:blipFill>
        <p:spPr>
          <a:xfrm>
            <a:off x="1246908" y="1854465"/>
            <a:ext cx="10106891" cy="4293657"/>
          </a:xfrm>
          <a:prstGeom prst="rect">
            <a:avLst/>
          </a:prstGeom>
        </p:spPr>
      </p:pic>
      <p:sp>
        <p:nvSpPr>
          <p:cNvPr id="4" name="Slide Number Placeholder 3"/>
          <p:cNvSpPr>
            <a:spLocks noGrp="1"/>
          </p:cNvSpPr>
          <p:nvPr>
            <p:ph type="sldNum" sz="quarter" idx="12"/>
          </p:nvPr>
        </p:nvSpPr>
        <p:spPr/>
        <p:txBody>
          <a:bodyPr/>
          <a:lstStyle/>
          <a:p>
            <a:fld id="{056A4083-ED7A-486E-B6C7-C54D5F2FB734}" type="slidenum">
              <a:rPr lang="en-US" smtClean="0"/>
              <a:t>12</a:t>
            </a:fld>
            <a:endParaRPr lang="en-US"/>
          </a:p>
        </p:txBody>
      </p:sp>
    </p:spTree>
    <p:extLst>
      <p:ext uri="{BB962C8B-B14F-4D97-AF65-F5344CB8AC3E}">
        <p14:creationId xmlns:p14="http://schemas.microsoft.com/office/powerpoint/2010/main" val="21494319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dirty="0">
                <a:solidFill>
                  <a:prstClr val="black"/>
                </a:solidFill>
                <a:cs typeface="B Titr" panose="00000700000000000000" pitchFamily="2" charset="-78"/>
              </a:rPr>
              <a:t>ارزشهای تالاب</a:t>
            </a:r>
            <a:r>
              <a:rPr lang="fa-IR" dirty="0" smtClean="0"/>
              <a:t/>
            </a:r>
            <a:br>
              <a:rPr lang="fa-IR" dirty="0" smtClean="0"/>
            </a:br>
            <a:r>
              <a:rPr lang="fa-IR" dirty="0">
                <a:solidFill>
                  <a:srgbClr val="000514"/>
                </a:solidFill>
                <a:cs typeface="B Mitra" panose="00000400000000000000" pitchFamily="2" charset="-78"/>
              </a:rPr>
              <a:t>5.تالابها زیستگاه بسیاری از گونه های طبیعی هستند </a:t>
            </a:r>
            <a:r>
              <a:rPr lang="fa-IR" dirty="0" smtClean="0">
                <a:solidFill>
                  <a:srgbClr val="000514"/>
                </a:solidFill>
                <a:cs typeface="B Mitra" panose="00000400000000000000" pitchFamily="2" charset="-78"/>
              </a:rPr>
              <a:t>(تنوع زیستی)</a:t>
            </a:r>
            <a:endParaRPr lang="en-US" dirty="0"/>
          </a:p>
        </p:txBody>
      </p:sp>
      <p:pic>
        <p:nvPicPr>
          <p:cNvPr id="5" name="Content Placeholder 4"/>
          <p:cNvPicPr>
            <a:picLocks noGrp="1" noChangeAspect="1"/>
          </p:cNvPicPr>
          <p:nvPr>
            <p:ph idx="1"/>
          </p:nvPr>
        </p:nvPicPr>
        <p:blipFill>
          <a:blip r:embed="rId2"/>
          <a:stretch>
            <a:fillRect/>
          </a:stretch>
        </p:blipFill>
        <p:spPr>
          <a:xfrm>
            <a:off x="1519312" y="1911629"/>
            <a:ext cx="9312812" cy="4179329"/>
          </a:xfrm>
          <a:prstGeom prst="rect">
            <a:avLst/>
          </a:prstGeom>
          <a:solidFill>
            <a:schemeClr val="bg1"/>
          </a:solidFill>
        </p:spPr>
      </p:pic>
      <p:sp>
        <p:nvSpPr>
          <p:cNvPr id="4" name="Slide Number Placeholder 3"/>
          <p:cNvSpPr>
            <a:spLocks noGrp="1"/>
          </p:cNvSpPr>
          <p:nvPr>
            <p:ph type="sldNum" sz="quarter" idx="12"/>
          </p:nvPr>
        </p:nvSpPr>
        <p:spPr/>
        <p:txBody>
          <a:bodyPr/>
          <a:lstStyle/>
          <a:p>
            <a:fld id="{056A4083-ED7A-486E-B6C7-C54D5F2FB734}" type="slidenum">
              <a:rPr lang="en-US" smtClean="0"/>
              <a:t>13</a:t>
            </a:fld>
            <a:endParaRPr lang="en-US"/>
          </a:p>
        </p:txBody>
      </p:sp>
    </p:spTree>
    <p:extLst>
      <p:ext uri="{BB962C8B-B14F-4D97-AF65-F5344CB8AC3E}">
        <p14:creationId xmlns:p14="http://schemas.microsoft.com/office/powerpoint/2010/main" val="1434603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dirty="0">
                <a:solidFill>
                  <a:prstClr val="black"/>
                </a:solidFill>
                <a:cs typeface="B Titr" panose="00000700000000000000" pitchFamily="2" charset="-78"/>
              </a:rPr>
              <a:t>ارزشهای تالاب</a:t>
            </a:r>
            <a:r>
              <a:rPr lang="fa-IR" dirty="0" smtClean="0"/>
              <a:t/>
            </a:r>
            <a:br>
              <a:rPr lang="fa-IR" dirty="0" smtClean="0"/>
            </a:br>
            <a:r>
              <a:rPr lang="fa-IR" dirty="0">
                <a:solidFill>
                  <a:srgbClr val="000514"/>
                </a:solidFill>
                <a:cs typeface="B Mitra" panose="00000400000000000000" pitchFamily="2" charset="-78"/>
              </a:rPr>
              <a:t>6. پتانسیلهای گردشگری</a:t>
            </a:r>
            <a:endParaRPr lang="en-US" dirty="0"/>
          </a:p>
        </p:txBody>
      </p:sp>
      <p:pic>
        <p:nvPicPr>
          <p:cNvPr id="5" name="Content Placeholder 4"/>
          <p:cNvPicPr>
            <a:picLocks noGrp="1" noChangeAspect="1"/>
          </p:cNvPicPr>
          <p:nvPr>
            <p:ph idx="1"/>
          </p:nvPr>
        </p:nvPicPr>
        <p:blipFill>
          <a:blip r:embed="rId2"/>
          <a:stretch>
            <a:fillRect/>
          </a:stretch>
        </p:blipFill>
        <p:spPr>
          <a:xfrm>
            <a:off x="1434906" y="1949739"/>
            <a:ext cx="9537894" cy="4103110"/>
          </a:xfrm>
          <a:prstGeom prst="rect">
            <a:avLst/>
          </a:prstGeom>
        </p:spPr>
      </p:pic>
      <p:sp>
        <p:nvSpPr>
          <p:cNvPr id="4" name="Slide Number Placeholder 3"/>
          <p:cNvSpPr>
            <a:spLocks noGrp="1"/>
          </p:cNvSpPr>
          <p:nvPr>
            <p:ph type="sldNum" sz="quarter" idx="12"/>
          </p:nvPr>
        </p:nvSpPr>
        <p:spPr/>
        <p:txBody>
          <a:bodyPr/>
          <a:lstStyle/>
          <a:p>
            <a:fld id="{056A4083-ED7A-486E-B6C7-C54D5F2FB734}" type="slidenum">
              <a:rPr lang="en-US" smtClean="0"/>
              <a:t>14</a:t>
            </a:fld>
            <a:endParaRPr lang="en-US"/>
          </a:p>
        </p:txBody>
      </p:sp>
    </p:spTree>
    <p:extLst>
      <p:ext uri="{BB962C8B-B14F-4D97-AF65-F5344CB8AC3E}">
        <p14:creationId xmlns:p14="http://schemas.microsoft.com/office/powerpoint/2010/main" val="2041415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dirty="0">
                <a:solidFill>
                  <a:prstClr val="black"/>
                </a:solidFill>
                <a:cs typeface="B Titr" panose="00000700000000000000" pitchFamily="2" charset="-78"/>
              </a:rPr>
              <a:t>ارزشهای تالاب</a:t>
            </a:r>
            <a:endParaRPr lang="en-US" dirty="0"/>
          </a:p>
        </p:txBody>
      </p:sp>
      <p:sp>
        <p:nvSpPr>
          <p:cNvPr id="3" name="Content Placeholder 2"/>
          <p:cNvSpPr>
            <a:spLocks noGrp="1"/>
          </p:cNvSpPr>
          <p:nvPr>
            <p:ph idx="1"/>
          </p:nvPr>
        </p:nvSpPr>
        <p:spPr/>
        <p:txBody>
          <a:bodyPr/>
          <a:lstStyle/>
          <a:p>
            <a:pPr marL="0" indent="0" algn="r" rtl="1">
              <a:buNone/>
            </a:pPr>
            <a:r>
              <a:rPr lang="fa-IR" dirty="0">
                <a:solidFill>
                  <a:srgbClr val="000514"/>
                </a:solidFill>
                <a:cs typeface="B Mitra" panose="00000400000000000000" pitchFamily="2" charset="-78"/>
              </a:rPr>
              <a:t>7. تولید غذا</a:t>
            </a:r>
          </a:p>
          <a:p>
            <a:pPr marL="0" indent="0" algn="r" rtl="1">
              <a:buNone/>
            </a:pPr>
            <a:r>
              <a:rPr lang="fa-IR" dirty="0">
                <a:solidFill>
                  <a:srgbClr val="000514"/>
                </a:solidFill>
                <a:cs typeface="B Mitra" panose="00000400000000000000" pitchFamily="2" charset="-78"/>
              </a:rPr>
              <a:t>8. حمل و نقل آبی</a:t>
            </a:r>
          </a:p>
          <a:p>
            <a:pPr marL="0" indent="0" algn="r" rtl="1">
              <a:buNone/>
            </a:pPr>
            <a:r>
              <a:rPr lang="fa-IR" dirty="0">
                <a:solidFill>
                  <a:srgbClr val="000514"/>
                </a:solidFill>
                <a:cs typeface="B Mitra" panose="00000400000000000000" pitchFamily="2" charset="-78"/>
              </a:rPr>
              <a:t>9. تولیدات دارویی</a:t>
            </a:r>
          </a:p>
          <a:p>
            <a:pPr marL="0" indent="0" algn="r" rtl="1">
              <a:buNone/>
            </a:pPr>
            <a:r>
              <a:rPr lang="fa-IR" dirty="0">
                <a:solidFill>
                  <a:srgbClr val="000514"/>
                </a:solidFill>
                <a:cs typeface="B Mitra" panose="00000400000000000000" pitchFamily="2" charset="-78"/>
              </a:rPr>
              <a:t>10 .صنایع دستی</a:t>
            </a:r>
          </a:p>
          <a:p>
            <a:pPr marL="0" indent="0" algn="r" rtl="1">
              <a:buNone/>
            </a:pPr>
            <a:r>
              <a:rPr lang="fa-IR" dirty="0">
                <a:solidFill>
                  <a:srgbClr val="000514"/>
                </a:solidFill>
                <a:cs typeface="B Mitra" panose="00000400000000000000" pitchFamily="2" charset="-78"/>
              </a:rPr>
              <a:t>11 . نقش بادگیر و تلطیف کننده هوا</a:t>
            </a:r>
            <a:endParaRPr lang="en-US" dirty="0"/>
          </a:p>
        </p:txBody>
      </p:sp>
      <p:sp>
        <p:nvSpPr>
          <p:cNvPr id="4" name="Slide Number Placeholder 3"/>
          <p:cNvSpPr>
            <a:spLocks noGrp="1"/>
          </p:cNvSpPr>
          <p:nvPr>
            <p:ph type="sldNum" sz="quarter" idx="12"/>
          </p:nvPr>
        </p:nvSpPr>
        <p:spPr/>
        <p:txBody>
          <a:bodyPr/>
          <a:lstStyle/>
          <a:p>
            <a:fld id="{056A4083-ED7A-486E-B6C7-C54D5F2FB734}" type="slidenum">
              <a:rPr lang="en-US" smtClean="0"/>
              <a:t>15</a:t>
            </a:fld>
            <a:endParaRPr lang="en-US"/>
          </a:p>
        </p:txBody>
      </p:sp>
    </p:spTree>
    <p:extLst>
      <p:ext uri="{BB962C8B-B14F-4D97-AF65-F5344CB8AC3E}">
        <p14:creationId xmlns:p14="http://schemas.microsoft.com/office/powerpoint/2010/main" val="11245431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99441"/>
          </a:xfrm>
        </p:spPr>
        <p:txBody>
          <a:bodyPr/>
          <a:lstStyle/>
          <a:p>
            <a:pPr algn="r"/>
            <a:r>
              <a:rPr lang="fa-IR" b="1" dirty="0">
                <a:solidFill>
                  <a:srgbClr val="0071BD"/>
                </a:solidFill>
                <a:latin typeface="BMitraBold"/>
                <a:cs typeface="B Nazanin" panose="00000400000000000000" pitchFamily="2" charset="-78"/>
              </a:rPr>
              <a:t>اهميت تالاب ها در ايران و منطقه</a:t>
            </a:r>
            <a:endParaRPr lang="en-US" dirty="0">
              <a:cs typeface="B Nazanin" panose="00000400000000000000" pitchFamily="2" charset="-78"/>
            </a:endParaRPr>
          </a:p>
        </p:txBody>
      </p:sp>
      <p:sp>
        <p:nvSpPr>
          <p:cNvPr id="3" name="Content Placeholder 2"/>
          <p:cNvSpPr>
            <a:spLocks noGrp="1"/>
          </p:cNvSpPr>
          <p:nvPr>
            <p:ph idx="1"/>
          </p:nvPr>
        </p:nvSpPr>
        <p:spPr>
          <a:xfrm>
            <a:off x="838200" y="1364566"/>
            <a:ext cx="10515600" cy="4812397"/>
          </a:xfrm>
        </p:spPr>
        <p:txBody>
          <a:bodyPr/>
          <a:lstStyle/>
          <a:p>
            <a:pPr algn="just" rtl="1"/>
            <a:r>
              <a:rPr lang="fa-IR" dirty="0">
                <a:latin typeface="BNazanin"/>
                <a:cs typeface="B Nazanin" panose="00000400000000000000" pitchFamily="2" charset="-78"/>
              </a:rPr>
              <a:t>از لحاظ جهانى، ايران </a:t>
            </a:r>
            <a:r>
              <a:rPr lang="fa-IR" dirty="0">
                <a:latin typeface="BNazanin"/>
                <a:cs typeface="B Nazanin" panose="00000400000000000000" pitchFamily="2" charset="-78"/>
              </a:rPr>
              <a:t>يك كشور كم آب و تحت سلطه مناطق خشك و نيمه خشك است كه بيش از 60 درصد </a:t>
            </a:r>
            <a:r>
              <a:rPr lang="fa-IR" dirty="0" smtClean="0">
                <a:latin typeface="BNazanin"/>
                <a:cs typeface="B Nazanin" panose="00000400000000000000" pitchFamily="2" charset="-78"/>
              </a:rPr>
              <a:t>ازمناطق  آن </a:t>
            </a:r>
            <a:r>
              <a:rPr lang="fa-IR" dirty="0">
                <a:latin typeface="BNazanin"/>
                <a:cs typeface="B Nazanin" panose="00000400000000000000" pitchFamily="2" charset="-78"/>
              </a:rPr>
              <a:t>در چنين </a:t>
            </a:r>
            <a:r>
              <a:rPr lang="fa-IR" dirty="0" smtClean="0">
                <a:latin typeface="BNazanin"/>
                <a:cs typeface="B Nazanin" panose="00000400000000000000" pitchFamily="2" charset="-78"/>
              </a:rPr>
              <a:t>طبقه بندى اي </a:t>
            </a:r>
            <a:r>
              <a:rPr lang="fa-IR" dirty="0">
                <a:latin typeface="BNazanin"/>
                <a:cs typeface="B Nazanin" panose="00000400000000000000" pitchFamily="2" charset="-78"/>
              </a:rPr>
              <a:t>قرار </a:t>
            </a:r>
            <a:r>
              <a:rPr lang="fa-IR" dirty="0" smtClean="0">
                <a:latin typeface="BNazanin"/>
                <a:cs typeface="B Nazanin" panose="00000400000000000000" pitchFamily="2" charset="-78"/>
              </a:rPr>
              <a:t>میگيرند</a:t>
            </a:r>
            <a:r>
              <a:rPr lang="fa-IR" dirty="0">
                <a:latin typeface="BNazanin"/>
                <a:cs typeface="B Nazanin" panose="00000400000000000000" pitchFamily="2" charset="-78"/>
              </a:rPr>
              <a:t>. بدين جهت، براى افراد خارجى، وجود </a:t>
            </a:r>
            <a:r>
              <a:rPr lang="fa-IR" dirty="0" smtClean="0">
                <a:latin typeface="BNazanin"/>
                <a:cs typeface="B Nazanin" panose="00000400000000000000" pitchFamily="2" charset="-78"/>
              </a:rPr>
              <a:t>تالابهاى </a:t>
            </a:r>
            <a:r>
              <a:rPr lang="fa-IR" dirty="0">
                <a:latin typeface="BNazanin"/>
                <a:cs typeface="B Nazanin" panose="00000400000000000000" pitchFamily="2" charset="-78"/>
              </a:rPr>
              <a:t>متنوع متعدد در ايران بسيار حيرت آور است. تاكنون، بيش از 1000 تالاب در ايران شناسايى شده كه گستره متنوعى از </a:t>
            </a:r>
            <a:r>
              <a:rPr lang="fa-IR" dirty="0" smtClean="0">
                <a:latin typeface="BNazanin"/>
                <a:cs typeface="B Nazanin" panose="00000400000000000000" pitchFamily="2" charset="-78"/>
              </a:rPr>
              <a:t>شاخابه ها و باتلاق هاى زمين هاى </a:t>
            </a:r>
            <a:r>
              <a:rPr lang="fa-IR" dirty="0">
                <a:latin typeface="BNazanin"/>
                <a:cs typeface="B Nazanin" panose="00000400000000000000" pitchFamily="2" charset="-78"/>
              </a:rPr>
              <a:t>پست خزر تا دلتاى طبيعى سيستان در شرق ايران، </a:t>
            </a:r>
            <a:r>
              <a:rPr lang="fa-IR" dirty="0" smtClean="0">
                <a:latin typeface="BNazanin"/>
                <a:cs typeface="B Nazanin" panose="00000400000000000000" pitchFamily="2" charset="-78"/>
              </a:rPr>
              <a:t>درياچه هاى </a:t>
            </a:r>
            <a:r>
              <a:rPr lang="fa-IR" dirty="0">
                <a:latin typeface="BNazanin"/>
                <a:cs typeface="B Nazanin" panose="00000400000000000000" pitchFamily="2" charset="-78"/>
              </a:rPr>
              <a:t>وسيع نمكى فلات مركزى تا </a:t>
            </a:r>
            <a:r>
              <a:rPr lang="fa-IR" dirty="0" smtClean="0">
                <a:latin typeface="BNazanin"/>
                <a:cs typeface="B Nazanin" panose="00000400000000000000" pitchFamily="2" charset="-78"/>
              </a:rPr>
              <a:t>دلتاهاى بين النهرين </a:t>
            </a:r>
            <a:r>
              <a:rPr lang="fa-IR" dirty="0">
                <a:latin typeface="BNazanin"/>
                <a:cs typeface="B Nazanin" panose="00000400000000000000" pitchFamily="2" charset="-78"/>
              </a:rPr>
              <a:t>در بالاى خليج فارس و </a:t>
            </a:r>
            <a:r>
              <a:rPr lang="fa-IR" dirty="0" smtClean="0">
                <a:latin typeface="BNazanin"/>
                <a:cs typeface="B Nazanin" panose="00000400000000000000" pitchFamily="2" charset="-78"/>
              </a:rPr>
              <a:t>درياچه هاى استپ هاى </a:t>
            </a:r>
            <a:r>
              <a:rPr lang="fa-IR" dirty="0">
                <a:latin typeface="BNazanin"/>
                <a:cs typeface="B Nazanin" panose="00000400000000000000" pitchFamily="2" charset="-78"/>
              </a:rPr>
              <a:t>تركمن تا </a:t>
            </a:r>
            <a:r>
              <a:rPr lang="fa-IR" dirty="0" smtClean="0">
                <a:latin typeface="BNazanin"/>
                <a:cs typeface="B Nazanin" panose="00000400000000000000" pitchFamily="2" charset="-78"/>
              </a:rPr>
              <a:t>جنگل هاى حراىِ </a:t>
            </a:r>
            <a:r>
              <a:rPr lang="fa-IR" dirty="0">
                <a:latin typeface="BNazanin"/>
                <a:cs typeface="B Nazanin" panose="00000400000000000000" pitchFamily="2" charset="-78"/>
              </a:rPr>
              <a:t>جزر و مدى و </a:t>
            </a:r>
            <a:r>
              <a:rPr lang="fa-IR" dirty="0" smtClean="0">
                <a:latin typeface="BNazanin"/>
                <a:cs typeface="B Nazanin" panose="00000400000000000000" pitchFamily="2" charset="-78"/>
              </a:rPr>
              <a:t>زمين هاى باتلاقى حاشيه </a:t>
            </a:r>
            <a:r>
              <a:rPr lang="fa-IR" dirty="0">
                <a:latin typeface="BNazanin"/>
                <a:cs typeface="B Nazanin" panose="00000400000000000000" pitchFamily="2" charset="-78"/>
              </a:rPr>
              <a:t>خليج فارس را شامل </a:t>
            </a:r>
            <a:r>
              <a:rPr lang="fa-IR" dirty="0" smtClean="0">
                <a:latin typeface="BNazanin"/>
                <a:cs typeface="B Nazanin" panose="00000400000000000000" pitchFamily="2" charset="-78"/>
              </a:rPr>
              <a:t>میشود.</a:t>
            </a:r>
          </a:p>
          <a:p>
            <a:pPr algn="just" rtl="1"/>
            <a:r>
              <a:rPr lang="fa-IR" dirty="0">
                <a:cs typeface="B Nazanin" panose="00000400000000000000" pitchFamily="2" charset="-78"/>
              </a:rPr>
              <a:t>از آنجايى كه كشور ايران به طور كلى (نيمه) خشك است، اين تالاب ها آبادى هاى با ارزشى هستند كه منجر </a:t>
            </a:r>
            <a:r>
              <a:rPr lang="fa-IR" dirty="0" smtClean="0">
                <a:cs typeface="B Nazanin" panose="00000400000000000000" pitchFamily="2" charset="-78"/>
              </a:rPr>
              <a:t>به حفظ </a:t>
            </a:r>
            <a:r>
              <a:rPr lang="fa-IR" dirty="0">
                <a:cs typeface="B Nazanin" panose="00000400000000000000" pitchFamily="2" charset="-78"/>
              </a:rPr>
              <a:t>اقليم (خرد) محلى و تنوع هم در كل گونه ها و هم تعداد مطلق مى </a:t>
            </a:r>
            <a:r>
              <a:rPr lang="fa-IR" dirty="0" smtClean="0">
                <a:cs typeface="B Nazanin" panose="00000400000000000000" pitchFamily="2" charset="-78"/>
              </a:rPr>
              <a:t>شود.</a:t>
            </a:r>
            <a:endParaRPr lang="en-US" dirty="0">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056A4083-ED7A-486E-B6C7-C54D5F2FB734}" type="slidenum">
              <a:rPr lang="en-US" smtClean="0"/>
              <a:t>16</a:t>
            </a:fld>
            <a:endParaRPr lang="en-US"/>
          </a:p>
        </p:txBody>
      </p:sp>
    </p:spTree>
    <p:extLst>
      <p:ext uri="{BB962C8B-B14F-4D97-AF65-F5344CB8AC3E}">
        <p14:creationId xmlns:p14="http://schemas.microsoft.com/office/powerpoint/2010/main" val="3945692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normAutofit/>
          </a:bodyPr>
          <a:lstStyle/>
          <a:p>
            <a:pPr algn="r"/>
            <a:r>
              <a:rPr lang="fa-IR" sz="2800" b="1" dirty="0">
                <a:latin typeface="BNazaninBold"/>
                <a:cs typeface="B Titr" panose="00000700000000000000" pitchFamily="2" charset="-78"/>
              </a:rPr>
              <a:t>اهميت تالاب هاي ايران از نظر تنوع زيستى</a:t>
            </a:r>
            <a:endParaRPr lang="en-US" sz="2800" dirty="0">
              <a:cs typeface="B Titr" panose="00000700000000000000" pitchFamily="2" charset="-78"/>
            </a:endParaRPr>
          </a:p>
        </p:txBody>
      </p:sp>
      <p:sp>
        <p:nvSpPr>
          <p:cNvPr id="3" name="Content Placeholder 2"/>
          <p:cNvSpPr>
            <a:spLocks noGrp="1"/>
          </p:cNvSpPr>
          <p:nvPr>
            <p:ph idx="1"/>
          </p:nvPr>
        </p:nvSpPr>
        <p:spPr>
          <a:xfrm>
            <a:off x="492369" y="1083212"/>
            <a:ext cx="11183815" cy="5093751"/>
          </a:xfrm>
        </p:spPr>
        <p:txBody>
          <a:bodyPr/>
          <a:lstStyle/>
          <a:p>
            <a:pPr marL="0" indent="0" algn="just" rtl="1">
              <a:buNone/>
            </a:pPr>
            <a:r>
              <a:rPr lang="fa-IR" dirty="0">
                <a:latin typeface="BNazanin"/>
                <a:cs typeface="B Nazanin" panose="00000400000000000000" pitchFamily="2" charset="-78"/>
              </a:rPr>
              <a:t>تالاب ها به شكل هاى مختلفى براى تنوع زيستى اهميت دارند. برخى از شاخص هاى متداول در تعيين اهميت </a:t>
            </a:r>
            <a:r>
              <a:rPr lang="fa-IR" dirty="0" smtClean="0">
                <a:latin typeface="BNazanin"/>
                <a:cs typeface="B Nazanin" panose="00000400000000000000" pitchFamily="2" charset="-78"/>
              </a:rPr>
              <a:t>تنوع زيستى </a:t>
            </a:r>
            <a:r>
              <a:rPr lang="fa-IR" dirty="0">
                <a:latin typeface="BNazanin"/>
                <a:cs typeface="B Nazanin" panose="00000400000000000000" pitchFamily="2" charset="-78"/>
              </a:rPr>
              <a:t>يك تالاب شامل موارد ذيل هستند:</a:t>
            </a:r>
          </a:p>
          <a:p>
            <a:pPr algn="just" rtl="1"/>
            <a:r>
              <a:rPr lang="fa-IR" dirty="0">
                <a:latin typeface="BNazanin"/>
                <a:cs typeface="B Nazanin" panose="00000400000000000000" pitchFamily="2" charset="-78"/>
              </a:rPr>
              <a:t>وجود گونه هاى كمياب، در معرض خطر بومى</a:t>
            </a:r>
          </a:p>
          <a:p>
            <a:pPr algn="just" rtl="1"/>
            <a:r>
              <a:rPr lang="fa-IR" dirty="0">
                <a:latin typeface="BNazanin"/>
                <a:cs typeface="B Nazanin" panose="00000400000000000000" pitchFamily="2" charset="-78"/>
              </a:rPr>
              <a:t>وجود زيستگاه هاى كمياب يا در معرض خطر</a:t>
            </a:r>
          </a:p>
          <a:p>
            <a:pPr algn="just" rtl="1"/>
            <a:r>
              <a:rPr lang="fa-IR" dirty="0">
                <a:latin typeface="BNazanin"/>
                <a:cs typeface="B Nazanin" panose="00000400000000000000" pitchFamily="2" charset="-78"/>
              </a:rPr>
              <a:t>وجود تعداد زيادى از گونه ها</a:t>
            </a:r>
          </a:p>
          <a:p>
            <a:pPr algn="just" rtl="1"/>
            <a:r>
              <a:rPr lang="fa-IR" dirty="0">
                <a:latin typeface="BNazanin"/>
                <a:cs typeface="B Nazanin" panose="00000400000000000000" pitchFamily="2" charset="-78"/>
              </a:rPr>
              <a:t>اهميت تالاب ها در چرخه حيات گونه هاى كمياب، در معرض خطر يا بومى</a:t>
            </a:r>
            <a:endParaRPr lang="en-US" dirty="0">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056A4083-ED7A-486E-B6C7-C54D5F2FB734}" type="slidenum">
              <a:rPr lang="en-US" smtClean="0"/>
              <a:t>17</a:t>
            </a:fld>
            <a:endParaRPr lang="en-US"/>
          </a:p>
        </p:txBody>
      </p:sp>
    </p:spTree>
    <p:extLst>
      <p:ext uri="{BB962C8B-B14F-4D97-AF65-F5344CB8AC3E}">
        <p14:creationId xmlns:p14="http://schemas.microsoft.com/office/powerpoint/2010/main" val="40456188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solidFill>
                  <a:srgbClr val="C00000"/>
                </a:solidFill>
                <a:cs typeface="B Titr" panose="00000700000000000000" pitchFamily="2" charset="-78"/>
              </a:rPr>
              <a:t>با آرزوی توفیق</a:t>
            </a:r>
            <a:endParaRPr lang="en-US" dirty="0">
              <a:solidFill>
                <a:srgbClr val="C00000"/>
              </a:solidFill>
              <a:cs typeface="B Titr" panose="00000700000000000000" pitchFamily="2" charset="-78"/>
            </a:endParaRPr>
          </a:p>
        </p:txBody>
      </p:sp>
      <p:sp>
        <p:nvSpPr>
          <p:cNvPr id="4" name="Slide Number Placeholder 3"/>
          <p:cNvSpPr>
            <a:spLocks noGrp="1"/>
          </p:cNvSpPr>
          <p:nvPr>
            <p:ph type="sldNum" sz="quarter" idx="12"/>
          </p:nvPr>
        </p:nvSpPr>
        <p:spPr/>
        <p:txBody>
          <a:bodyPr/>
          <a:lstStyle/>
          <a:p>
            <a:fld id="{056A4083-ED7A-486E-B6C7-C54D5F2FB734}" type="slidenum">
              <a:rPr lang="en-US" smtClean="0"/>
              <a:t>18</a:t>
            </a:fld>
            <a:endParaRPr lang="en-US"/>
          </a:p>
        </p:txBody>
      </p:sp>
      <p:pic>
        <p:nvPicPr>
          <p:cNvPr id="7" name="Content Placeholder 6"/>
          <p:cNvPicPr>
            <a:picLocks noGrp="1" noChangeAspect="1"/>
          </p:cNvPicPr>
          <p:nvPr>
            <p:ph idx="1"/>
          </p:nvPr>
        </p:nvPicPr>
        <p:blipFill>
          <a:blip r:embed="rId2"/>
          <a:stretch>
            <a:fillRect/>
          </a:stretch>
        </p:blipFill>
        <p:spPr>
          <a:xfrm>
            <a:off x="731521" y="1690689"/>
            <a:ext cx="10016196" cy="4850788"/>
          </a:xfrm>
          <a:prstGeom prst="rect">
            <a:avLst/>
          </a:prstGeom>
        </p:spPr>
      </p:pic>
    </p:spTree>
    <p:extLst>
      <p:ext uri="{BB962C8B-B14F-4D97-AF65-F5344CB8AC3E}">
        <p14:creationId xmlns:p14="http://schemas.microsoft.com/office/powerpoint/2010/main" val="41915015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cs typeface="B Titr" panose="00000700000000000000" pitchFamily="2" charset="-78"/>
              </a:rPr>
              <a:t>جلسه دوم</a:t>
            </a:r>
            <a:endParaRPr lang="en-US" dirty="0">
              <a:cs typeface="B Titr" panose="00000700000000000000" pitchFamily="2" charset="-78"/>
            </a:endParaRPr>
          </a:p>
        </p:txBody>
      </p:sp>
      <p:pic>
        <p:nvPicPr>
          <p:cNvPr id="4" name="Content Placeholder 3"/>
          <p:cNvPicPr>
            <a:picLocks noGrp="1" noChangeAspect="1"/>
          </p:cNvPicPr>
          <p:nvPr>
            <p:ph idx="1"/>
          </p:nvPr>
        </p:nvPicPr>
        <p:blipFill>
          <a:blip r:embed="rId2"/>
          <a:stretch>
            <a:fillRect/>
          </a:stretch>
        </p:blipFill>
        <p:spPr>
          <a:xfrm>
            <a:off x="838200" y="1561515"/>
            <a:ext cx="10036125" cy="5162842"/>
          </a:xfrm>
          <a:prstGeom prst="rect">
            <a:avLst/>
          </a:prstGeom>
        </p:spPr>
      </p:pic>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81955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smtClean="0">
                <a:solidFill>
                  <a:srgbClr val="00B050"/>
                </a:solidFill>
                <a:cs typeface="B Titr" panose="00000700000000000000" pitchFamily="2" charset="-78"/>
              </a:rPr>
              <a:t>- بررسی طبقه بندی انواع تالاب ها:</a:t>
            </a:r>
            <a:endParaRPr lang="en-US" dirty="0">
              <a:solidFill>
                <a:srgbClr val="00B050"/>
              </a:solidFill>
              <a:cs typeface="B Titr" panose="00000700000000000000" pitchFamily="2" charset="-78"/>
            </a:endParaRP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056A4083-ED7A-486E-B6C7-C54D5F2FB734}" type="slidenum">
              <a:rPr lang="en-US" smtClean="0"/>
              <a:t>20</a:t>
            </a:fld>
            <a:endParaRPr lang="en-US"/>
          </a:p>
        </p:txBody>
      </p:sp>
    </p:spTree>
    <p:extLst>
      <p:ext uri="{BB962C8B-B14F-4D97-AF65-F5344CB8AC3E}">
        <p14:creationId xmlns:p14="http://schemas.microsoft.com/office/powerpoint/2010/main" val="24108988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131</TotalTime>
  <Words>981</Words>
  <Application>Microsoft Office PowerPoint</Application>
  <PresentationFormat>Widescreen</PresentationFormat>
  <Paragraphs>66</Paragraphs>
  <Slides>20</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20</vt:i4>
      </vt:variant>
    </vt:vector>
  </HeadingPairs>
  <TitlesOfParts>
    <vt:vector size="31" baseType="lpstr">
      <vt:lpstr>Arial</vt:lpstr>
      <vt:lpstr>B Mitra</vt:lpstr>
      <vt:lpstr>B Nazanin</vt:lpstr>
      <vt:lpstr>B Titr</vt:lpstr>
      <vt:lpstr>BMitraBold</vt:lpstr>
      <vt:lpstr>BNazanin</vt:lpstr>
      <vt:lpstr>BNazaninBold</vt:lpstr>
      <vt:lpstr>Calibri</vt:lpstr>
      <vt:lpstr>Calibri Light</vt:lpstr>
      <vt:lpstr>Times New Roman</vt:lpstr>
      <vt:lpstr>Office Theme</vt:lpstr>
      <vt:lpstr>PowerPoint Presentation</vt:lpstr>
      <vt:lpstr>نام درس:      بوم شناسی تالاب ها</vt:lpstr>
      <vt:lpstr>جلسه اول</vt:lpstr>
      <vt:lpstr>تعریف تالاب:</vt:lpstr>
      <vt:lpstr>PowerPoint Presentation</vt:lpstr>
      <vt:lpstr>PowerPoint Presentation</vt:lpstr>
      <vt:lpstr>PowerPoint Presentation</vt:lpstr>
      <vt:lpstr>انواع تالاب</vt:lpstr>
      <vt:lpstr>ارزشهای تالاب</vt:lpstr>
      <vt:lpstr>ارزشهای تالاب 2. تغذیه و تعدیل آبهای زیرزمینی</vt:lpstr>
      <vt:lpstr>3. کنترل سیلاب در پائین دست و تنظیم منابع آب</vt:lpstr>
      <vt:lpstr>ارزشهای تالاب 4. تصفیه آلاینده ها و بهبود کیفیت منابع آب</vt:lpstr>
      <vt:lpstr>ارزشهای تالاب 5.تالابها زیستگاه بسیاری از گونه های طبیعی هستند (تنوع زیستی)</vt:lpstr>
      <vt:lpstr>ارزشهای تالاب 6. پتانسیلهای گردشگری</vt:lpstr>
      <vt:lpstr>ارزشهای تالاب</vt:lpstr>
      <vt:lpstr>اهميت تالاب ها در ايران و منطقه</vt:lpstr>
      <vt:lpstr>اهميت تالاب هاي ايران از نظر تنوع زيستى</vt:lpstr>
      <vt:lpstr>با آرزوی توفیق</vt:lpstr>
      <vt:lpstr>جلسه دوم</vt:lpstr>
      <vt:lpstr>- بررسی طبقه بندی انواع تالاب ها:</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نام درس: بوم شناسی تالاب ها</dc:title>
  <dc:creator>Saghi</dc:creator>
  <cp:lastModifiedBy>Saghi</cp:lastModifiedBy>
  <cp:revision>60</cp:revision>
  <dcterms:created xsi:type="dcterms:W3CDTF">2020-04-03T07:52:22Z</dcterms:created>
  <dcterms:modified xsi:type="dcterms:W3CDTF">2020-04-03T10:04:04Z</dcterms:modified>
</cp:coreProperties>
</file>