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348" r:id="rId3"/>
    <p:sldId id="349" r:id="rId4"/>
    <p:sldId id="350" r:id="rId5"/>
    <p:sldId id="258" r:id="rId6"/>
    <p:sldId id="328" r:id="rId7"/>
    <p:sldId id="331" r:id="rId8"/>
    <p:sldId id="333" r:id="rId9"/>
    <p:sldId id="334" r:id="rId10"/>
    <p:sldId id="343" r:id="rId11"/>
    <p:sldId id="336" r:id="rId12"/>
    <p:sldId id="337" r:id="rId13"/>
    <p:sldId id="338" r:id="rId14"/>
    <p:sldId id="339" r:id="rId15"/>
    <p:sldId id="330" r:id="rId16"/>
    <p:sldId id="341" r:id="rId17"/>
    <p:sldId id="342" r:id="rId18"/>
    <p:sldId id="340" r:id="rId19"/>
    <p:sldId id="329" r:id="rId20"/>
    <p:sldId id="326" r:id="rId21"/>
    <p:sldId id="261" r:id="rId22"/>
    <p:sldId id="352" r:id="rId23"/>
    <p:sldId id="262" r:id="rId24"/>
    <p:sldId id="263" r:id="rId25"/>
    <p:sldId id="264" r:id="rId26"/>
    <p:sldId id="265" r:id="rId27"/>
    <p:sldId id="266" r:id="rId28"/>
    <p:sldId id="267" r:id="rId29"/>
    <p:sldId id="268" r:id="rId30"/>
    <p:sldId id="269" r:id="rId31"/>
    <p:sldId id="270" r:id="rId32"/>
    <p:sldId id="271" r:id="rId33"/>
    <p:sldId id="272" r:id="rId34"/>
    <p:sldId id="275" r:id="rId35"/>
    <p:sldId id="274" r:id="rId36"/>
    <p:sldId id="276" r:id="rId37"/>
    <p:sldId id="277" r:id="rId38"/>
    <p:sldId id="279" r:id="rId39"/>
    <p:sldId id="280" r:id="rId40"/>
    <p:sldId id="278" r:id="rId41"/>
    <p:sldId id="281" r:id="rId42"/>
    <p:sldId id="282" r:id="rId43"/>
    <p:sldId id="283" r:id="rId44"/>
    <p:sldId id="284" r:id="rId45"/>
    <p:sldId id="286" r:id="rId46"/>
    <p:sldId id="287" r:id="rId47"/>
    <p:sldId id="285" r:id="rId48"/>
    <p:sldId id="288" r:id="rId49"/>
    <p:sldId id="289" r:id="rId50"/>
    <p:sldId id="290" r:id="rId51"/>
    <p:sldId id="291" r:id="rId52"/>
    <p:sldId id="292" r:id="rId53"/>
    <p:sldId id="293" r:id="rId54"/>
    <p:sldId id="294" r:id="rId55"/>
    <p:sldId id="295" r:id="rId56"/>
    <p:sldId id="344" r:id="rId57"/>
    <p:sldId id="296" r:id="rId58"/>
    <p:sldId id="297" r:id="rId59"/>
    <p:sldId id="298" r:id="rId60"/>
    <p:sldId id="345" r:id="rId61"/>
    <p:sldId id="299" r:id="rId62"/>
    <p:sldId id="301" r:id="rId63"/>
    <p:sldId id="302" r:id="rId64"/>
    <p:sldId id="303" r:id="rId65"/>
    <p:sldId id="304" r:id="rId66"/>
    <p:sldId id="305" r:id="rId67"/>
    <p:sldId id="306" r:id="rId68"/>
    <p:sldId id="308" r:id="rId69"/>
    <p:sldId id="309" r:id="rId70"/>
    <p:sldId id="310" r:id="rId71"/>
    <p:sldId id="311" r:id="rId72"/>
    <p:sldId id="312" r:id="rId73"/>
    <p:sldId id="313" r:id="rId74"/>
    <p:sldId id="314" r:id="rId75"/>
    <p:sldId id="316"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86" d="100"/>
          <a:sy n="86" d="100"/>
        </p:scale>
        <p:origin x="9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1A9005-AF0B-4D12-AEB5-C4C5FE855892}"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495393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1A9005-AF0B-4D12-AEB5-C4C5FE855892}"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5973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1A9005-AF0B-4D12-AEB5-C4C5FE855892}"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673269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1A9005-AF0B-4D12-AEB5-C4C5FE855892}"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1065462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1A9005-AF0B-4D12-AEB5-C4C5FE855892}" type="datetimeFigureOut">
              <a:rPr lang="en-US" smtClean="0"/>
              <a:t>3/22/2020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3670234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1A9005-AF0B-4D12-AEB5-C4C5FE855892}" type="datetimeFigureOut">
              <a:rPr lang="en-US" smtClean="0"/>
              <a:t>3/22/2020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948434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1A9005-AF0B-4D12-AEB5-C4C5FE855892}" type="datetimeFigureOut">
              <a:rPr lang="en-US" smtClean="0"/>
              <a:t>3/22/2020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2552376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A9005-AF0B-4D12-AEB5-C4C5FE855892}"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3728044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A9005-AF0B-4D12-AEB5-C4C5FE855892}"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921000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1A9005-AF0B-4D12-AEB5-C4C5FE855892}"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34502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1A9005-AF0B-4D12-AEB5-C4C5FE855892}"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D9299-D216-4406-9326-E48496E5AE77}" type="slidenum">
              <a:rPr lang="en-US" smtClean="0"/>
              <a:t>‹#›</a:t>
            </a:fld>
            <a:endParaRPr lang="en-US"/>
          </a:p>
        </p:txBody>
      </p:sp>
    </p:spTree>
    <p:extLst>
      <p:ext uri="{BB962C8B-B14F-4D97-AF65-F5344CB8AC3E}">
        <p14:creationId xmlns:p14="http://schemas.microsoft.com/office/powerpoint/2010/main" val="293283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A9005-AF0B-4D12-AEB5-C4C5FE855892}" type="datetimeFigureOut">
              <a:rPr lang="en-US" smtClean="0"/>
              <a:t>3/22/2020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FD9299-D216-4406-9326-E48496E5AE77}" type="slidenum">
              <a:rPr lang="en-US" smtClean="0"/>
              <a:t>‹#›</a:t>
            </a:fld>
            <a:endParaRPr lang="en-US"/>
          </a:p>
        </p:txBody>
      </p:sp>
    </p:spTree>
    <p:extLst>
      <p:ext uri="{BB962C8B-B14F-4D97-AF65-F5344CB8AC3E}">
        <p14:creationId xmlns:p14="http://schemas.microsoft.com/office/powerpoint/2010/main" val="1183137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1591;&#1585;&#1581;%20&#1583;&#1585;&#1587;%20&#1576;&#1585;&#1606;&#1575;&#1605;&#1607;%20&#1606;&#1608;&#1740;&#1587;&#1740;%20&#1705;&#1575;&#1585;&#1588;&#1606;&#1575;&#1587;&#1740;%2025.6.96.xlsx" TargetMode="External"/><Relationship Id="rId2" Type="http://schemas.openxmlformats.org/officeDocument/2006/relationships/hyperlink" Target="../VIDs/&#1670;&#1585;&#1575;%20&#1607;&#1605;&#1607;%20&#1576;&#1575;&#1740;&#1583;%20&#1576;&#1585;&#1606;&#1575;&#1605;&#1607;%20&#1606;&#1608;&#1740;&#1587;&#1740;%20&#1740;&#1575;&#1583;%20&#1576;&#1711;&#1740;&#1585;&#1606;&#1583;.T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18221"/>
          </a:xfrm>
        </p:spPr>
        <p:txBody>
          <a:bodyPr>
            <a:normAutofit/>
          </a:bodyPr>
          <a:lstStyle/>
          <a:p>
            <a:pPr algn="ctr" rtl="1"/>
            <a:r>
              <a:rPr lang="fa-IR" b="1" dirty="0" smtClean="0">
                <a:effectLst>
                  <a:outerShdw blurRad="38100" dist="38100" dir="2700000" algn="tl">
                    <a:srgbClr val="000000">
                      <a:alpha val="43137"/>
                    </a:srgbClr>
                  </a:outerShdw>
                </a:effectLst>
                <a:cs typeface="B Nazanin" panose="00000400000000000000" pitchFamily="2" charset="-78"/>
                <a:hlinkClick r:id="rId2" action="ppaction://hlinkfile"/>
              </a:rPr>
              <a:t>به نام خدا</a:t>
            </a:r>
            <a:r>
              <a:rPr lang="en-US" dirty="0" smtClean="0">
                <a:cs typeface="B Nazanin" panose="00000400000000000000" pitchFamily="2" charset="-78"/>
              </a:rPr>
              <a:t/>
            </a:r>
            <a:br>
              <a:rPr lang="en-US" dirty="0" smtClean="0">
                <a:cs typeface="B Nazanin" panose="00000400000000000000" pitchFamily="2" charset="-78"/>
              </a:rPr>
            </a:br>
            <a:endParaRPr lang="en-US" dirty="0">
              <a:cs typeface="B Nazanin" panose="00000400000000000000" pitchFamily="2" charset="-78"/>
            </a:endParaRPr>
          </a:p>
        </p:txBody>
      </p:sp>
      <p:sp>
        <p:nvSpPr>
          <p:cNvPr id="4" name="Rectangle 3">
            <a:hlinkClick r:id="rId3" action="ppaction://hlinkfile"/>
          </p:cNvPr>
          <p:cNvSpPr/>
          <p:nvPr/>
        </p:nvSpPr>
        <p:spPr>
          <a:xfrm>
            <a:off x="3048000" y="2705725"/>
            <a:ext cx="6096000" cy="2123658"/>
          </a:xfrm>
          <a:prstGeom prst="rect">
            <a:avLst/>
          </a:prstGeom>
        </p:spPr>
        <p:txBody>
          <a:bodyPr>
            <a:spAutoFit/>
          </a:bodyPr>
          <a:lstStyle/>
          <a:p>
            <a:pPr algn="ctr"/>
            <a:r>
              <a:rPr lang="en-US" sz="4400" dirty="0">
                <a:solidFill>
                  <a:prstClr val="black"/>
                </a:solidFill>
                <a:latin typeface="Calibri Light" panose="020F0302020204030204"/>
                <a:cs typeface="B Nazanin" panose="00000400000000000000" pitchFamily="2" charset="-78"/>
              </a:rPr>
              <a:t/>
            </a:r>
            <a:br>
              <a:rPr lang="en-US" sz="4400" dirty="0">
                <a:solidFill>
                  <a:prstClr val="black"/>
                </a:solidFill>
                <a:latin typeface="Calibri Light" panose="020F0302020204030204"/>
                <a:cs typeface="B Nazanin" panose="00000400000000000000" pitchFamily="2" charset="-78"/>
              </a:rPr>
            </a:br>
            <a:r>
              <a:rPr lang="fa-IR" sz="4400" dirty="0">
                <a:solidFill>
                  <a:prstClr val="black"/>
                </a:solidFill>
                <a:latin typeface="Calibri Light" panose="020F0302020204030204"/>
                <a:cs typeface="B Nazanin" panose="00000400000000000000" pitchFamily="2" charset="-78"/>
                <a:hlinkClick r:id="rId3" action="ppaction://hlinkfile"/>
              </a:rPr>
              <a:t>نام درس: </a:t>
            </a:r>
            <a:r>
              <a:rPr lang="fa-IR" sz="4400" dirty="0" smtClean="0">
                <a:solidFill>
                  <a:prstClr val="black"/>
                </a:solidFill>
                <a:latin typeface="Calibri Light" panose="020F0302020204030204"/>
                <a:cs typeface="B Nazanin" panose="00000400000000000000" pitchFamily="2" charset="-78"/>
                <a:hlinkClick r:id="rId3" action="ppaction://hlinkfile"/>
              </a:rPr>
              <a:t>مبانی برنامه نویسی</a:t>
            </a:r>
            <a:endParaRPr lang="fa-IR" sz="4400" dirty="0" smtClean="0">
              <a:solidFill>
                <a:prstClr val="black"/>
              </a:solidFill>
              <a:latin typeface="Calibri Light" panose="020F0302020204030204"/>
              <a:cs typeface="B Nazanin" panose="00000400000000000000" pitchFamily="2" charset="-78"/>
            </a:endParaRPr>
          </a:p>
          <a:p>
            <a:pPr algn="ctr"/>
            <a:r>
              <a:rPr lang="fa-IR" sz="4400" dirty="0" smtClean="0">
                <a:solidFill>
                  <a:prstClr val="black"/>
                </a:solidFill>
                <a:latin typeface="Calibri Light" panose="020F0302020204030204"/>
                <a:cs typeface="B Nazanin" panose="00000400000000000000" pitchFamily="2" charset="-78"/>
              </a:rPr>
              <a:t>دوره کارشناسی</a:t>
            </a:r>
            <a:endParaRPr lang="en-US" dirty="0"/>
          </a:p>
        </p:txBody>
      </p:sp>
    </p:spTree>
    <p:extLst>
      <p:ext uri="{BB962C8B-B14F-4D97-AF65-F5344CB8AC3E}">
        <p14:creationId xmlns:p14="http://schemas.microsoft.com/office/powerpoint/2010/main" val="1610478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منابع:</a:t>
            </a:r>
            <a:endParaRPr lang="en-US"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4043191" y="51279"/>
            <a:ext cx="4990641" cy="6806721"/>
          </a:xfrm>
          <a:prstGeom prst="rect">
            <a:avLst/>
          </a:prstGeom>
        </p:spPr>
      </p:pic>
    </p:spTree>
    <p:extLst>
      <p:ext uri="{BB962C8B-B14F-4D97-AF65-F5344CB8AC3E}">
        <p14:creationId xmlns:p14="http://schemas.microsoft.com/office/powerpoint/2010/main" val="69606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4" name="Picture 3"/>
          <p:cNvPicPr>
            <a:picLocks noChangeAspect="1"/>
          </p:cNvPicPr>
          <p:nvPr/>
        </p:nvPicPr>
        <p:blipFill>
          <a:blip r:embed="rId2"/>
          <a:stretch>
            <a:fillRect/>
          </a:stretch>
        </p:blipFill>
        <p:spPr>
          <a:xfrm>
            <a:off x="2923830" y="0"/>
            <a:ext cx="6143051" cy="7664978"/>
          </a:xfrm>
          <a:prstGeom prst="rect">
            <a:avLst/>
          </a:prstGeom>
        </p:spPr>
      </p:pic>
    </p:spTree>
    <p:extLst>
      <p:ext uri="{BB962C8B-B14F-4D97-AF65-F5344CB8AC3E}">
        <p14:creationId xmlns:p14="http://schemas.microsoft.com/office/powerpoint/2010/main" val="232894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4" name="Picture 3"/>
          <p:cNvPicPr>
            <a:picLocks noChangeAspect="1"/>
          </p:cNvPicPr>
          <p:nvPr/>
        </p:nvPicPr>
        <p:blipFill>
          <a:blip r:embed="rId2"/>
          <a:stretch>
            <a:fillRect/>
          </a:stretch>
        </p:blipFill>
        <p:spPr>
          <a:xfrm>
            <a:off x="3502273" y="0"/>
            <a:ext cx="5068850" cy="6785212"/>
          </a:xfrm>
          <a:prstGeom prst="rect">
            <a:avLst/>
          </a:prstGeom>
        </p:spPr>
      </p:pic>
    </p:spTree>
    <p:extLst>
      <p:ext uri="{BB962C8B-B14F-4D97-AF65-F5344CB8AC3E}">
        <p14:creationId xmlns:p14="http://schemas.microsoft.com/office/powerpoint/2010/main" val="239109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اهداف کلاس برنامه نویسی</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r" rtl="1"/>
            <a:r>
              <a:rPr lang="fa-IR" b="1" dirty="0" smtClean="0">
                <a:solidFill>
                  <a:srgbClr val="009900"/>
                </a:solidFill>
                <a:latin typeface="B Lotus" panose="00000400000000000000" pitchFamily="2" charset="-78"/>
                <a:cs typeface="B Lotus" panose="00000400000000000000" pitchFamily="2" charset="-78"/>
              </a:rPr>
              <a:t>آشنایی با پایه </a:t>
            </a:r>
            <a:r>
              <a:rPr lang="fa-IR" b="1" dirty="0">
                <a:solidFill>
                  <a:srgbClr val="009900"/>
                </a:solidFill>
                <a:latin typeface="B Lotus" panose="00000400000000000000" pitchFamily="2" charset="-78"/>
                <a:cs typeface="B Lotus" panose="00000400000000000000" pitchFamily="2" charset="-78"/>
              </a:rPr>
              <a:t>و اساس برنامه </a:t>
            </a:r>
            <a:r>
              <a:rPr lang="fa-IR" b="1" dirty="0" smtClean="0">
                <a:solidFill>
                  <a:srgbClr val="009900"/>
                </a:solidFill>
                <a:latin typeface="B Lotus" panose="00000400000000000000" pitchFamily="2" charset="-78"/>
                <a:cs typeface="B Lotus" panose="00000400000000000000" pitchFamily="2" charset="-78"/>
              </a:rPr>
              <a:t>نویسی</a:t>
            </a:r>
          </a:p>
          <a:p>
            <a:pPr algn="r" rtl="1"/>
            <a:r>
              <a:rPr lang="fa-IR" b="1" dirty="0" smtClean="0">
                <a:solidFill>
                  <a:srgbClr val="009900"/>
                </a:solidFill>
                <a:latin typeface="B Lotus" panose="00000400000000000000" pitchFamily="2" charset="-78"/>
                <a:cs typeface="B Lotus" panose="00000400000000000000" pitchFamily="2" charset="-78"/>
              </a:rPr>
              <a:t>الگوریتم </a:t>
            </a:r>
          </a:p>
          <a:p>
            <a:pPr algn="r" rtl="1"/>
            <a:r>
              <a:rPr lang="fa-IR" b="1" dirty="0" smtClean="0">
                <a:solidFill>
                  <a:srgbClr val="009900"/>
                </a:solidFill>
                <a:latin typeface="B Lotus" panose="00000400000000000000" pitchFamily="2" charset="-78"/>
                <a:cs typeface="B Lotus" panose="00000400000000000000" pitchFamily="2" charset="-78"/>
              </a:rPr>
              <a:t>فلوچارت </a:t>
            </a:r>
          </a:p>
          <a:p>
            <a:pPr algn="r" rtl="1"/>
            <a:r>
              <a:rPr lang="fa-IR" b="1" dirty="0" smtClean="0">
                <a:solidFill>
                  <a:srgbClr val="009900"/>
                </a:solidFill>
                <a:latin typeface="B Lotus" panose="00000400000000000000" pitchFamily="2" charset="-78"/>
                <a:cs typeface="B Lotus" panose="00000400000000000000" pitchFamily="2" charset="-78"/>
              </a:rPr>
              <a:t>کد </a:t>
            </a:r>
          </a:p>
          <a:p>
            <a:pPr algn="r" rtl="1"/>
            <a:r>
              <a:rPr lang="fa-IR" b="1" dirty="0" smtClean="0">
                <a:solidFill>
                  <a:srgbClr val="009900"/>
                </a:solidFill>
                <a:latin typeface="BLotus"/>
                <a:cs typeface="B Lotus" panose="00000400000000000000" pitchFamily="2" charset="-78"/>
              </a:rPr>
              <a:t>ارائه پروژه عملی</a:t>
            </a:r>
          </a:p>
          <a:p>
            <a:pPr algn="r" rtl="1"/>
            <a:r>
              <a:rPr lang="fa-IR" b="1" dirty="0" smtClean="0">
                <a:solidFill>
                  <a:srgbClr val="009900"/>
                </a:solidFill>
                <a:latin typeface="BLotus"/>
                <a:cs typeface="B Lotus" panose="00000400000000000000" pitchFamily="2" charset="-78"/>
              </a:rPr>
              <a:t>دستیابی به نقش برنامه نویسی در جغرافیا</a:t>
            </a:r>
          </a:p>
          <a:p>
            <a:pPr algn="r" rtl="1"/>
            <a:endParaRPr lang="fa-IR" i="0" dirty="0" smtClean="0">
              <a:solidFill>
                <a:srgbClr val="231F20"/>
              </a:solidFill>
              <a:effectLst/>
              <a:latin typeface="BLotus"/>
              <a:cs typeface="B Nazanin" panose="00000400000000000000" pitchFamily="2" charset="-78"/>
            </a:endParaRPr>
          </a:p>
        </p:txBody>
      </p:sp>
    </p:spTree>
    <p:extLst>
      <p:ext uri="{BB962C8B-B14F-4D97-AF65-F5344CB8AC3E}">
        <p14:creationId xmlns:p14="http://schemas.microsoft.com/office/powerpoint/2010/main" val="1280105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rtl="1"/>
            <a:r>
              <a:rPr lang="fa-IR" dirty="0">
                <a:cs typeface="B Nazanin" panose="00000400000000000000" pitchFamily="2" charset="-78"/>
              </a:rPr>
              <a:t>استيو جابز معتقد بود که تمام مردم بايد برنامه‌نويسي ياد بگيرند، چون برنامه‌نويسي به شما ياد مي‌دهد که چگونه </a:t>
            </a:r>
            <a:r>
              <a:rPr lang="fa-IR" b="1" u="sng" dirty="0">
                <a:cs typeface="B Nazanin" panose="00000400000000000000" pitchFamily="2" charset="-78"/>
              </a:rPr>
              <a:t>فکر</a:t>
            </a:r>
            <a:r>
              <a:rPr lang="fa-IR" dirty="0">
                <a:cs typeface="B Nazanin" panose="00000400000000000000" pitchFamily="2" charset="-78"/>
              </a:rPr>
              <a:t> کنيد.</a:t>
            </a:r>
            <a:endParaRPr lang="en-US" dirty="0">
              <a:cs typeface="B Nazanin" panose="00000400000000000000" pitchFamily="2" charset="-78"/>
            </a:endParaRP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10636876" cy="5052375"/>
          </a:xfrm>
        </p:spPr>
      </p:pic>
    </p:spTree>
    <p:extLst>
      <p:ext uri="{BB962C8B-B14F-4D97-AF65-F5344CB8AC3E}">
        <p14:creationId xmlns:p14="http://schemas.microsoft.com/office/powerpoint/2010/main" val="139345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62130"/>
            <a:ext cx="10515600" cy="4914833"/>
          </a:xfrm>
        </p:spPr>
        <p:txBody>
          <a:bodyPr>
            <a:normAutofit lnSpcReduction="10000"/>
          </a:bodyPr>
          <a:lstStyle/>
          <a:p>
            <a:pPr algn="just" rtl="1"/>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اولین کامپیوتر بزرگ </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در </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سال  1946میلادی در دانشگاه پنسیلوانیا </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ساخته شد</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 این کامپیوتر با سرمایه ارتش آمریکا طراحی شد. وزن این </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کامپیوتر حدود30 تن بود</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 این کامپیوتر برای محاسبه جدول پرتابه ها</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 پیش </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گویی وضع </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هوا </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و محاسبات انرژی اتمی بکار می رفت</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a:t>
            </a:r>
          </a:p>
          <a:p>
            <a:pPr algn="just" rtl="1"/>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 </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این ماشين ها داراي حجم زیادي </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بودند و </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سطحي را </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معادل9015 مترمربع </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اشغال مي كردند. </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این كامپيوترها </a:t>
            </a:r>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به كامپيوترهاي نسل اول معروف </a:t>
            </a:r>
            <a:r>
              <a:rPr lang="fa-IR"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شدند.</a:t>
            </a:r>
            <a:endParaRPr lang="en-US" sz="3200" b="1" dirty="0" smtClean="0">
              <a:effectLst>
                <a:outerShdw blurRad="38100" dist="38100" dir="2700000" algn="tl">
                  <a:srgbClr val="000000">
                    <a:alpha val="43137"/>
                  </a:srgbClr>
                </a:outerShdw>
              </a:effectLst>
              <a:latin typeface="B Lotus" panose="00000400000000000000" pitchFamily="2" charset="-78"/>
              <a:cs typeface="B Lotus" panose="00000400000000000000" pitchFamily="2" charset="-78"/>
            </a:endParaRPr>
          </a:p>
          <a:p>
            <a:pPr algn="just" rtl="1"/>
            <a:r>
              <a:rPr lang="fa-IR" sz="3200" b="1" dirty="0">
                <a:effectLst>
                  <a:outerShdw blurRad="38100" dist="38100" dir="2700000" algn="tl">
                    <a:srgbClr val="000000">
                      <a:alpha val="43137"/>
                    </a:srgbClr>
                  </a:outerShdw>
                </a:effectLst>
                <a:latin typeface="B Lotus" panose="00000400000000000000" pitchFamily="2" charset="-78"/>
                <a:cs typeface="B Lotus" panose="00000400000000000000" pitchFamily="2" charset="-78"/>
              </a:rPr>
              <a:t>کامپیوترهای امروزی با بکارگیری ریزپردازنده به کامپیوترهای نسل چهارم معروفند. البته نسل های جدید دیگر کامپیوترها نیز به بازار ارائه می شود. در کامپیوترهای امروزی سرعت پردازش بسیار بالا، حجم اجزاء سخت افزاری بسیار کوچك، حجم حافظه بالا و غیره آنها را از نسل های دیگر متمایز می سازد. </a:t>
            </a:r>
            <a:endParaRPr lang="fa-IR" sz="3200" b="1" dirty="0">
              <a:effectLst>
                <a:outerShdw blurRad="38100" dist="38100" dir="2700000" algn="tl">
                  <a:srgbClr val="000000">
                    <a:alpha val="43137"/>
                  </a:srgbClr>
                </a:outerShdw>
              </a:effectLst>
              <a:latin typeface="BLotus"/>
              <a:cs typeface="B Nazanin" panose="00000400000000000000" pitchFamily="2" charset="-78"/>
            </a:endParaRPr>
          </a:p>
          <a:p>
            <a:pPr algn="just" rtl="1"/>
            <a:endParaRPr lang="fa-IR" b="1" dirty="0">
              <a:latin typeface="B Lotus" panose="00000400000000000000" pitchFamily="2" charset="-78"/>
              <a:cs typeface="B Lotus" panose="00000400000000000000" pitchFamily="2" charset="-78"/>
            </a:endParaRPr>
          </a:p>
        </p:txBody>
      </p:sp>
      <p:sp>
        <p:nvSpPr>
          <p:cNvPr id="4" name="Title 1"/>
          <p:cNvSpPr>
            <a:spLocks noGrp="1"/>
          </p:cNvSpPr>
          <p:nvPr>
            <p:ph type="title"/>
          </p:nvPr>
        </p:nvSpPr>
        <p:spPr>
          <a:xfrm>
            <a:off x="838200" y="171941"/>
            <a:ext cx="10515600" cy="1325563"/>
          </a:xfrm>
        </p:spPr>
        <p:txBody>
          <a:bodyPr/>
          <a:lstStyle/>
          <a:p>
            <a:pPr algn="ctr" rtl="1"/>
            <a:r>
              <a:rPr lang="fa-IR" dirty="0" smtClean="0">
                <a:cs typeface="B Nazanin" panose="00000400000000000000" pitchFamily="2" charset="-78"/>
              </a:rPr>
              <a:t>كامپیوتر و دنیای امروز</a:t>
            </a:r>
            <a:endParaRPr lang="en-US" dirty="0">
              <a:cs typeface="B Nazanin" panose="00000400000000000000" pitchFamily="2" charset="-78"/>
            </a:endParaRPr>
          </a:p>
        </p:txBody>
      </p:sp>
    </p:spTree>
    <p:extLst>
      <p:ext uri="{BB962C8B-B14F-4D97-AF65-F5344CB8AC3E}">
        <p14:creationId xmlns:p14="http://schemas.microsoft.com/office/powerpoint/2010/main" val="313252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0"/>
            <a:ext cx="12192000" cy="6841297"/>
          </a:xfrm>
          <a:prstGeom prst="rect">
            <a:avLst/>
          </a:prstGeom>
        </p:spPr>
      </p:pic>
    </p:spTree>
    <p:extLst>
      <p:ext uri="{BB962C8B-B14F-4D97-AF65-F5344CB8AC3E}">
        <p14:creationId xmlns:p14="http://schemas.microsoft.com/office/powerpoint/2010/main" val="192244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6874"/>
            <a:ext cx="12067504" cy="6829027"/>
          </a:xfrm>
          <a:prstGeom prst="rect">
            <a:avLst/>
          </a:prstGeom>
        </p:spPr>
      </p:pic>
    </p:spTree>
    <p:extLst>
      <p:ext uri="{BB962C8B-B14F-4D97-AF65-F5344CB8AC3E}">
        <p14:creationId xmlns:p14="http://schemas.microsoft.com/office/powerpoint/2010/main" val="360945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761" y="68733"/>
            <a:ext cx="11333407" cy="6793684"/>
          </a:xfrm>
        </p:spPr>
      </p:pic>
    </p:spTree>
    <p:extLst>
      <p:ext uri="{BB962C8B-B14F-4D97-AF65-F5344CB8AC3E}">
        <p14:creationId xmlns:p14="http://schemas.microsoft.com/office/powerpoint/2010/main" val="278379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5986"/>
            <a:ext cx="11861442" cy="6705138"/>
          </a:xfrm>
          <a:prstGeom prst="rect">
            <a:avLst/>
          </a:prstGeom>
        </p:spPr>
      </p:pic>
    </p:spTree>
    <p:extLst>
      <p:ext uri="{BB962C8B-B14F-4D97-AF65-F5344CB8AC3E}">
        <p14:creationId xmlns:p14="http://schemas.microsoft.com/office/powerpoint/2010/main" val="1106813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52282" y="-29232"/>
            <a:ext cx="9311425" cy="6788152"/>
          </a:xfrm>
          <a:prstGeom prst="rect">
            <a:avLst/>
          </a:prstGeom>
        </p:spPr>
      </p:pic>
    </p:spTree>
    <p:extLst>
      <p:ext uri="{BB962C8B-B14F-4D97-AF65-F5344CB8AC3E}">
        <p14:creationId xmlns:p14="http://schemas.microsoft.com/office/powerpoint/2010/main" val="407728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34492" y="365125"/>
            <a:ext cx="11757508" cy="6362887"/>
          </a:xfrm>
          <a:prstGeom prst="rect">
            <a:avLst/>
          </a:prstGeom>
        </p:spPr>
      </p:pic>
    </p:spTree>
    <p:extLst>
      <p:ext uri="{BB962C8B-B14F-4D97-AF65-F5344CB8AC3E}">
        <p14:creationId xmlns:p14="http://schemas.microsoft.com/office/powerpoint/2010/main" val="62459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99246" y="-29702"/>
            <a:ext cx="11230378" cy="6969169"/>
          </a:xfrm>
          <a:prstGeom prst="rect">
            <a:avLst/>
          </a:prstGeom>
        </p:spPr>
      </p:pic>
    </p:spTree>
    <p:extLst>
      <p:ext uri="{BB962C8B-B14F-4D97-AF65-F5344CB8AC3E}">
        <p14:creationId xmlns:p14="http://schemas.microsoft.com/office/powerpoint/2010/main" val="256370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a:solidFill>
                  <a:srgbClr val="336699"/>
                </a:solidFill>
                <a:latin typeface="B Titr" panose="00000700000000000000" pitchFamily="2" charset="-78"/>
                <a:cs typeface="B Titr" panose="00000700000000000000" pitchFamily="2" charset="-78"/>
              </a:rPr>
              <a:t>نرم </a:t>
            </a:r>
            <a:r>
              <a:rPr lang="fa-IR" b="1" dirty="0" smtClean="0">
                <a:solidFill>
                  <a:srgbClr val="336699"/>
                </a:solidFill>
                <a:latin typeface="B Titr" panose="00000700000000000000" pitchFamily="2" charset="-78"/>
                <a:cs typeface="B Titr" panose="00000700000000000000" pitchFamily="2" charset="-78"/>
              </a:rPr>
              <a:t>افزار</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r" rtl="1"/>
            <a:r>
              <a:rPr lang="fa-IR" b="1" dirty="0">
                <a:solidFill>
                  <a:srgbClr val="000000"/>
                </a:solidFill>
                <a:latin typeface="B Lotus" panose="00000400000000000000" pitchFamily="2" charset="-78"/>
                <a:cs typeface="B Lotus" panose="00000400000000000000" pitchFamily="2" charset="-78"/>
              </a:rPr>
              <a:t>نرم افزار یکی از بخش های اساسی کامپیوتر به شمار می آید، که </a:t>
            </a:r>
            <a:r>
              <a:rPr lang="fa-IR" b="1" dirty="0" smtClean="0">
                <a:solidFill>
                  <a:srgbClr val="000000"/>
                </a:solidFill>
                <a:latin typeface="B Lotus" panose="00000400000000000000" pitchFamily="2" charset="-78"/>
                <a:cs typeface="B Lotus" panose="00000400000000000000" pitchFamily="2" charset="-78"/>
              </a:rPr>
              <a:t>در واقع </a:t>
            </a:r>
            <a:r>
              <a:rPr lang="fa-IR" b="1" dirty="0">
                <a:solidFill>
                  <a:srgbClr val="000000"/>
                </a:solidFill>
                <a:latin typeface="B Lotus" panose="00000400000000000000" pitchFamily="2" charset="-78"/>
                <a:cs typeface="B Lotus" panose="00000400000000000000" pitchFamily="2" charset="-78"/>
              </a:rPr>
              <a:t>سخت افزار را بکار می گیرد. بعبارت دیگر رابط بین کاربر </a:t>
            </a:r>
            <a:r>
              <a:rPr lang="fa-IR" b="1" dirty="0" smtClean="0">
                <a:solidFill>
                  <a:srgbClr val="000000"/>
                </a:solidFill>
                <a:latin typeface="B Lotus" panose="00000400000000000000" pitchFamily="2" charset="-78"/>
                <a:cs typeface="B Lotus" panose="00000400000000000000" pitchFamily="2" charset="-78"/>
              </a:rPr>
              <a:t>و سخت </a:t>
            </a:r>
            <a:r>
              <a:rPr lang="fa-IR" b="1" dirty="0">
                <a:solidFill>
                  <a:srgbClr val="000000"/>
                </a:solidFill>
                <a:latin typeface="B Lotus" panose="00000400000000000000" pitchFamily="2" charset="-78"/>
                <a:cs typeface="B Lotus" panose="00000400000000000000" pitchFamily="2" charset="-78"/>
              </a:rPr>
              <a:t>افزار را نرم افزار می نامند. نرم افزار در حقیقت روح و جان </a:t>
            </a:r>
            <a:r>
              <a:rPr lang="fa-IR" b="1" dirty="0" smtClean="0">
                <a:solidFill>
                  <a:srgbClr val="000000"/>
                </a:solidFill>
                <a:latin typeface="B Lotus" panose="00000400000000000000" pitchFamily="2" charset="-78"/>
                <a:cs typeface="B Lotus" panose="00000400000000000000" pitchFamily="2" charset="-78"/>
              </a:rPr>
              <a:t>یك کامپیوتر </a:t>
            </a:r>
            <a:r>
              <a:rPr lang="fa-IR" b="1" dirty="0">
                <a:solidFill>
                  <a:srgbClr val="000000"/>
                </a:solidFill>
                <a:latin typeface="B Lotus" panose="00000400000000000000" pitchFamily="2" charset="-78"/>
                <a:cs typeface="B Lotus" panose="00000400000000000000" pitchFamily="2" charset="-78"/>
              </a:rPr>
              <a:t>است، که به سخت افزار هویت می </a:t>
            </a:r>
            <a:r>
              <a:rPr lang="fa-IR" b="1" dirty="0" smtClean="0">
                <a:solidFill>
                  <a:srgbClr val="000000"/>
                </a:solidFill>
                <a:latin typeface="B Lotus" panose="00000400000000000000" pitchFamily="2" charset="-78"/>
                <a:cs typeface="B Lotus" panose="00000400000000000000" pitchFamily="2" charset="-78"/>
              </a:rPr>
              <a:t>بخشد.</a:t>
            </a:r>
          </a:p>
          <a:p>
            <a:pPr algn="r" rtl="1"/>
            <a:r>
              <a:rPr lang="fa-IR" b="1" dirty="0" smtClean="0"/>
              <a:t> </a:t>
            </a:r>
            <a:r>
              <a:rPr lang="en-US" b="1" dirty="0" smtClean="0"/>
              <a:t>OS</a:t>
            </a:r>
            <a:r>
              <a:rPr lang="en-US" b="1" dirty="0"/>
              <a:t>: Operating </a:t>
            </a:r>
            <a:r>
              <a:rPr lang="en-US" b="1" dirty="0" smtClean="0"/>
              <a:t>System</a:t>
            </a:r>
            <a:r>
              <a:rPr lang="fa-IR" b="1" dirty="0" smtClean="0"/>
              <a:t> </a:t>
            </a:r>
            <a:r>
              <a:rPr lang="en-US" dirty="0" smtClean="0"/>
              <a:t> </a:t>
            </a:r>
            <a:r>
              <a:rPr lang="fa-IR" b="1" dirty="0" smtClean="0">
                <a:solidFill>
                  <a:srgbClr val="CC0099"/>
                </a:solidFill>
                <a:latin typeface="B Mitra" panose="00000400000000000000" pitchFamily="2" charset="-78"/>
                <a:cs typeface="B Mitra" panose="00000400000000000000" pitchFamily="2" charset="-78"/>
              </a:rPr>
              <a:t>مشهورترین </a:t>
            </a:r>
            <a:r>
              <a:rPr lang="fa-IR" b="1" dirty="0">
                <a:solidFill>
                  <a:srgbClr val="CC0099"/>
                </a:solidFill>
                <a:latin typeface="B Mitra" panose="00000400000000000000" pitchFamily="2" charset="-78"/>
                <a:cs typeface="B Mitra" panose="00000400000000000000" pitchFamily="2" charset="-78"/>
              </a:rPr>
              <a:t>نوع نرم افزارهاي سيستمي </a:t>
            </a:r>
            <a:r>
              <a:rPr lang="fa-IR" b="1" dirty="0" smtClean="0">
                <a:solidFill>
                  <a:srgbClr val="CC0099"/>
                </a:solidFill>
                <a:latin typeface="B Mitra" panose="00000400000000000000" pitchFamily="2" charset="-78"/>
                <a:cs typeface="B Mitra" panose="00000400000000000000" pitchFamily="2" charset="-78"/>
              </a:rPr>
              <a:t>سيستم عامل مي </a:t>
            </a:r>
            <a:r>
              <a:rPr lang="fa-IR" b="1" dirty="0">
                <a:solidFill>
                  <a:srgbClr val="CC0099"/>
                </a:solidFill>
                <a:latin typeface="B Mitra" panose="00000400000000000000" pitchFamily="2" charset="-78"/>
                <a:cs typeface="B Mitra" panose="00000400000000000000" pitchFamily="2" charset="-78"/>
              </a:rPr>
              <a:t>باشد. كه مدیریت منابع سيستمي را بر عهده دارد</a:t>
            </a:r>
            <a:r>
              <a:rPr lang="fa-IR" b="1" dirty="0" smtClean="0">
                <a:solidFill>
                  <a:srgbClr val="CC0099"/>
                </a:solidFill>
                <a:latin typeface="B Mitra" panose="00000400000000000000" pitchFamily="2" charset="-78"/>
                <a:cs typeface="B Mitra" panose="00000400000000000000" pitchFamily="2" charset="-78"/>
              </a:rPr>
              <a:t>. سيستم </a:t>
            </a:r>
            <a:r>
              <a:rPr lang="fa-IR" b="1" dirty="0">
                <a:solidFill>
                  <a:srgbClr val="CC0099"/>
                </a:solidFill>
                <a:latin typeface="B Mitra" panose="00000400000000000000" pitchFamily="2" charset="-78"/>
                <a:cs typeface="B Mitra" panose="00000400000000000000" pitchFamily="2" charset="-78"/>
              </a:rPr>
              <a:t>عامل، همچنين ارتباط بين كاربر و </a:t>
            </a:r>
            <a:r>
              <a:rPr lang="fa-IR" b="1" dirty="0" smtClean="0">
                <a:solidFill>
                  <a:srgbClr val="CC0099"/>
                </a:solidFill>
                <a:latin typeface="B Mitra" panose="00000400000000000000" pitchFamily="2" charset="-78"/>
                <a:cs typeface="B Mitra" panose="00000400000000000000" pitchFamily="2" charset="-78"/>
              </a:rPr>
              <a:t>اجزاء سخت </a:t>
            </a:r>
            <a:r>
              <a:rPr lang="fa-IR" b="1" dirty="0">
                <a:solidFill>
                  <a:srgbClr val="CC0099"/>
                </a:solidFill>
                <a:latin typeface="B Mitra" panose="00000400000000000000" pitchFamily="2" charset="-78"/>
                <a:cs typeface="B Mitra" panose="00000400000000000000" pitchFamily="2" charset="-78"/>
              </a:rPr>
              <a:t>افزاري و نرم افزاري دیگر را برقرار مي </a:t>
            </a:r>
            <a:r>
              <a:rPr lang="fa-IR" b="1" dirty="0" smtClean="0">
                <a:solidFill>
                  <a:srgbClr val="CC0099"/>
                </a:solidFill>
                <a:latin typeface="B Mitra" panose="00000400000000000000" pitchFamily="2" charset="-78"/>
                <a:cs typeface="B Mitra" panose="00000400000000000000" pitchFamily="2" charset="-78"/>
              </a:rPr>
              <a:t>كند </a:t>
            </a:r>
            <a:endParaRPr lang="fa-IR" i="0" dirty="0" smtClean="0">
              <a:solidFill>
                <a:srgbClr val="231F20"/>
              </a:solidFill>
              <a:effectLst/>
              <a:latin typeface="BLotus"/>
              <a:cs typeface="B Nazanin" panose="00000400000000000000" pitchFamily="2" charset="-78"/>
            </a:endParaRPr>
          </a:p>
        </p:txBody>
      </p:sp>
    </p:spTree>
    <p:extLst>
      <p:ext uri="{BB962C8B-B14F-4D97-AF65-F5344CB8AC3E}">
        <p14:creationId xmlns:p14="http://schemas.microsoft.com/office/powerpoint/2010/main" val="147253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2459865" y="2801143"/>
            <a:ext cx="8152327" cy="3446957"/>
          </a:xfrm>
          <a:prstGeom prst="rect">
            <a:avLst/>
          </a:prstGeom>
        </p:spPr>
      </p:pic>
      <p:pic>
        <p:nvPicPr>
          <p:cNvPr id="4" name="Picture 3"/>
          <p:cNvPicPr>
            <a:picLocks noChangeAspect="1"/>
          </p:cNvPicPr>
          <p:nvPr/>
        </p:nvPicPr>
        <p:blipFill>
          <a:blip r:embed="rId3"/>
          <a:stretch>
            <a:fillRect/>
          </a:stretch>
        </p:blipFill>
        <p:spPr>
          <a:xfrm>
            <a:off x="2318197" y="90153"/>
            <a:ext cx="8293995" cy="2113298"/>
          </a:xfrm>
          <a:prstGeom prst="rect">
            <a:avLst/>
          </a:prstGeom>
        </p:spPr>
      </p:pic>
    </p:spTree>
    <p:extLst>
      <p:ext uri="{BB962C8B-B14F-4D97-AF65-F5344CB8AC3E}">
        <p14:creationId xmlns:p14="http://schemas.microsoft.com/office/powerpoint/2010/main" val="10894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3043908" y="2805035"/>
            <a:ext cx="5581650" cy="2495550"/>
          </a:xfrm>
          <a:prstGeom prst="rect">
            <a:avLst/>
          </a:prstGeom>
        </p:spPr>
      </p:pic>
      <p:pic>
        <p:nvPicPr>
          <p:cNvPr id="5" name="Picture 4"/>
          <p:cNvPicPr>
            <a:picLocks noChangeAspect="1"/>
          </p:cNvPicPr>
          <p:nvPr/>
        </p:nvPicPr>
        <p:blipFill>
          <a:blip r:embed="rId3"/>
          <a:stretch>
            <a:fillRect/>
          </a:stretch>
        </p:blipFill>
        <p:spPr>
          <a:xfrm>
            <a:off x="3043908" y="0"/>
            <a:ext cx="5743575" cy="2381250"/>
          </a:xfrm>
          <a:prstGeom prst="rect">
            <a:avLst/>
          </a:prstGeom>
        </p:spPr>
      </p:pic>
    </p:spTree>
    <p:extLst>
      <p:ext uri="{BB962C8B-B14F-4D97-AF65-F5344CB8AC3E}">
        <p14:creationId xmlns:p14="http://schemas.microsoft.com/office/powerpoint/2010/main" val="398939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چرا برنامه نویسی</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ctr" rtl="1"/>
            <a:r>
              <a:rPr lang="fa-IR" dirty="0">
                <a:cs typeface="B Nazanin" panose="00000400000000000000" pitchFamily="2" charset="-78"/>
              </a:rPr>
              <a:t>تغییر در شیوه زندگی انسان</a:t>
            </a:r>
            <a:endParaRPr lang="fa-IR" i="0" dirty="0" smtClean="0">
              <a:solidFill>
                <a:srgbClr val="231F20"/>
              </a:solidFill>
              <a:effectLst/>
              <a:latin typeface="BLotus"/>
              <a:cs typeface="B Nazanin" panose="00000400000000000000" pitchFamily="2" charset="-78"/>
            </a:endParaRPr>
          </a:p>
          <a:p>
            <a:pPr algn="r" rtl="1"/>
            <a:r>
              <a:rPr lang="fa-IR" i="0" dirty="0" smtClean="0">
                <a:solidFill>
                  <a:srgbClr val="231F20"/>
                </a:solidFill>
                <a:effectLst/>
                <a:latin typeface="BLotus"/>
                <a:cs typeface="B Nazanin" panose="00000400000000000000" pitchFamily="2" charset="-78"/>
              </a:rPr>
              <a:t>یک زن موفق و به روز در گذشته های نه چندان دور دارای چه ویژگیهایی بود؟</a:t>
            </a:r>
          </a:p>
          <a:p>
            <a:pPr algn="r" rtl="1"/>
            <a:r>
              <a:rPr lang="fa-IR" dirty="0">
                <a:solidFill>
                  <a:srgbClr val="231F20"/>
                </a:solidFill>
                <a:latin typeface="BLotus"/>
                <a:cs typeface="B Nazanin" panose="00000400000000000000" pitchFamily="2" charset="-78"/>
              </a:rPr>
              <a:t>یک </a:t>
            </a:r>
            <a:r>
              <a:rPr lang="fa-IR" dirty="0" smtClean="0">
                <a:solidFill>
                  <a:srgbClr val="231F20"/>
                </a:solidFill>
                <a:latin typeface="BLotus"/>
                <a:cs typeface="B Nazanin" panose="00000400000000000000" pitchFamily="2" charset="-78"/>
              </a:rPr>
              <a:t>مرد موفق و </a:t>
            </a:r>
            <a:r>
              <a:rPr lang="fa-IR" dirty="0">
                <a:solidFill>
                  <a:srgbClr val="231F20"/>
                </a:solidFill>
                <a:latin typeface="BLotus"/>
                <a:cs typeface="B Nazanin" panose="00000400000000000000" pitchFamily="2" charset="-78"/>
              </a:rPr>
              <a:t>به روز در گذشته های نه چندان دور دارای چه ویژگیهایی بود؟</a:t>
            </a:r>
          </a:p>
          <a:p>
            <a:pPr algn="r" rtl="1"/>
            <a:r>
              <a:rPr lang="fa-IR" dirty="0">
                <a:solidFill>
                  <a:srgbClr val="231F20"/>
                </a:solidFill>
                <a:latin typeface="BLotus"/>
                <a:cs typeface="B Nazanin" panose="00000400000000000000" pitchFamily="2" charset="-78"/>
              </a:rPr>
              <a:t>یک زن </a:t>
            </a:r>
            <a:r>
              <a:rPr lang="fa-IR" dirty="0" smtClean="0">
                <a:solidFill>
                  <a:srgbClr val="231F20"/>
                </a:solidFill>
                <a:latin typeface="BLotus"/>
                <a:cs typeface="B Nazanin" panose="00000400000000000000" pitchFamily="2" charset="-78"/>
              </a:rPr>
              <a:t>موفق و </a:t>
            </a:r>
            <a:r>
              <a:rPr lang="fa-IR" dirty="0">
                <a:solidFill>
                  <a:srgbClr val="231F20"/>
                </a:solidFill>
                <a:latin typeface="BLotus"/>
                <a:cs typeface="B Nazanin" panose="00000400000000000000" pitchFamily="2" charset="-78"/>
              </a:rPr>
              <a:t>به روز </a:t>
            </a:r>
            <a:r>
              <a:rPr lang="fa-IR" dirty="0" smtClean="0">
                <a:solidFill>
                  <a:srgbClr val="231F20"/>
                </a:solidFill>
                <a:latin typeface="BLotus"/>
                <a:cs typeface="B Nazanin" panose="00000400000000000000" pitchFamily="2" charset="-78"/>
              </a:rPr>
              <a:t>امروزی </a:t>
            </a:r>
            <a:r>
              <a:rPr lang="fa-IR" dirty="0">
                <a:solidFill>
                  <a:srgbClr val="231F20"/>
                </a:solidFill>
                <a:latin typeface="BLotus"/>
                <a:cs typeface="B Nazanin" panose="00000400000000000000" pitchFamily="2" charset="-78"/>
              </a:rPr>
              <a:t>دارای چه ویژگیهایی </a:t>
            </a:r>
            <a:r>
              <a:rPr lang="fa-IR" dirty="0" smtClean="0">
                <a:solidFill>
                  <a:srgbClr val="231F20"/>
                </a:solidFill>
                <a:latin typeface="BLotus"/>
                <a:cs typeface="B Nazanin" panose="00000400000000000000" pitchFamily="2" charset="-78"/>
              </a:rPr>
              <a:t>است؟</a:t>
            </a:r>
            <a:endParaRPr lang="fa-IR" dirty="0">
              <a:solidFill>
                <a:srgbClr val="231F20"/>
              </a:solidFill>
              <a:latin typeface="BLotus"/>
              <a:cs typeface="B Nazanin" panose="00000400000000000000" pitchFamily="2" charset="-78"/>
            </a:endParaRPr>
          </a:p>
          <a:p>
            <a:pPr algn="r" rtl="1"/>
            <a:r>
              <a:rPr lang="fa-IR" dirty="0">
                <a:solidFill>
                  <a:srgbClr val="231F20"/>
                </a:solidFill>
                <a:latin typeface="BLotus"/>
                <a:cs typeface="B Nazanin" panose="00000400000000000000" pitchFamily="2" charset="-78"/>
              </a:rPr>
              <a:t>یک مرد موفق </a:t>
            </a:r>
            <a:r>
              <a:rPr lang="fa-IR" dirty="0" smtClean="0">
                <a:solidFill>
                  <a:srgbClr val="231F20"/>
                </a:solidFill>
                <a:latin typeface="BLotus"/>
                <a:cs typeface="B Nazanin" panose="00000400000000000000" pitchFamily="2" charset="-78"/>
              </a:rPr>
              <a:t>و به </a:t>
            </a:r>
            <a:r>
              <a:rPr lang="fa-IR" dirty="0">
                <a:solidFill>
                  <a:srgbClr val="231F20"/>
                </a:solidFill>
                <a:latin typeface="BLotus"/>
                <a:cs typeface="B Nazanin" panose="00000400000000000000" pitchFamily="2" charset="-78"/>
              </a:rPr>
              <a:t>روز </a:t>
            </a:r>
            <a:r>
              <a:rPr lang="fa-IR" dirty="0" smtClean="0">
                <a:solidFill>
                  <a:srgbClr val="231F20"/>
                </a:solidFill>
                <a:latin typeface="BLotus"/>
                <a:cs typeface="B Nazanin" panose="00000400000000000000" pitchFamily="2" charset="-78"/>
              </a:rPr>
              <a:t>امروزی دارای </a:t>
            </a:r>
            <a:r>
              <a:rPr lang="fa-IR" dirty="0">
                <a:solidFill>
                  <a:srgbClr val="231F20"/>
                </a:solidFill>
                <a:latin typeface="BLotus"/>
                <a:cs typeface="B Nazanin" panose="00000400000000000000" pitchFamily="2" charset="-78"/>
              </a:rPr>
              <a:t>چه ویژگیهایی </a:t>
            </a:r>
            <a:r>
              <a:rPr lang="fa-IR" dirty="0" smtClean="0">
                <a:solidFill>
                  <a:srgbClr val="231F20"/>
                </a:solidFill>
                <a:latin typeface="BLotus"/>
                <a:cs typeface="B Nazanin" panose="00000400000000000000" pitchFamily="2" charset="-78"/>
              </a:rPr>
              <a:t>است؟</a:t>
            </a:r>
            <a:endParaRPr lang="fa-IR" dirty="0">
              <a:solidFill>
                <a:srgbClr val="231F20"/>
              </a:solidFill>
              <a:latin typeface="BLotus"/>
              <a:cs typeface="B Nazanin" panose="00000400000000000000" pitchFamily="2" charset="-78"/>
            </a:endParaRPr>
          </a:p>
          <a:p>
            <a:pPr algn="r" rtl="1"/>
            <a:endParaRPr lang="fa-IR" i="0" dirty="0" smtClean="0">
              <a:solidFill>
                <a:srgbClr val="231F20"/>
              </a:solidFill>
              <a:effectLst/>
              <a:latin typeface="BLotus"/>
              <a:cs typeface="B Nazanin" panose="00000400000000000000" pitchFamily="2" charset="-78"/>
            </a:endParaRPr>
          </a:p>
        </p:txBody>
      </p:sp>
    </p:spTree>
    <p:extLst>
      <p:ext uri="{BB962C8B-B14F-4D97-AF65-F5344CB8AC3E}">
        <p14:creationId xmlns:p14="http://schemas.microsoft.com/office/powerpoint/2010/main" val="145758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کارکرد برنامه نویسی؟</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i="0" dirty="0" smtClean="0">
                <a:solidFill>
                  <a:srgbClr val="231F20"/>
                </a:solidFill>
                <a:effectLst/>
                <a:latin typeface="BLotus"/>
                <a:cs typeface="B Nazanin" panose="00000400000000000000" pitchFamily="2" charset="-78"/>
              </a:rPr>
              <a:t>ذخيره</a:t>
            </a:r>
            <a:r>
              <a:rPr lang="en-US" i="0" dirty="0" smtClean="0">
                <a:solidFill>
                  <a:srgbClr val="231F20"/>
                </a:solidFill>
                <a:effectLst/>
                <a:latin typeface="BLotus"/>
                <a:cs typeface="B Nazanin" panose="00000400000000000000" pitchFamily="2" charset="-78"/>
              </a:rPr>
              <a:t> </a:t>
            </a:r>
            <a:r>
              <a:rPr lang="fa-IR" i="0" dirty="0" smtClean="0">
                <a:solidFill>
                  <a:srgbClr val="231F20"/>
                </a:solidFill>
                <a:effectLst/>
                <a:latin typeface="BLotus"/>
                <a:cs typeface="B Nazanin" panose="00000400000000000000" pitchFamily="2" charset="-78"/>
              </a:rPr>
              <a:t>سازي،</a:t>
            </a:r>
          </a:p>
          <a:p>
            <a:pPr algn="r" rtl="1"/>
            <a:r>
              <a:rPr lang="fa-IR" i="0" dirty="0" smtClean="0">
                <a:solidFill>
                  <a:srgbClr val="231F20"/>
                </a:solidFill>
                <a:effectLst/>
                <a:latin typeface="BLotus"/>
                <a:cs typeface="B Nazanin" panose="00000400000000000000" pitchFamily="2" charset="-78"/>
              </a:rPr>
              <a:t> بازيابي داده ها و اطلاعات و</a:t>
            </a:r>
          </a:p>
          <a:p>
            <a:pPr algn="r" rtl="1"/>
            <a:r>
              <a:rPr lang="fa-IR" i="0" dirty="0" smtClean="0">
                <a:solidFill>
                  <a:srgbClr val="231F20"/>
                </a:solidFill>
                <a:effectLst/>
                <a:latin typeface="BLotus"/>
                <a:cs typeface="B Nazanin" panose="00000400000000000000" pitchFamily="2" charset="-78"/>
              </a:rPr>
              <a:t> انجام انواع محاسبات</a:t>
            </a:r>
            <a:r>
              <a:rPr lang="fa-IR" i="0" dirty="0" smtClean="0">
                <a:solidFill>
                  <a:srgbClr val="231F20"/>
                </a:solidFill>
                <a:effectLst/>
                <a:latin typeface="BLotus"/>
              </a:rPr>
              <a:t/>
            </a:r>
            <a:br>
              <a:rPr lang="fa-IR" i="0" dirty="0" smtClean="0">
                <a:solidFill>
                  <a:srgbClr val="231F20"/>
                </a:solidFill>
                <a:effectLst/>
                <a:latin typeface="BLotus"/>
              </a:rPr>
            </a:br>
            <a:endParaRPr lang="en-US" dirty="0"/>
          </a:p>
        </p:txBody>
      </p:sp>
    </p:spTree>
    <p:extLst>
      <p:ext uri="{BB962C8B-B14F-4D97-AF65-F5344CB8AC3E}">
        <p14:creationId xmlns:p14="http://schemas.microsoft.com/office/powerpoint/2010/main" val="38591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رویکردهای اصلی در برنامه نویسی</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i="0" dirty="0" smtClean="0">
                <a:solidFill>
                  <a:srgbClr val="231F20"/>
                </a:solidFill>
                <a:effectLst/>
                <a:latin typeface="BLotus"/>
                <a:cs typeface="B Nazanin" panose="00000400000000000000" pitchFamily="2" charset="-78"/>
              </a:rPr>
              <a:t>ساخت نرم افزار</a:t>
            </a:r>
            <a:endParaRPr lang="fa-IR" dirty="0">
              <a:solidFill>
                <a:srgbClr val="231F20"/>
              </a:solidFill>
              <a:latin typeface="BLotus"/>
              <a:cs typeface="B Nazanin" panose="00000400000000000000" pitchFamily="2" charset="-78"/>
            </a:endParaRPr>
          </a:p>
          <a:p>
            <a:pPr algn="r" rtl="1"/>
            <a:r>
              <a:rPr lang="fa-IR" i="0" dirty="0" smtClean="0">
                <a:solidFill>
                  <a:srgbClr val="231F20"/>
                </a:solidFill>
                <a:effectLst/>
                <a:latin typeface="BLotus"/>
                <a:cs typeface="B Nazanin" panose="00000400000000000000" pitchFamily="2" charset="-78"/>
              </a:rPr>
              <a:t>کدنویسی در فضای ماکروهای نرم افزارها از جمله اکسل، متلب، جی آی اس، </a:t>
            </a:r>
            <a:r>
              <a:rPr lang="en-US" i="0" dirty="0" err="1" smtClean="0">
                <a:solidFill>
                  <a:srgbClr val="231F20"/>
                </a:solidFill>
                <a:effectLst/>
                <a:latin typeface="BLotus"/>
                <a:cs typeface="B Nazanin" panose="00000400000000000000" pitchFamily="2" charset="-78"/>
              </a:rPr>
              <a:t>Spss</a:t>
            </a:r>
            <a:r>
              <a:rPr lang="fa-IR" dirty="0" smtClean="0">
                <a:solidFill>
                  <a:srgbClr val="231F20"/>
                </a:solidFill>
                <a:latin typeface="BLotus"/>
                <a:cs typeface="B Nazanin" panose="00000400000000000000" pitchFamily="2" charset="-78"/>
              </a:rPr>
              <a:t> و....................</a:t>
            </a:r>
            <a:endParaRPr lang="fa-IR" i="0" dirty="0" smtClean="0">
              <a:solidFill>
                <a:srgbClr val="231F20"/>
              </a:solidFill>
              <a:effectLst/>
              <a:latin typeface="BLotus"/>
              <a:cs typeface="B Nazanin" panose="00000400000000000000" pitchFamily="2" charset="-78"/>
            </a:endParaRPr>
          </a:p>
        </p:txBody>
      </p:sp>
    </p:spTree>
    <p:extLst>
      <p:ext uri="{BB962C8B-B14F-4D97-AF65-F5344CB8AC3E}">
        <p14:creationId xmlns:p14="http://schemas.microsoft.com/office/powerpoint/2010/main" val="190055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0762"/>
            <a:ext cx="10515600" cy="5726202"/>
          </a:xfrm>
        </p:spPr>
        <p:txBody>
          <a:bodyPr>
            <a:normAutofit lnSpcReduction="10000"/>
          </a:bodyPr>
          <a:lstStyle/>
          <a:p>
            <a:pPr marL="0" indent="0" algn="just" rtl="1">
              <a:lnSpc>
                <a:spcPct val="150000"/>
              </a:lnSpc>
              <a:buNone/>
            </a:pP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اولين نرم افزارهايي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كه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توسط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متخصصين طراحي گرديد به زبان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ماشين (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0و 1</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 نوشته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شد.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اين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روش توليد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نرم افزار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كار دشوار و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وقت گيري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بودكه محدوديتهاي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زيادي را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دربرداشت، بنابراين متخصصان علوم كامپيوتر تصميم گرفتند تا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نرم افزارهايي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را توليد كنند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كه بتوانند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با استفاده از آنها هر نوع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برنامه اي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را با سرعت و دقت به زبان ماشين تبديل نمايند. اين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امر منجر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به توليد شاخه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ويژه اي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از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نرم افزارها به نام زبان هاي برنامه نويسي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شد. به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موازات رشد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و تكامل صنعت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سخت افزار</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 زبانهاي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برنامه نويسي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كامپيوتر نيز خط سير تكاملي خود را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از زبان ماشين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و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اسمبلي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به زبانهاي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برنامه نويسي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سطح بالا، ساخت يافته،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شئ گرا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و ويژوال،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طي كرده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و هر روزه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زبان هاي برنامه نويسي كاربردي تري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را در اختيار </a:t>
            </a:r>
            <a:r>
              <a:rPr lang="fa-IR" b="1"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rPr>
              <a:t>برنامه نويسان </a:t>
            </a:r>
            <a:r>
              <a:rPr lang="fa-IR" b="1" dirty="0">
                <a:solidFill>
                  <a:srgbClr val="231F20"/>
                </a:solidFill>
                <a:effectLst>
                  <a:outerShdw blurRad="38100" dist="38100" dir="2700000" algn="tl">
                    <a:srgbClr val="000000">
                      <a:alpha val="43137"/>
                    </a:srgbClr>
                  </a:outerShdw>
                </a:effectLst>
                <a:latin typeface="BLotus"/>
                <a:cs typeface="B Nazanin" panose="00000400000000000000" pitchFamily="2" charset="-78"/>
              </a:rPr>
              <a:t>قرار دادند.</a:t>
            </a:r>
            <a:endParaRPr lang="fa-IR" b="1" i="0" dirty="0" smtClean="0">
              <a:solidFill>
                <a:srgbClr val="231F20"/>
              </a:solidFill>
              <a:effectLst>
                <a:outerShdw blurRad="38100" dist="38100" dir="2700000" algn="tl">
                  <a:srgbClr val="000000">
                    <a:alpha val="43137"/>
                  </a:srgbClr>
                </a:outerShdw>
              </a:effectLst>
              <a:latin typeface="BLotus"/>
              <a:cs typeface="B Nazanin" panose="00000400000000000000" pitchFamily="2" charset="-78"/>
            </a:endParaRPr>
          </a:p>
          <a:p>
            <a:pPr algn="just" rtl="1"/>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015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smtClean="0">
                <a:cs typeface="B Nazanin" panose="00000400000000000000" pitchFamily="2" charset="-78"/>
              </a:rPr>
              <a:t>انواع زبانهاي </a:t>
            </a:r>
            <a:r>
              <a:rPr lang="fa-IR" dirty="0">
                <a:cs typeface="B Nazanin" panose="00000400000000000000" pitchFamily="2" charset="-78"/>
              </a:rPr>
              <a:t>برنامه نويسي</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dirty="0">
                <a:solidFill>
                  <a:srgbClr val="231F20"/>
                </a:solidFill>
                <a:latin typeface="BLotus"/>
                <a:cs typeface="B Nazanin" panose="00000400000000000000" pitchFamily="2" charset="-78"/>
              </a:rPr>
              <a:t>زبانهاي سطح پايين:</a:t>
            </a:r>
          </a:p>
          <a:p>
            <a:pPr marL="0" indent="0" algn="r" rtl="1">
              <a:buNone/>
            </a:pPr>
            <a:r>
              <a:rPr lang="fa-IR" dirty="0">
                <a:solidFill>
                  <a:srgbClr val="231F20"/>
                </a:solidFill>
                <a:latin typeface="BLotus"/>
                <a:cs typeface="B Nazanin" panose="00000400000000000000" pitchFamily="2" charset="-78"/>
              </a:rPr>
              <a:t>قابل فهم توسط کامپيوتر و قابل اجرا توسط سخت </a:t>
            </a:r>
            <a:r>
              <a:rPr lang="fa-IR" dirty="0" smtClean="0">
                <a:solidFill>
                  <a:srgbClr val="231F20"/>
                </a:solidFill>
                <a:latin typeface="BLotus"/>
                <a:cs typeface="B Nazanin" panose="00000400000000000000" pitchFamily="2" charset="-78"/>
              </a:rPr>
              <a:t>افزار</a:t>
            </a:r>
          </a:p>
          <a:p>
            <a:pPr algn="r" rtl="1"/>
            <a:r>
              <a:rPr lang="fa-IR" dirty="0">
                <a:solidFill>
                  <a:srgbClr val="231F20"/>
                </a:solidFill>
                <a:latin typeface="BLotus"/>
                <a:cs typeface="B Nazanin" panose="00000400000000000000" pitchFamily="2" charset="-78"/>
              </a:rPr>
              <a:t>زبانهاي سطح </a:t>
            </a:r>
            <a:r>
              <a:rPr lang="fa-IR" dirty="0" smtClean="0">
                <a:solidFill>
                  <a:srgbClr val="231F20"/>
                </a:solidFill>
                <a:latin typeface="BLotus"/>
                <a:cs typeface="B Nazanin" panose="00000400000000000000" pitchFamily="2" charset="-78"/>
              </a:rPr>
              <a:t>بالا:</a:t>
            </a:r>
          </a:p>
          <a:p>
            <a:pPr marL="0" indent="0" algn="r" rtl="1">
              <a:buNone/>
            </a:pPr>
            <a:r>
              <a:rPr lang="fa-IR" dirty="0" smtClean="0">
                <a:solidFill>
                  <a:srgbClr val="231F20"/>
                </a:solidFill>
                <a:latin typeface="BLotus"/>
                <a:cs typeface="B Nazanin" panose="00000400000000000000" pitchFamily="2" charset="-78"/>
              </a:rPr>
              <a:t>نزديک </a:t>
            </a:r>
            <a:r>
              <a:rPr lang="fa-IR" dirty="0">
                <a:solidFill>
                  <a:srgbClr val="231F20"/>
                </a:solidFill>
                <a:latin typeface="BLotus"/>
                <a:cs typeface="B Nazanin" panose="00000400000000000000" pitchFamily="2" charset="-78"/>
              </a:rPr>
              <a:t>به زبان محاوره اي انسان</a:t>
            </a:r>
          </a:p>
          <a:p>
            <a:pPr marL="0" indent="0" algn="l">
              <a:buNone/>
            </a:pPr>
            <a:r>
              <a:rPr lang="en-US" dirty="0" smtClean="0">
                <a:solidFill>
                  <a:srgbClr val="231F20"/>
                </a:solidFill>
                <a:latin typeface="BLotus"/>
                <a:cs typeface="B Nazanin" panose="00000400000000000000" pitchFamily="2" charset="-78"/>
              </a:rPr>
              <a:t>Fortran</a:t>
            </a:r>
            <a:r>
              <a:rPr lang="en-US" dirty="0">
                <a:solidFill>
                  <a:srgbClr val="231F20"/>
                </a:solidFill>
                <a:latin typeface="BLotus"/>
                <a:cs typeface="B Nazanin" panose="00000400000000000000" pitchFamily="2" charset="-78"/>
              </a:rPr>
              <a:t>, Basic, C, Pascal</a:t>
            </a:r>
            <a:r>
              <a:rPr lang="en-US" dirty="0" smtClean="0">
                <a:solidFill>
                  <a:srgbClr val="231F20"/>
                </a:solidFill>
                <a:latin typeface="BLotus"/>
                <a:cs typeface="B Nazanin" panose="00000400000000000000" pitchFamily="2" charset="-78"/>
              </a:rPr>
              <a:t>,.. </a:t>
            </a:r>
          </a:p>
          <a:p>
            <a:pPr marL="0" indent="0" algn="r" rtl="1">
              <a:buNone/>
            </a:pPr>
            <a:r>
              <a:rPr lang="fa-IR" dirty="0" smtClean="0">
                <a:solidFill>
                  <a:srgbClr val="231F20"/>
                </a:solidFill>
                <a:latin typeface="BLotus"/>
                <a:cs typeface="B Nazanin" panose="00000400000000000000" pitchFamily="2" charset="-78"/>
              </a:rPr>
              <a:t>نياز </a:t>
            </a:r>
            <a:r>
              <a:rPr lang="fa-IR" dirty="0">
                <a:solidFill>
                  <a:srgbClr val="231F20"/>
                </a:solidFill>
                <a:latin typeface="BLotus"/>
                <a:cs typeface="B Nazanin" panose="00000400000000000000" pitchFamily="2" charset="-78"/>
              </a:rPr>
              <a:t>به مترجم يا کامپايلر</a:t>
            </a:r>
            <a:endParaRPr lang="fa-IR" i="0" dirty="0" smtClean="0">
              <a:solidFill>
                <a:srgbClr val="231F20"/>
              </a:solidFill>
              <a:effectLst/>
              <a:latin typeface="BLotus"/>
              <a:cs typeface="B Nazanin" panose="00000400000000000000" pitchFamily="2" charset="-78"/>
            </a:endParaRPr>
          </a:p>
        </p:txBody>
      </p:sp>
    </p:spTree>
    <p:extLst>
      <p:ext uri="{BB962C8B-B14F-4D97-AF65-F5344CB8AC3E}">
        <p14:creationId xmlns:p14="http://schemas.microsoft.com/office/powerpoint/2010/main" val="214520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مسیر برنامه نویسی</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انسان از آغاز آفرينش تاكنون همواره در مسير زندگي خود با مشكلات و مسائل مختلفي رو به رو بوده و براي حل مشكلات خود، همواره راه حلهاي متفاوتي را تجربه كرده است. از مشكلاتي نظير خوراك، پوشاك، محل زندگي تا حل مسائل علمي، فلسفي، رياضي و نظاير آنها؛ بنابراين با توجه به نوع مسايل و تجربيات و پيشرفت هاي علمي، سعي در ارائه راه حل هاي جديد كرده است. بعضي از مسأله ها به سادگي قابل حل بوده اما بعضي ديگر هنوز هم به سادگي قابل حل نيستند</a:t>
            </a:r>
          </a:p>
          <a:p>
            <a:pPr algn="just" rtl="1"/>
            <a:r>
              <a:rPr lang="fa-IR" dirty="0">
                <a:solidFill>
                  <a:srgbClr val="231F20"/>
                </a:solidFill>
                <a:latin typeface="BLotus"/>
                <a:cs typeface="B Nazanin" panose="00000400000000000000" pitchFamily="2" charset="-78"/>
              </a:rPr>
              <a:t>روش حل مسايل با استفاده از روش ها و تحليل هاي رياضي و منطقي، اولين بار به وسيله دانشمند بزرگ ايراني خوارزمي مورد توجه قرار گرفت</a:t>
            </a:r>
          </a:p>
          <a:p>
            <a:pPr algn="just" rtl="1"/>
            <a:r>
              <a:rPr lang="fa-IR" dirty="0" smtClean="0">
                <a:cs typeface="B Nazanin" panose="00000400000000000000" pitchFamily="2" charset="-78"/>
              </a:rPr>
              <a:t>شناخت </a:t>
            </a:r>
            <a:r>
              <a:rPr lang="fa-IR" dirty="0">
                <a:cs typeface="B Nazanin" panose="00000400000000000000" pitchFamily="2" charset="-78"/>
              </a:rPr>
              <a:t>مسایل و ارایه راه حل مناسب براي حل</a:t>
            </a:r>
            <a:endParaRPr lang="fa-IR" dirty="0" smtClean="0">
              <a:solidFill>
                <a:srgbClr val="231F20"/>
              </a:solidFill>
              <a:latin typeface="BLotus"/>
              <a:cs typeface="B Nazanin" panose="00000400000000000000" pitchFamily="2" charset="-78"/>
            </a:endParaRPr>
          </a:p>
          <a:p>
            <a:pPr algn="just" rtl="1"/>
            <a:endParaRPr lang="en-US" dirty="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429421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برای حل هر </a:t>
            </a:r>
            <a:r>
              <a:rPr lang="fa-IR" dirty="0">
                <a:cs typeface="B Nazanin" panose="00000400000000000000" pitchFamily="2" charset="-78"/>
              </a:rPr>
              <a:t>مسأله </a:t>
            </a:r>
            <a:r>
              <a:rPr lang="fa-IR" dirty="0" smtClean="0">
                <a:cs typeface="B Nazanin" panose="00000400000000000000" pitchFamily="2" charset="-78"/>
              </a:rPr>
              <a:t>باید موارد </a:t>
            </a:r>
            <a:r>
              <a:rPr lang="fa-IR" dirty="0">
                <a:cs typeface="B Nazanin" panose="00000400000000000000" pitchFamily="2" charset="-78"/>
              </a:rPr>
              <a:t>زير را در نظر </a:t>
            </a:r>
            <a:r>
              <a:rPr lang="fa-IR" dirty="0" smtClean="0">
                <a:cs typeface="B Nazanin" panose="00000400000000000000" pitchFamily="2" charset="-78"/>
              </a:rPr>
              <a:t>گرفت:</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marL="514350" indent="-514350" algn="just" rtl="1">
              <a:buFont typeface="+mj-lt"/>
              <a:buAutoNum type="arabicPeriod"/>
            </a:pPr>
            <a:r>
              <a:rPr lang="fa-IR" dirty="0">
                <a:solidFill>
                  <a:srgbClr val="231F20"/>
                </a:solidFill>
                <a:latin typeface="BLotus"/>
                <a:cs typeface="B Nazanin" panose="00000400000000000000" pitchFamily="2" charset="-78"/>
              </a:rPr>
              <a:t>شناخت دقيق مسأله</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تجزيه </a:t>
            </a:r>
            <a:r>
              <a:rPr lang="fa-IR" dirty="0">
                <a:solidFill>
                  <a:srgbClr val="231F20"/>
                </a:solidFill>
                <a:latin typeface="BLotus"/>
                <a:cs typeface="B Nazanin" panose="00000400000000000000" pitchFamily="2" charset="-78"/>
              </a:rPr>
              <a:t>و تحليل مسأله</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طراحي راه حل</a:t>
            </a:r>
            <a:endParaRPr lang="en-US" dirty="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369833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شناخت مسأله</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marL="514350" indent="-514350" algn="just" rtl="1">
              <a:buFont typeface="+mj-lt"/>
              <a:buAutoNum type="arabicPeriod"/>
            </a:pPr>
            <a:r>
              <a:rPr lang="fa-IR" dirty="0">
                <a:solidFill>
                  <a:srgbClr val="231F20"/>
                </a:solidFill>
                <a:latin typeface="BLotus"/>
                <a:cs typeface="B Nazanin" panose="00000400000000000000" pitchFamily="2" charset="-78"/>
              </a:rPr>
              <a:t>مقادير معلوم</a:t>
            </a:r>
            <a:r>
              <a:rPr lang="fa-IR" dirty="0" smtClean="0">
                <a:solidFill>
                  <a:srgbClr val="231F20"/>
                </a:solidFill>
                <a:latin typeface="BLotus"/>
                <a:cs typeface="B Nazanin" panose="00000400000000000000" pitchFamily="2" charset="-78"/>
              </a:rPr>
              <a:t>،</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خواسته هاي </a:t>
            </a:r>
            <a:r>
              <a:rPr lang="fa-IR" dirty="0">
                <a:solidFill>
                  <a:srgbClr val="231F20"/>
                </a:solidFill>
                <a:latin typeface="BLotus"/>
                <a:cs typeface="B Nazanin" panose="00000400000000000000" pitchFamily="2" charset="-78"/>
              </a:rPr>
              <a:t>مسأله (مجهولات) </a:t>
            </a:r>
            <a:endParaRPr lang="fa-IR" dirty="0" smtClean="0">
              <a:solidFill>
                <a:srgbClr val="231F20"/>
              </a:solidFill>
              <a:latin typeface="BLotus"/>
              <a:cs typeface="B Nazanin" panose="00000400000000000000" pitchFamily="2" charset="-78"/>
            </a:endParaRP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و </a:t>
            </a:r>
            <a:r>
              <a:rPr lang="fa-IR" dirty="0">
                <a:solidFill>
                  <a:srgbClr val="231F20"/>
                </a:solidFill>
                <a:latin typeface="BLotus"/>
                <a:cs typeface="B Nazanin" panose="00000400000000000000" pitchFamily="2" charset="-78"/>
              </a:rPr>
              <a:t>عمليات محاسباتي</a:t>
            </a:r>
            <a:endParaRPr lang="en-US" dirty="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386948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مثال</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smtClean="0">
                <a:solidFill>
                  <a:srgbClr val="231F20"/>
                </a:solidFill>
                <a:latin typeface="BLotus"/>
                <a:cs typeface="B Nazanin" panose="00000400000000000000" pitchFamily="2" charset="-78"/>
              </a:rPr>
              <a:t>محیط دایره </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موارد مورد نیاز: </a:t>
            </a:r>
            <a:r>
              <a:rPr lang="fa-IR" dirty="0">
                <a:solidFill>
                  <a:srgbClr val="231F20"/>
                </a:solidFill>
                <a:latin typeface="BLotus"/>
                <a:cs typeface="B Nazanin" panose="00000400000000000000" pitchFamily="2" charset="-78"/>
              </a:rPr>
              <a:t>شعاع</a:t>
            </a:r>
            <a:endParaRPr lang="fa-IR" dirty="0" smtClean="0">
              <a:solidFill>
                <a:srgbClr val="231F20"/>
              </a:solidFill>
              <a:latin typeface="BLotus"/>
              <a:cs typeface="B Nazanin" panose="00000400000000000000" pitchFamily="2" charset="-78"/>
            </a:endParaRP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و </a:t>
            </a:r>
            <a:r>
              <a:rPr lang="fa-IR" dirty="0">
                <a:solidFill>
                  <a:srgbClr val="231F20"/>
                </a:solidFill>
                <a:latin typeface="BLotus"/>
                <a:cs typeface="B Nazanin" panose="00000400000000000000" pitchFamily="2" charset="-78"/>
              </a:rPr>
              <a:t>عمليات </a:t>
            </a:r>
            <a:r>
              <a:rPr lang="fa-IR" dirty="0" smtClean="0">
                <a:solidFill>
                  <a:srgbClr val="231F20"/>
                </a:solidFill>
                <a:latin typeface="BLotus"/>
                <a:cs typeface="B Nazanin" panose="00000400000000000000" pitchFamily="2" charset="-78"/>
              </a:rPr>
              <a:t>محاسباتي </a:t>
            </a:r>
            <a:r>
              <a:rPr lang="en-US" dirty="0">
                <a:solidFill>
                  <a:srgbClr val="231F20"/>
                </a:solidFill>
                <a:latin typeface="BLotus"/>
                <a:cs typeface="B Nazanin" panose="00000400000000000000" pitchFamily="2" charset="-78"/>
              </a:rPr>
              <a:t>P=2× 3/14 × </a:t>
            </a:r>
            <a:r>
              <a:rPr lang="en-US" dirty="0" smtClean="0">
                <a:solidFill>
                  <a:srgbClr val="231F20"/>
                </a:solidFill>
                <a:latin typeface="BLotus"/>
                <a:cs typeface="B Nazanin" panose="00000400000000000000" pitchFamily="2" charset="-78"/>
              </a:rPr>
              <a:t>r</a:t>
            </a:r>
            <a:endParaRPr lang="en-US" dirty="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963238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تجزیه و تحلیل مسأله</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معمولاً </a:t>
            </a:r>
            <a:r>
              <a:rPr lang="fa-IR" dirty="0" smtClean="0">
                <a:solidFill>
                  <a:srgbClr val="231F20"/>
                </a:solidFill>
                <a:latin typeface="BLotus"/>
                <a:cs typeface="B Nazanin" panose="00000400000000000000" pitchFamily="2" charset="-78"/>
              </a:rPr>
              <a:t>جستجوي راه حل </a:t>
            </a:r>
            <a:r>
              <a:rPr lang="fa-IR" dirty="0">
                <a:solidFill>
                  <a:srgbClr val="231F20"/>
                </a:solidFill>
                <a:latin typeface="BLotus"/>
                <a:cs typeface="B Nazanin" panose="00000400000000000000" pitchFamily="2" charset="-78"/>
              </a:rPr>
              <a:t>مناسب براي يك مسأله، </a:t>
            </a:r>
            <a:r>
              <a:rPr lang="fa-IR" dirty="0" smtClean="0">
                <a:solidFill>
                  <a:srgbClr val="231F20"/>
                </a:solidFill>
                <a:latin typeface="BLotus"/>
                <a:cs typeface="B Nazanin" panose="00000400000000000000" pitchFamily="2" charset="-78"/>
              </a:rPr>
              <a:t>به سادگي </a:t>
            </a:r>
            <a:r>
              <a:rPr lang="fa-IR" dirty="0">
                <a:solidFill>
                  <a:srgbClr val="231F20"/>
                </a:solidFill>
                <a:latin typeface="BLotus"/>
                <a:cs typeface="B Nazanin" panose="00000400000000000000" pitchFamily="2" charset="-78"/>
              </a:rPr>
              <a:t>امكانپذير نيست. </a:t>
            </a:r>
            <a:r>
              <a:rPr lang="fa-IR" dirty="0" smtClean="0">
                <a:solidFill>
                  <a:srgbClr val="231F20"/>
                </a:solidFill>
                <a:latin typeface="BLotus"/>
                <a:cs typeface="B Nazanin" panose="00000400000000000000" pitchFamily="2" charset="-78"/>
              </a:rPr>
              <a:t>گاهي اوقات راه حل </a:t>
            </a:r>
            <a:r>
              <a:rPr lang="fa-IR" dirty="0">
                <a:solidFill>
                  <a:srgbClr val="231F20"/>
                </a:solidFill>
                <a:latin typeface="BLotus"/>
                <a:cs typeface="B Nazanin" panose="00000400000000000000" pitchFamily="2" charset="-78"/>
              </a:rPr>
              <a:t>مسأله </a:t>
            </a:r>
            <a:r>
              <a:rPr lang="fa-IR" dirty="0" smtClean="0">
                <a:solidFill>
                  <a:srgbClr val="231F20"/>
                </a:solidFill>
                <a:latin typeface="BLotus"/>
                <a:cs typeface="B Nazanin" panose="00000400000000000000" pitchFamily="2" charset="-78"/>
              </a:rPr>
              <a:t>به سادگي </a:t>
            </a:r>
            <a:r>
              <a:rPr lang="fa-IR" dirty="0">
                <a:solidFill>
                  <a:srgbClr val="231F20"/>
                </a:solidFill>
                <a:latin typeface="BLotus"/>
                <a:cs typeface="B Nazanin" panose="00000400000000000000" pitchFamily="2" charset="-78"/>
              </a:rPr>
              <a:t>قابل تشخيص است، مانند محاسبه مجموع دو عدد يا </a:t>
            </a:r>
            <a:r>
              <a:rPr lang="fa-IR" dirty="0" smtClean="0">
                <a:solidFill>
                  <a:srgbClr val="231F20"/>
                </a:solidFill>
                <a:latin typeface="BLotus"/>
                <a:cs typeface="B Nazanin" panose="00000400000000000000" pitchFamily="2" charset="-78"/>
              </a:rPr>
              <a:t>محاسبه مساحت يك </a:t>
            </a:r>
            <a:r>
              <a:rPr lang="fa-IR" dirty="0">
                <a:solidFill>
                  <a:srgbClr val="231F20"/>
                </a:solidFill>
                <a:latin typeface="BLotus"/>
                <a:cs typeface="B Nazanin" panose="00000400000000000000" pitchFamily="2" charset="-78"/>
              </a:rPr>
              <a:t>دايره اما در </a:t>
            </a:r>
            <a:r>
              <a:rPr lang="fa-IR" dirty="0" smtClean="0">
                <a:solidFill>
                  <a:srgbClr val="231F20"/>
                </a:solidFill>
                <a:latin typeface="BLotus"/>
                <a:cs typeface="B Nazanin" panose="00000400000000000000" pitchFamily="2" charset="-78"/>
              </a:rPr>
              <a:t>بعضي </a:t>
            </a:r>
            <a:r>
              <a:rPr lang="fa-IR" dirty="0">
                <a:solidFill>
                  <a:srgbClr val="231F20"/>
                </a:solidFill>
                <a:latin typeface="BLotus"/>
                <a:cs typeface="B Nazanin" panose="00000400000000000000" pitchFamily="2" charset="-78"/>
              </a:rPr>
              <a:t>از مواقع </a:t>
            </a:r>
            <a:r>
              <a:rPr lang="fa-IR" dirty="0" smtClean="0">
                <a:solidFill>
                  <a:srgbClr val="231F20"/>
                </a:solidFill>
                <a:latin typeface="BLotus"/>
                <a:cs typeface="B Nazanin" panose="00000400000000000000" pitchFamily="2" charset="-78"/>
              </a:rPr>
              <a:t>به دليل </a:t>
            </a:r>
            <a:r>
              <a:rPr lang="fa-IR" dirty="0">
                <a:solidFill>
                  <a:srgbClr val="231F20"/>
                </a:solidFill>
                <a:latin typeface="BLotus"/>
                <a:cs typeface="B Nazanin" panose="00000400000000000000" pitchFamily="2" charset="-78"/>
              </a:rPr>
              <a:t>پيچيده بودن </a:t>
            </a:r>
            <a:r>
              <a:rPr lang="fa-IR" dirty="0" smtClean="0">
                <a:solidFill>
                  <a:srgbClr val="231F20"/>
                </a:solidFill>
                <a:latin typeface="BLotus"/>
                <a:cs typeface="B Nazanin" panose="00000400000000000000" pitchFamily="2" charset="-78"/>
              </a:rPr>
              <a:t>مسأله</a:t>
            </a:r>
            <a:r>
              <a:rPr lang="fa-IR" dirty="0">
                <a:solidFill>
                  <a:srgbClr val="231F20"/>
                </a:solidFill>
                <a:latin typeface="BLotus"/>
                <a:cs typeface="B Nazanin" panose="00000400000000000000" pitchFamily="2" charset="-78"/>
              </a:rPr>
              <a:t>، لازم است مسأله اصلي به چند </a:t>
            </a:r>
            <a:r>
              <a:rPr lang="fa-IR" dirty="0" smtClean="0">
                <a:solidFill>
                  <a:srgbClr val="231F20"/>
                </a:solidFill>
                <a:latin typeface="BLotus"/>
                <a:cs typeface="B Nazanin" panose="00000400000000000000" pitchFamily="2" charset="-78"/>
              </a:rPr>
              <a:t>مسأله </a:t>
            </a:r>
            <a:r>
              <a:rPr lang="fa-IR" dirty="0">
                <a:solidFill>
                  <a:srgbClr val="231F20"/>
                </a:solidFill>
                <a:latin typeface="BLotus"/>
                <a:cs typeface="B Nazanin" panose="00000400000000000000" pitchFamily="2" charset="-78"/>
              </a:rPr>
              <a:t>كوچكتر تقسيم شود كه به آنها زيرمسأله </a:t>
            </a:r>
            <a:r>
              <a:rPr lang="fa-IR" dirty="0" smtClean="0">
                <a:solidFill>
                  <a:srgbClr val="231F20"/>
                </a:solidFill>
                <a:latin typeface="BLotus"/>
                <a:cs typeface="B Nazanin" panose="00000400000000000000" pitchFamily="2" charset="-78"/>
              </a:rPr>
              <a:t>مي گويند</a:t>
            </a:r>
          </a:p>
          <a:p>
            <a:pPr algn="just" rtl="1"/>
            <a:r>
              <a:rPr lang="fa-IR" dirty="0">
                <a:solidFill>
                  <a:srgbClr val="231F20"/>
                </a:solidFill>
                <a:latin typeface="BLotus"/>
                <a:cs typeface="B Nazanin" panose="00000400000000000000" pitchFamily="2" charset="-78"/>
              </a:rPr>
              <a:t>به عنوان مثال اگر مسأله ساخت يك </a:t>
            </a:r>
            <a:r>
              <a:rPr lang="fa-IR" dirty="0" smtClean="0">
                <a:solidFill>
                  <a:srgbClr val="231F20"/>
                </a:solidFill>
                <a:latin typeface="BLotus"/>
                <a:cs typeface="B Nazanin" panose="00000400000000000000" pitchFamily="2" charset="-78"/>
              </a:rPr>
              <a:t>اتومبيل باشد </a:t>
            </a:r>
            <a:r>
              <a:rPr lang="fa-IR" dirty="0">
                <a:solidFill>
                  <a:srgbClr val="231F20"/>
                </a:solidFill>
                <a:latin typeface="BLotus"/>
                <a:cs typeface="B Nazanin" panose="00000400000000000000" pitchFamily="2" charset="-78"/>
              </a:rPr>
              <a:t>پيدا كردن </a:t>
            </a:r>
            <a:r>
              <a:rPr lang="fa-IR" dirty="0" smtClean="0">
                <a:solidFill>
                  <a:srgbClr val="231F20"/>
                </a:solidFill>
                <a:latin typeface="BLotus"/>
                <a:cs typeface="B Nazanin" panose="00000400000000000000" pitchFamily="2" charset="-78"/>
              </a:rPr>
              <a:t>راه حل </a:t>
            </a:r>
            <a:r>
              <a:rPr lang="fa-IR" dirty="0">
                <a:solidFill>
                  <a:srgbClr val="231F20"/>
                </a:solidFill>
                <a:latin typeface="BLotus"/>
                <a:cs typeface="B Nazanin" panose="00000400000000000000" pitchFamily="2" charset="-78"/>
              </a:rPr>
              <a:t>براي ساخت آن در مرحله اول، كار دشواري است اما اگر </a:t>
            </a:r>
            <a:r>
              <a:rPr lang="fa-IR" dirty="0" smtClean="0">
                <a:solidFill>
                  <a:srgbClr val="231F20"/>
                </a:solidFill>
                <a:latin typeface="BLotus"/>
                <a:cs typeface="B Nazanin" panose="00000400000000000000" pitchFamily="2" charset="-78"/>
              </a:rPr>
              <a:t>اتومبيل را </a:t>
            </a:r>
            <a:r>
              <a:rPr lang="fa-IR" dirty="0">
                <a:solidFill>
                  <a:srgbClr val="231F20"/>
                </a:solidFill>
                <a:latin typeface="BLotus"/>
                <a:cs typeface="B Nazanin" panose="00000400000000000000" pitchFamily="2" charset="-78"/>
              </a:rPr>
              <a:t>به </a:t>
            </a:r>
            <a:r>
              <a:rPr lang="fa-IR" dirty="0" smtClean="0">
                <a:solidFill>
                  <a:srgbClr val="231F20"/>
                </a:solidFill>
                <a:latin typeface="BLotus"/>
                <a:cs typeface="B Nazanin" panose="00000400000000000000" pitchFamily="2" charset="-78"/>
              </a:rPr>
              <a:t>بخش هاي </a:t>
            </a:r>
            <a:r>
              <a:rPr lang="fa-IR" dirty="0">
                <a:solidFill>
                  <a:srgbClr val="231F20"/>
                </a:solidFill>
                <a:latin typeface="BLotus"/>
                <a:cs typeface="B Nazanin" panose="00000400000000000000" pitchFamily="2" charset="-78"/>
              </a:rPr>
              <a:t>مختلف مثل موتور، </a:t>
            </a:r>
            <a:r>
              <a:rPr lang="fa-IR" dirty="0" smtClean="0">
                <a:solidFill>
                  <a:srgbClr val="231F20"/>
                </a:solidFill>
                <a:latin typeface="BLotus"/>
                <a:cs typeface="B Nazanin" panose="00000400000000000000" pitchFamily="2" charset="-78"/>
              </a:rPr>
              <a:t>جعبه دنده </a:t>
            </a:r>
            <a:r>
              <a:rPr lang="fa-IR" dirty="0">
                <a:solidFill>
                  <a:srgbClr val="231F20"/>
                </a:solidFill>
                <a:latin typeface="BLotus"/>
                <a:cs typeface="B Nazanin" panose="00000400000000000000" pitchFamily="2" charset="-78"/>
              </a:rPr>
              <a:t>و اتاق و بدنه تقسيم كنيم و هر يك از </a:t>
            </a:r>
            <a:r>
              <a:rPr lang="fa-IR" dirty="0" smtClean="0">
                <a:solidFill>
                  <a:srgbClr val="231F20"/>
                </a:solidFill>
                <a:latin typeface="BLotus"/>
                <a:cs typeface="B Nazanin" panose="00000400000000000000" pitchFamily="2" charset="-78"/>
              </a:rPr>
              <a:t>اين اجزا </a:t>
            </a:r>
            <a:r>
              <a:rPr lang="fa-IR" dirty="0">
                <a:solidFill>
                  <a:srgbClr val="231F20"/>
                </a:solidFill>
                <a:latin typeface="BLotus"/>
                <a:cs typeface="B Nazanin" panose="00000400000000000000" pitchFamily="2" charset="-78"/>
              </a:rPr>
              <a:t>را مجدداً به كوچكترين جزء، آنگاه با طراحي و ساخت اجزاي </a:t>
            </a:r>
            <a:r>
              <a:rPr lang="fa-IR" dirty="0" smtClean="0">
                <a:solidFill>
                  <a:srgbClr val="231F20"/>
                </a:solidFill>
                <a:latin typeface="BLotus"/>
                <a:cs typeface="B Nazanin" panose="00000400000000000000" pitchFamily="2" charset="-78"/>
              </a:rPr>
              <a:t>كوچك تر ميتوان اجزاي </a:t>
            </a:r>
            <a:r>
              <a:rPr lang="fa-IR" dirty="0">
                <a:solidFill>
                  <a:srgbClr val="231F20"/>
                </a:solidFill>
                <a:latin typeface="BLotus"/>
                <a:cs typeface="B Nazanin" panose="00000400000000000000" pitchFamily="2" charset="-78"/>
              </a:rPr>
              <a:t>بزرگتر را ايجاد كرد و در نهايت با تركيب اجزاي اصلي، طراحي و </a:t>
            </a:r>
            <a:r>
              <a:rPr lang="fa-IR" dirty="0" smtClean="0">
                <a:solidFill>
                  <a:srgbClr val="231F20"/>
                </a:solidFill>
                <a:latin typeface="BLotus"/>
                <a:cs typeface="B Nazanin" panose="00000400000000000000" pitchFamily="2" charset="-78"/>
              </a:rPr>
              <a:t>ساخت يك اتومبيل </a:t>
            </a:r>
            <a:r>
              <a:rPr lang="fa-IR" dirty="0">
                <a:solidFill>
                  <a:srgbClr val="231F20"/>
                </a:solidFill>
                <a:latin typeface="BLotus"/>
                <a:cs typeface="B Nazanin" panose="00000400000000000000" pitchFamily="2" charset="-78"/>
              </a:rPr>
              <a:t>امكانپذير خواهد شد</a:t>
            </a:r>
            <a:endParaRPr lang="en-US" dirty="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189425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طراحي </a:t>
            </a:r>
            <a:r>
              <a:rPr lang="fa-IR" dirty="0" smtClean="0">
                <a:cs typeface="B Nazanin" panose="00000400000000000000" pitchFamily="2" charset="-78"/>
              </a:rPr>
              <a:t>راه حل</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marL="514350" indent="-514350" algn="just" rtl="1">
              <a:buFont typeface="+mj-lt"/>
              <a:buAutoNum type="arabicPeriod"/>
            </a:pPr>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از تجربيات و </a:t>
            </a:r>
            <a:r>
              <a:rPr lang="fa-IR" dirty="0" smtClean="0">
                <a:solidFill>
                  <a:srgbClr val="231F20"/>
                </a:solidFill>
                <a:latin typeface="BLotus"/>
                <a:cs typeface="B Nazanin" panose="00000400000000000000" pitchFamily="2" charset="-78"/>
              </a:rPr>
              <a:t>راه حل هاي </a:t>
            </a:r>
            <a:r>
              <a:rPr lang="fa-IR" dirty="0">
                <a:solidFill>
                  <a:srgbClr val="231F20"/>
                </a:solidFill>
                <a:latin typeface="BLotus"/>
                <a:cs typeface="B Nazanin" panose="00000400000000000000" pitchFamily="2" charset="-78"/>
              </a:rPr>
              <a:t>موجود كه در حل مسائل ديگر به كار گرفته </a:t>
            </a:r>
            <a:r>
              <a:rPr lang="fa-IR" dirty="0" smtClean="0">
                <a:solidFill>
                  <a:srgbClr val="231F20"/>
                </a:solidFill>
                <a:latin typeface="BLotus"/>
                <a:cs typeface="B Nazanin" panose="00000400000000000000" pitchFamily="2" charset="-78"/>
              </a:rPr>
              <a:t>شده اند</a:t>
            </a:r>
            <a:r>
              <a:rPr lang="fa-IR" dirty="0">
                <a:solidFill>
                  <a:srgbClr val="231F20"/>
                </a:solidFill>
                <a:latin typeface="BLotus"/>
                <a:cs typeface="B Nazanin" panose="00000400000000000000" pitchFamily="2" charset="-78"/>
              </a:rPr>
              <a:t>.</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از </a:t>
            </a:r>
            <a:r>
              <a:rPr lang="fa-IR" dirty="0" smtClean="0">
                <a:solidFill>
                  <a:srgbClr val="231F20"/>
                </a:solidFill>
                <a:latin typeface="BLotus"/>
                <a:cs typeface="B Nazanin" panose="00000400000000000000" pitchFamily="2" charset="-78"/>
              </a:rPr>
              <a:t>روشهاي </a:t>
            </a:r>
            <a:r>
              <a:rPr lang="fa-IR" dirty="0">
                <a:solidFill>
                  <a:srgbClr val="231F20"/>
                </a:solidFill>
                <a:latin typeface="BLotus"/>
                <a:cs typeface="B Nazanin" panose="00000400000000000000" pitchFamily="2" charset="-78"/>
              </a:rPr>
              <a:t>تفكر منطقي و الگوريتمي كه حل </a:t>
            </a:r>
            <a:r>
              <a:rPr lang="fa-IR" dirty="0" smtClean="0">
                <a:solidFill>
                  <a:srgbClr val="231F20"/>
                </a:solidFill>
                <a:latin typeface="BLotus"/>
                <a:cs typeface="B Nazanin" panose="00000400000000000000" pitchFamily="2" charset="-78"/>
              </a:rPr>
              <a:t>مسأله براساس آن صورت </a:t>
            </a:r>
            <a:r>
              <a:rPr lang="fa-IR" dirty="0">
                <a:solidFill>
                  <a:srgbClr val="231F20"/>
                </a:solidFill>
                <a:latin typeface="BLotus"/>
                <a:cs typeface="B Nazanin" panose="00000400000000000000" pitchFamily="2" charset="-78"/>
              </a:rPr>
              <a:t>گرفته و به صورت مرحله به مرحله </a:t>
            </a:r>
            <a:r>
              <a:rPr lang="fa-IR" dirty="0" smtClean="0">
                <a:solidFill>
                  <a:srgbClr val="231F20"/>
                </a:solidFill>
                <a:latin typeface="BLotus"/>
                <a:cs typeface="B Nazanin" panose="00000400000000000000" pitchFamily="2" charset="-78"/>
              </a:rPr>
              <a:t>انجام ميشود.</a:t>
            </a:r>
          </a:p>
          <a:p>
            <a:pPr algn="just" rtl="1"/>
            <a:r>
              <a:rPr lang="fa-IR" dirty="0">
                <a:solidFill>
                  <a:srgbClr val="231F20"/>
                </a:solidFill>
                <a:latin typeface="BLotus"/>
                <a:cs typeface="B Nazanin" panose="00000400000000000000" pitchFamily="2" charset="-78"/>
              </a:rPr>
              <a:t>به عنوان مثال فرض </a:t>
            </a:r>
            <a:r>
              <a:rPr lang="fa-IR" dirty="0" smtClean="0">
                <a:solidFill>
                  <a:srgbClr val="231F20"/>
                </a:solidFill>
                <a:latin typeface="BLotus"/>
                <a:cs typeface="B Nazanin" panose="00000400000000000000" pitchFamily="2" charset="-78"/>
              </a:rPr>
              <a:t>كنيد ميخواهيم </a:t>
            </a:r>
            <a:r>
              <a:rPr lang="fa-IR" dirty="0">
                <a:solidFill>
                  <a:srgbClr val="231F20"/>
                </a:solidFill>
                <a:latin typeface="BLotus"/>
                <a:cs typeface="B Nazanin" panose="00000400000000000000" pitchFamily="2" charset="-78"/>
              </a:rPr>
              <a:t>تعداد اعداد زوج </a:t>
            </a:r>
            <a:r>
              <a:rPr lang="fa-IR" dirty="0" smtClean="0">
                <a:solidFill>
                  <a:srgbClr val="231F20"/>
                </a:solidFill>
                <a:latin typeface="BLotus"/>
                <a:cs typeface="B Nazanin" panose="00000400000000000000" pitchFamily="2" charset="-78"/>
              </a:rPr>
              <a:t>بين 1تا20را محاسبه كنيم:</a:t>
            </a:r>
          </a:p>
          <a:p>
            <a:pPr algn="just" rtl="1"/>
            <a:r>
              <a:rPr lang="fa-IR" dirty="0" smtClean="0">
                <a:solidFill>
                  <a:srgbClr val="231F20"/>
                </a:solidFill>
                <a:latin typeface="BLotus"/>
                <a:cs typeface="B Nazanin" panose="00000400000000000000" pitchFamily="2" charset="-78"/>
              </a:rPr>
              <a:t> </a:t>
            </a:r>
            <a:r>
              <a:rPr lang="fa-IR" dirty="0">
                <a:solidFill>
                  <a:srgbClr val="231F20"/>
                </a:solidFill>
                <a:latin typeface="BLotus"/>
                <a:cs typeface="B Nazanin" panose="00000400000000000000" pitchFamily="2" charset="-78"/>
              </a:rPr>
              <a:t>يك روش </a:t>
            </a:r>
            <a:r>
              <a:rPr lang="fa-IR" dirty="0" smtClean="0">
                <a:solidFill>
                  <a:srgbClr val="231F20"/>
                </a:solidFill>
                <a:latin typeface="BLotus"/>
                <a:cs typeface="B Nazanin" panose="00000400000000000000" pitchFamily="2" charset="-78"/>
              </a:rPr>
              <a:t>ساده اين است </a:t>
            </a:r>
            <a:r>
              <a:rPr lang="fa-IR" dirty="0">
                <a:solidFill>
                  <a:srgbClr val="231F20"/>
                </a:solidFill>
                <a:latin typeface="BLotus"/>
                <a:cs typeface="B Nazanin" panose="00000400000000000000" pitchFamily="2" charset="-78"/>
              </a:rPr>
              <a:t>كه اعداد  1تا 20را نوشته و تعداد اعداد زوج را بشماريد، اما با استفاده از </a:t>
            </a:r>
            <a:r>
              <a:rPr lang="fa-IR" dirty="0" smtClean="0">
                <a:solidFill>
                  <a:srgbClr val="231F20"/>
                </a:solidFill>
                <a:latin typeface="BLotus"/>
                <a:cs typeface="B Nazanin" panose="00000400000000000000" pitchFamily="2" charset="-78"/>
              </a:rPr>
              <a:t>روش تفكر </a:t>
            </a:r>
            <a:r>
              <a:rPr lang="fa-IR" dirty="0">
                <a:solidFill>
                  <a:srgbClr val="231F20"/>
                </a:solidFill>
                <a:latin typeface="BLotus"/>
                <a:cs typeface="B Nazanin" panose="00000400000000000000" pitchFamily="2" charset="-78"/>
              </a:rPr>
              <a:t>منطقي ميتوان به اين نتيجه </a:t>
            </a:r>
            <a:r>
              <a:rPr lang="fa-IR" dirty="0" smtClean="0">
                <a:solidFill>
                  <a:srgbClr val="231F20"/>
                </a:solidFill>
                <a:latin typeface="BLotus"/>
                <a:cs typeface="B Nazanin" panose="00000400000000000000" pitchFamily="2" charset="-78"/>
              </a:rPr>
              <a:t>رسيد </a:t>
            </a:r>
            <a:r>
              <a:rPr lang="fa-IR" dirty="0">
                <a:solidFill>
                  <a:srgbClr val="231F20"/>
                </a:solidFill>
                <a:latin typeface="BLotus"/>
                <a:cs typeface="B Nazanin" panose="00000400000000000000" pitchFamily="2" charset="-78"/>
              </a:rPr>
              <a:t>كه با توجه به اينكه اعداد زوج يكي در </a:t>
            </a:r>
            <a:r>
              <a:rPr lang="fa-IR" dirty="0" smtClean="0">
                <a:solidFill>
                  <a:srgbClr val="231F20"/>
                </a:solidFill>
                <a:latin typeface="BLotus"/>
                <a:cs typeface="B Nazanin" panose="00000400000000000000" pitchFamily="2" charset="-78"/>
              </a:rPr>
              <a:t>ميان قرار </a:t>
            </a:r>
            <a:r>
              <a:rPr lang="fa-IR" dirty="0">
                <a:solidFill>
                  <a:srgbClr val="231F20"/>
                </a:solidFill>
                <a:latin typeface="BLotus"/>
                <a:cs typeface="B Nazanin" panose="00000400000000000000" pitchFamily="2" charset="-78"/>
              </a:rPr>
              <a:t>ميگيرند با </a:t>
            </a:r>
            <a:r>
              <a:rPr lang="fa-IR" dirty="0" smtClean="0">
                <a:solidFill>
                  <a:srgbClr val="231F20"/>
                </a:solidFill>
                <a:latin typeface="BLotus"/>
                <a:cs typeface="B Nazanin" panose="00000400000000000000" pitchFamily="2" charset="-78"/>
              </a:rPr>
              <a:t>تقسيم </a:t>
            </a:r>
            <a:r>
              <a:rPr lang="fa-IR" dirty="0">
                <a:solidFill>
                  <a:srgbClr val="231F20"/>
                </a:solidFill>
                <a:latin typeface="BLotus"/>
                <a:cs typeface="B Nazanin" panose="00000400000000000000" pitchFamily="2" charset="-78"/>
              </a:rPr>
              <a:t>عدد 20بر 2به تعداد10عدد دست </a:t>
            </a:r>
            <a:r>
              <a:rPr lang="fa-IR" dirty="0" smtClean="0">
                <a:solidFill>
                  <a:srgbClr val="231F20"/>
                </a:solidFill>
                <a:latin typeface="BLotus"/>
                <a:cs typeface="B Nazanin" panose="00000400000000000000" pitchFamily="2" charset="-78"/>
              </a:rPr>
              <a:t>مي يابيد </a:t>
            </a:r>
            <a:r>
              <a:rPr lang="fa-IR" dirty="0">
                <a:solidFill>
                  <a:srgbClr val="231F20"/>
                </a:solidFill>
                <a:latin typeface="BLotus"/>
                <a:cs typeface="B Nazanin" panose="00000400000000000000" pitchFamily="2" charset="-78"/>
              </a:rPr>
              <a:t>كه از روش اول </a:t>
            </a:r>
            <a:r>
              <a:rPr lang="fa-IR" dirty="0" smtClean="0">
                <a:solidFill>
                  <a:srgbClr val="231F20"/>
                </a:solidFill>
                <a:latin typeface="BLotus"/>
                <a:cs typeface="B Nazanin" panose="00000400000000000000" pitchFamily="2" charset="-78"/>
              </a:rPr>
              <a:t>هم به </a:t>
            </a:r>
            <a:r>
              <a:rPr lang="fa-IR" dirty="0">
                <a:solidFill>
                  <a:srgbClr val="231F20"/>
                </a:solidFill>
                <a:latin typeface="BLotus"/>
                <a:cs typeface="B Nazanin" panose="00000400000000000000" pitchFamily="2" charset="-78"/>
              </a:rPr>
              <a:t>همين نتيجه خواهيد رسيد</a:t>
            </a:r>
            <a:endParaRPr lang="en-US" dirty="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91408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الگوریتم</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smtClean="0">
                <a:solidFill>
                  <a:srgbClr val="231F20"/>
                </a:solidFill>
                <a:latin typeface="BLotus"/>
                <a:cs typeface="B Nazanin" panose="00000400000000000000" pitchFamily="2" charset="-78"/>
              </a:rPr>
              <a:t>به مجموعه </a:t>
            </a:r>
            <a:r>
              <a:rPr lang="fa-IR" dirty="0">
                <a:solidFill>
                  <a:srgbClr val="231F20"/>
                </a:solidFill>
                <a:latin typeface="BLotus"/>
                <a:cs typeface="B Nazanin" panose="00000400000000000000" pitchFamily="2" charset="-78"/>
              </a:rPr>
              <a:t>اي از </a:t>
            </a:r>
            <a:r>
              <a:rPr lang="fa-IR" dirty="0" smtClean="0">
                <a:solidFill>
                  <a:srgbClr val="231F20"/>
                </a:solidFill>
                <a:latin typeface="BLotus"/>
                <a:cs typeface="B Nazanin" panose="00000400000000000000" pitchFamily="2" charset="-78"/>
              </a:rPr>
              <a:t>دستورالعمل ها </a:t>
            </a:r>
            <a:r>
              <a:rPr lang="fa-IR" dirty="0">
                <a:solidFill>
                  <a:srgbClr val="231F20"/>
                </a:solidFill>
                <a:latin typeface="BLotus"/>
                <a:cs typeface="B Nazanin" panose="00000400000000000000" pitchFamily="2" charset="-78"/>
              </a:rPr>
              <a:t>كه با </a:t>
            </a:r>
            <a:r>
              <a:rPr lang="fa-IR" dirty="0" smtClean="0">
                <a:solidFill>
                  <a:srgbClr val="231F20"/>
                </a:solidFill>
                <a:latin typeface="BLotus"/>
                <a:cs typeface="B Nazanin" panose="00000400000000000000" pitchFamily="2" charset="-78"/>
              </a:rPr>
              <a:t>زبان </a:t>
            </a:r>
            <a:r>
              <a:rPr lang="fa-IR" dirty="0">
                <a:solidFill>
                  <a:srgbClr val="231F20"/>
                </a:solidFill>
                <a:latin typeface="BLotus"/>
                <a:cs typeface="B Nazanin" panose="00000400000000000000" pitchFamily="2" charset="-78"/>
              </a:rPr>
              <a:t>دقيق و قابل فهم </a:t>
            </a:r>
            <a:r>
              <a:rPr lang="fa-IR" dirty="0" smtClean="0">
                <a:solidFill>
                  <a:srgbClr val="231F20"/>
                </a:solidFill>
                <a:latin typeface="BLotus"/>
                <a:cs typeface="B Nazanin" panose="00000400000000000000" pitchFamily="2" charset="-78"/>
              </a:rPr>
              <a:t>به </a:t>
            </a:r>
            <a:r>
              <a:rPr lang="fa-IR" dirty="0">
                <a:solidFill>
                  <a:srgbClr val="231F20"/>
                </a:solidFill>
                <a:latin typeface="BLotus"/>
                <a:cs typeface="B Nazanin" panose="00000400000000000000" pitchFamily="2" charset="-78"/>
              </a:rPr>
              <a:t>همراه </a:t>
            </a:r>
            <a:r>
              <a:rPr lang="fa-IR" dirty="0" smtClean="0">
                <a:solidFill>
                  <a:srgbClr val="231F20"/>
                </a:solidFill>
                <a:latin typeface="BLotus"/>
                <a:cs typeface="B Nazanin" panose="00000400000000000000" pitchFamily="2" charset="-78"/>
              </a:rPr>
              <a:t>جزييات لازم </a:t>
            </a:r>
            <a:r>
              <a:rPr lang="fa-IR" dirty="0">
                <a:solidFill>
                  <a:srgbClr val="231F20"/>
                </a:solidFill>
                <a:latin typeface="BLotus"/>
                <a:cs typeface="B Nazanin" panose="00000400000000000000" pitchFamily="2" charset="-78"/>
              </a:rPr>
              <a:t>و </a:t>
            </a:r>
            <a:r>
              <a:rPr lang="fa-IR" dirty="0" smtClean="0">
                <a:solidFill>
                  <a:srgbClr val="231F20"/>
                </a:solidFill>
                <a:latin typeface="BLotus"/>
                <a:cs typeface="B Nazanin" panose="00000400000000000000" pitchFamily="2" charset="-78"/>
              </a:rPr>
              <a:t>به صورت مرحله به </a:t>
            </a:r>
            <a:r>
              <a:rPr lang="fa-IR" dirty="0">
                <a:solidFill>
                  <a:srgbClr val="231F20"/>
                </a:solidFill>
                <a:latin typeface="BLotus"/>
                <a:cs typeface="B Nazanin" panose="00000400000000000000" pitchFamily="2" charset="-78"/>
              </a:rPr>
              <a:t>مرحله </a:t>
            </a:r>
            <a:r>
              <a:rPr lang="fa-IR" dirty="0" smtClean="0">
                <a:solidFill>
                  <a:srgbClr val="231F20"/>
                </a:solidFill>
                <a:latin typeface="BLotus"/>
                <a:cs typeface="B Nazanin" panose="00000400000000000000" pitchFamily="2" charset="-78"/>
              </a:rPr>
              <a:t>به گونه اي </a:t>
            </a:r>
            <a:r>
              <a:rPr lang="fa-IR" dirty="0">
                <a:solidFill>
                  <a:srgbClr val="231F20"/>
                </a:solidFill>
                <a:latin typeface="BLotus"/>
                <a:cs typeface="B Nazanin" panose="00000400000000000000" pitchFamily="2" charset="-78"/>
              </a:rPr>
              <a:t>اجرا </a:t>
            </a:r>
            <a:r>
              <a:rPr lang="fa-IR" dirty="0" smtClean="0">
                <a:solidFill>
                  <a:srgbClr val="231F20"/>
                </a:solidFill>
                <a:latin typeface="BLotus"/>
                <a:cs typeface="B Nazanin" panose="00000400000000000000" pitchFamily="2" charset="-78"/>
              </a:rPr>
              <a:t>شده </a:t>
            </a:r>
            <a:r>
              <a:rPr lang="fa-IR" dirty="0">
                <a:solidFill>
                  <a:srgbClr val="231F20"/>
                </a:solidFill>
                <a:latin typeface="BLotus"/>
                <a:cs typeface="B Nazanin" panose="00000400000000000000" pitchFamily="2" charset="-78"/>
              </a:rPr>
              <a:t>كه </a:t>
            </a:r>
            <a:r>
              <a:rPr lang="fa-IR" dirty="0" smtClean="0">
                <a:solidFill>
                  <a:srgbClr val="231F20"/>
                </a:solidFill>
                <a:latin typeface="BLotus"/>
                <a:cs typeface="B Nazanin" panose="00000400000000000000" pitchFamily="2" charset="-78"/>
              </a:rPr>
              <a:t>هدف </a:t>
            </a:r>
            <a:r>
              <a:rPr lang="fa-IR" dirty="0">
                <a:solidFill>
                  <a:srgbClr val="231F20"/>
                </a:solidFill>
                <a:latin typeface="BLotus"/>
                <a:cs typeface="B Nazanin" panose="00000400000000000000" pitchFamily="2" charset="-78"/>
              </a:rPr>
              <a:t>خاصي (</a:t>
            </a:r>
            <a:r>
              <a:rPr lang="fa-IR" dirty="0" smtClean="0">
                <a:solidFill>
                  <a:srgbClr val="231F20"/>
                </a:solidFill>
                <a:latin typeface="BLotus"/>
                <a:cs typeface="B Nazanin" panose="00000400000000000000" pitchFamily="2" charset="-78"/>
              </a:rPr>
              <a:t>حل مسأله</a:t>
            </a:r>
            <a:r>
              <a:rPr lang="fa-IR" dirty="0">
                <a:solidFill>
                  <a:srgbClr val="231F20"/>
                </a:solidFill>
                <a:latin typeface="BLotus"/>
                <a:cs typeface="B Nazanin" panose="00000400000000000000" pitchFamily="2" charset="-78"/>
              </a:rPr>
              <a:t>) را دنبال كنند و </a:t>
            </a:r>
            <a:r>
              <a:rPr lang="fa-IR" dirty="0" smtClean="0">
                <a:solidFill>
                  <a:srgbClr val="231F20"/>
                </a:solidFill>
                <a:latin typeface="BLotus"/>
                <a:cs typeface="B Nazanin" panose="00000400000000000000" pitchFamily="2" charset="-78"/>
              </a:rPr>
              <a:t>شروع </a:t>
            </a:r>
            <a:r>
              <a:rPr lang="fa-IR" dirty="0">
                <a:solidFill>
                  <a:srgbClr val="231F20"/>
                </a:solidFill>
                <a:latin typeface="BLotus"/>
                <a:cs typeface="B Nazanin" panose="00000400000000000000" pitchFamily="2" charset="-78"/>
              </a:rPr>
              <a:t>و خاتمه آن ها نيز </a:t>
            </a:r>
            <a:r>
              <a:rPr lang="fa-IR" dirty="0" smtClean="0">
                <a:solidFill>
                  <a:srgbClr val="231F20"/>
                </a:solidFill>
                <a:latin typeface="BLotus"/>
                <a:cs typeface="B Nazanin" panose="00000400000000000000" pitchFamily="2" charset="-78"/>
              </a:rPr>
              <a:t>مشخص باشد</a:t>
            </a:r>
            <a:r>
              <a:rPr lang="fa-IR" dirty="0">
                <a:solidFill>
                  <a:srgbClr val="231F20"/>
                </a:solidFill>
                <a:latin typeface="BLotus"/>
                <a:cs typeface="B Nazanin" panose="00000400000000000000" pitchFamily="2" charset="-78"/>
              </a:rPr>
              <a:t>، الگوريتم </a:t>
            </a:r>
            <a:r>
              <a:rPr lang="fa-IR" dirty="0" smtClean="0">
                <a:solidFill>
                  <a:srgbClr val="231F20"/>
                </a:solidFill>
                <a:latin typeface="BLotus"/>
                <a:cs typeface="B Nazanin" panose="00000400000000000000" pitchFamily="2" charset="-78"/>
              </a:rPr>
              <a:t>مي گويند</a:t>
            </a:r>
          </a:p>
          <a:p>
            <a:pPr algn="just" rtl="1"/>
            <a:r>
              <a:rPr lang="fa-IR" dirty="0">
                <a:solidFill>
                  <a:srgbClr val="231F20"/>
                </a:solidFill>
                <a:latin typeface="BLotus"/>
                <a:cs typeface="B Nazanin" panose="00000400000000000000" pitchFamily="2" charset="-78"/>
              </a:rPr>
              <a:t>ميتوان الگوريتم را به يك </a:t>
            </a:r>
            <a:r>
              <a:rPr lang="fa-IR" dirty="0" smtClean="0">
                <a:solidFill>
                  <a:srgbClr val="231F20"/>
                </a:solidFill>
                <a:latin typeface="BLotus"/>
                <a:cs typeface="B Nazanin" panose="00000400000000000000" pitchFamily="2" charset="-78"/>
              </a:rPr>
              <a:t>ماشين </a:t>
            </a:r>
            <a:r>
              <a:rPr lang="fa-IR" dirty="0">
                <a:solidFill>
                  <a:srgbClr val="231F20"/>
                </a:solidFill>
                <a:latin typeface="BLotus"/>
                <a:cs typeface="B Nazanin" panose="00000400000000000000" pitchFamily="2" charset="-78"/>
              </a:rPr>
              <a:t>تشبيه كرد كه مقادير معلوم را دريافت كرده، </a:t>
            </a:r>
            <a:r>
              <a:rPr lang="fa-IR" dirty="0" smtClean="0">
                <a:solidFill>
                  <a:srgbClr val="231F20"/>
                </a:solidFill>
                <a:latin typeface="BLotus"/>
                <a:cs typeface="B Nazanin" panose="00000400000000000000" pitchFamily="2" charset="-78"/>
              </a:rPr>
              <a:t>روي آنها محاسباتي </a:t>
            </a:r>
            <a:r>
              <a:rPr lang="fa-IR" dirty="0">
                <a:solidFill>
                  <a:srgbClr val="231F20"/>
                </a:solidFill>
                <a:latin typeface="BLotus"/>
                <a:cs typeface="B Nazanin" panose="00000400000000000000" pitchFamily="2" charset="-78"/>
              </a:rPr>
              <a:t>را انجام ميدهد و در پايان </a:t>
            </a:r>
            <a:r>
              <a:rPr lang="fa-IR" dirty="0" smtClean="0">
                <a:solidFill>
                  <a:srgbClr val="231F20"/>
                </a:solidFill>
                <a:latin typeface="BLotus"/>
                <a:cs typeface="B Nazanin" panose="00000400000000000000" pitchFamily="2" charset="-78"/>
              </a:rPr>
              <a:t>خواسته هاي مسأله </a:t>
            </a:r>
            <a:r>
              <a:rPr lang="fa-IR" dirty="0">
                <a:solidFill>
                  <a:srgbClr val="231F20"/>
                </a:solidFill>
                <a:latin typeface="BLotus"/>
                <a:cs typeface="B Nazanin" panose="00000400000000000000" pitchFamily="2" charset="-78"/>
              </a:rPr>
              <a:t>(</a:t>
            </a:r>
            <a:r>
              <a:rPr lang="fa-IR" dirty="0" smtClean="0">
                <a:solidFill>
                  <a:srgbClr val="231F20"/>
                </a:solidFill>
                <a:latin typeface="BLotus"/>
                <a:cs typeface="B Nazanin" panose="00000400000000000000" pitchFamily="2" charset="-78"/>
              </a:rPr>
              <a:t>مجهولات</a:t>
            </a:r>
            <a:r>
              <a:rPr lang="fa-IR" dirty="0">
                <a:solidFill>
                  <a:srgbClr val="231F20"/>
                </a:solidFill>
                <a:latin typeface="BLotus"/>
                <a:cs typeface="B Nazanin" panose="00000400000000000000" pitchFamily="2" charset="-78"/>
              </a:rPr>
              <a:t>) را </a:t>
            </a:r>
            <a:r>
              <a:rPr lang="fa-IR" dirty="0" smtClean="0">
                <a:solidFill>
                  <a:srgbClr val="231F20"/>
                </a:solidFill>
                <a:latin typeface="BLotus"/>
                <a:cs typeface="B Nazanin" panose="00000400000000000000" pitchFamily="2" charset="-78"/>
              </a:rPr>
              <a:t>ارايه مي كند</a:t>
            </a:r>
          </a:p>
          <a:p>
            <a:pPr algn="just" rtl="1"/>
            <a:r>
              <a:rPr lang="fa-IR" dirty="0">
                <a:solidFill>
                  <a:srgbClr val="231F20"/>
                </a:solidFill>
                <a:latin typeface="BLotus"/>
                <a:cs typeface="B Nazanin" panose="00000400000000000000" pitchFamily="2" charset="-78"/>
              </a:rPr>
              <a:t>رابطه </a:t>
            </a:r>
            <a:r>
              <a:rPr lang="fa-IR" dirty="0" smtClean="0">
                <a:solidFill>
                  <a:srgbClr val="231F20"/>
                </a:solidFill>
                <a:latin typeface="BLotus"/>
                <a:cs typeface="B Nazanin" panose="00000400000000000000" pitchFamily="2" charset="-78"/>
              </a:rPr>
              <a:t>نزديكي </a:t>
            </a:r>
            <a:r>
              <a:rPr lang="fa-IR" dirty="0">
                <a:solidFill>
                  <a:srgbClr val="231F20"/>
                </a:solidFill>
                <a:latin typeface="BLotus"/>
                <a:cs typeface="B Nazanin" panose="00000400000000000000" pitchFamily="2" charset="-78"/>
              </a:rPr>
              <a:t>بين مفهوم </a:t>
            </a:r>
            <a:r>
              <a:rPr lang="fa-IR" dirty="0" smtClean="0">
                <a:solidFill>
                  <a:srgbClr val="231F20"/>
                </a:solidFill>
                <a:latin typeface="BLotus"/>
                <a:cs typeface="B Nazanin" panose="00000400000000000000" pitchFamily="2" charset="-78"/>
              </a:rPr>
              <a:t>الگوريتم </a:t>
            </a:r>
            <a:r>
              <a:rPr lang="fa-IR" dirty="0">
                <a:solidFill>
                  <a:srgbClr val="231F20"/>
                </a:solidFill>
                <a:latin typeface="BLotus"/>
                <a:cs typeface="B Nazanin" panose="00000400000000000000" pitchFamily="2" charset="-78"/>
              </a:rPr>
              <a:t>و نحوه كار كامپيوتر در حل </a:t>
            </a:r>
            <a:r>
              <a:rPr lang="fa-IR" dirty="0" smtClean="0">
                <a:solidFill>
                  <a:srgbClr val="231F20"/>
                </a:solidFill>
                <a:latin typeface="BLotus"/>
                <a:cs typeface="B Nazanin" panose="00000400000000000000" pitchFamily="2" charset="-78"/>
              </a:rPr>
              <a:t>مسايل وجود </a:t>
            </a:r>
            <a:r>
              <a:rPr lang="fa-IR" dirty="0">
                <a:solidFill>
                  <a:srgbClr val="231F20"/>
                </a:solidFill>
                <a:latin typeface="BLotus"/>
                <a:cs typeface="B Nazanin" panose="00000400000000000000" pitchFamily="2" charset="-78"/>
              </a:rPr>
              <a:t>دارد، </a:t>
            </a:r>
            <a:r>
              <a:rPr lang="fa-IR" dirty="0" smtClean="0">
                <a:solidFill>
                  <a:srgbClr val="231F20"/>
                </a:solidFill>
                <a:latin typeface="BLotus"/>
                <a:cs typeface="B Nazanin" panose="00000400000000000000" pitchFamily="2" charset="-78"/>
              </a:rPr>
              <a:t>بنابراين </a:t>
            </a:r>
            <a:r>
              <a:rPr lang="fa-IR" dirty="0">
                <a:solidFill>
                  <a:srgbClr val="231F20"/>
                </a:solidFill>
                <a:latin typeface="BLotus"/>
                <a:cs typeface="B Nazanin" panose="00000400000000000000" pitchFamily="2" charset="-78"/>
              </a:rPr>
              <a:t>با </a:t>
            </a:r>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از روش الگوريتم ميتوانيد حل </a:t>
            </a:r>
            <a:r>
              <a:rPr lang="fa-IR" dirty="0" smtClean="0">
                <a:solidFill>
                  <a:srgbClr val="231F20"/>
                </a:solidFill>
                <a:latin typeface="BLotus"/>
                <a:cs typeface="B Nazanin" panose="00000400000000000000" pitchFamily="2" charset="-78"/>
              </a:rPr>
              <a:t>مسايل </a:t>
            </a:r>
            <a:r>
              <a:rPr lang="fa-IR" dirty="0">
                <a:solidFill>
                  <a:srgbClr val="231F20"/>
                </a:solidFill>
                <a:latin typeface="BLotus"/>
                <a:cs typeface="B Nazanin" panose="00000400000000000000" pitchFamily="2" charset="-78"/>
              </a:rPr>
              <a:t>را به </a:t>
            </a:r>
            <a:r>
              <a:rPr lang="fa-IR" dirty="0" smtClean="0">
                <a:solidFill>
                  <a:srgbClr val="231F20"/>
                </a:solidFill>
                <a:latin typeface="BLotus"/>
                <a:cs typeface="B Nazanin" panose="00000400000000000000" pitchFamily="2" charset="-78"/>
              </a:rPr>
              <a:t>گونه اي طراحي كنيد </a:t>
            </a:r>
            <a:r>
              <a:rPr lang="fa-IR" dirty="0">
                <a:solidFill>
                  <a:srgbClr val="231F20"/>
                </a:solidFill>
                <a:latin typeface="BLotus"/>
                <a:cs typeface="B Nazanin" panose="00000400000000000000" pitchFamily="2" charset="-78"/>
              </a:rPr>
              <a:t>كه براي تبديل </a:t>
            </a:r>
            <a:r>
              <a:rPr lang="fa-IR" dirty="0" smtClean="0">
                <a:solidFill>
                  <a:srgbClr val="231F20"/>
                </a:solidFill>
                <a:latin typeface="BLotus"/>
                <a:cs typeface="B Nazanin" panose="00000400000000000000" pitchFamily="2" charset="-78"/>
              </a:rPr>
              <a:t>به </a:t>
            </a:r>
            <a:r>
              <a:rPr lang="fa-IR" dirty="0">
                <a:solidFill>
                  <a:srgbClr val="231F20"/>
                </a:solidFill>
                <a:latin typeface="BLotus"/>
                <a:cs typeface="B Nazanin" panose="00000400000000000000" pitchFamily="2" charset="-78"/>
              </a:rPr>
              <a:t>زبان كامپيوتر نيز قابل فهم </a:t>
            </a:r>
            <a:r>
              <a:rPr lang="fa-IR" dirty="0" smtClean="0">
                <a:solidFill>
                  <a:srgbClr val="231F20"/>
                </a:solidFill>
                <a:latin typeface="BLotus"/>
                <a:cs typeface="B Nazanin" panose="00000400000000000000" pitchFamily="2" charset="-78"/>
              </a:rPr>
              <a:t>باشد</a:t>
            </a:r>
            <a:r>
              <a:rPr lang="fa-IR" dirty="0">
                <a:solidFill>
                  <a:srgbClr val="231F20"/>
                </a:solidFill>
                <a:latin typeface="BLotus"/>
                <a:cs typeface="B Nazanin" panose="00000400000000000000" pitchFamily="2" charset="-78"/>
              </a:rPr>
              <a:t>. </a:t>
            </a:r>
            <a:endParaRPr lang="en-US" dirty="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390259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مثال</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lnSpcReduction="10000"/>
          </a:bodyPr>
          <a:lstStyle/>
          <a:p>
            <a:pPr algn="just" rtl="1"/>
            <a:r>
              <a:rPr lang="fa-IR" dirty="0" smtClean="0">
                <a:solidFill>
                  <a:srgbClr val="231F20"/>
                </a:solidFill>
                <a:latin typeface="BLotus"/>
                <a:cs typeface="B Nazanin" panose="00000400000000000000" pitchFamily="2" charset="-78"/>
              </a:rPr>
              <a:t> </a:t>
            </a:r>
            <a:r>
              <a:rPr lang="fa-IR" dirty="0">
                <a:solidFill>
                  <a:srgbClr val="231F20"/>
                </a:solidFill>
                <a:latin typeface="BLotus"/>
                <a:cs typeface="B Nazanin" panose="00000400000000000000" pitchFamily="2" charset="-78"/>
              </a:rPr>
              <a:t>بيدارشدن از خواب</a:t>
            </a:r>
          </a:p>
          <a:p>
            <a:pPr algn="just" rtl="1"/>
            <a:r>
              <a:rPr lang="fa-IR" dirty="0" smtClean="0">
                <a:solidFill>
                  <a:srgbClr val="231F20"/>
                </a:solidFill>
                <a:latin typeface="BLotus"/>
                <a:cs typeface="B Nazanin" panose="00000400000000000000" pitchFamily="2" charset="-78"/>
              </a:rPr>
              <a:t> </a:t>
            </a:r>
            <a:r>
              <a:rPr lang="fa-IR" dirty="0">
                <a:solidFill>
                  <a:srgbClr val="231F20"/>
                </a:solidFill>
                <a:latin typeface="BLotus"/>
                <a:cs typeface="B Nazanin" panose="00000400000000000000" pitchFamily="2" charset="-78"/>
              </a:rPr>
              <a:t>شستن دست و </a:t>
            </a:r>
            <a:r>
              <a:rPr lang="fa-IR" dirty="0" smtClean="0">
                <a:solidFill>
                  <a:srgbClr val="231F20"/>
                </a:solidFill>
                <a:latin typeface="BLotus"/>
                <a:cs typeface="B Nazanin" panose="00000400000000000000" pitchFamily="2" charset="-78"/>
              </a:rPr>
              <a:t>صورت و وضو</a:t>
            </a:r>
            <a:endParaRPr lang="fa-IR" dirty="0">
              <a:solidFill>
                <a:srgbClr val="231F20"/>
              </a:solidFill>
              <a:latin typeface="BLotus"/>
              <a:cs typeface="B Nazanin" panose="00000400000000000000" pitchFamily="2" charset="-78"/>
            </a:endParaRPr>
          </a:p>
          <a:p>
            <a:pPr algn="just" rtl="1"/>
            <a:r>
              <a:rPr lang="fa-IR" dirty="0" smtClean="0">
                <a:solidFill>
                  <a:srgbClr val="231F20"/>
                </a:solidFill>
                <a:latin typeface="BLotus"/>
                <a:cs typeface="B Nazanin" panose="00000400000000000000" pitchFamily="2" charset="-78"/>
              </a:rPr>
              <a:t>نماز</a:t>
            </a:r>
          </a:p>
          <a:p>
            <a:pPr algn="just" rtl="1"/>
            <a:r>
              <a:rPr lang="fa-IR" dirty="0" smtClean="0">
                <a:solidFill>
                  <a:srgbClr val="231F20"/>
                </a:solidFill>
                <a:latin typeface="BLotus"/>
                <a:cs typeface="B Nazanin" panose="00000400000000000000" pitchFamily="2" charset="-78"/>
              </a:rPr>
              <a:t>دوش گرفتن</a:t>
            </a:r>
          </a:p>
          <a:p>
            <a:pPr algn="just" rtl="1"/>
            <a:r>
              <a:rPr lang="fa-IR" dirty="0" smtClean="0">
                <a:solidFill>
                  <a:srgbClr val="231F20"/>
                </a:solidFill>
                <a:latin typeface="BLotus"/>
                <a:cs typeface="B Nazanin" panose="00000400000000000000" pitchFamily="2" charset="-78"/>
              </a:rPr>
              <a:t> </a:t>
            </a:r>
            <a:r>
              <a:rPr lang="fa-IR" dirty="0">
                <a:solidFill>
                  <a:srgbClr val="231F20"/>
                </a:solidFill>
                <a:latin typeface="BLotus"/>
                <a:cs typeface="B Nazanin" panose="00000400000000000000" pitchFamily="2" charset="-78"/>
              </a:rPr>
              <a:t>خوردن صبحانه</a:t>
            </a:r>
          </a:p>
          <a:p>
            <a:pPr algn="just" rtl="1"/>
            <a:r>
              <a:rPr lang="fa-IR" dirty="0" smtClean="0">
                <a:solidFill>
                  <a:srgbClr val="231F20"/>
                </a:solidFill>
                <a:latin typeface="BLotus"/>
                <a:cs typeface="B Nazanin" panose="00000400000000000000" pitchFamily="2" charset="-78"/>
              </a:rPr>
              <a:t>پوشيدن </a:t>
            </a:r>
            <a:r>
              <a:rPr lang="fa-IR" dirty="0">
                <a:solidFill>
                  <a:srgbClr val="231F20"/>
                </a:solidFill>
                <a:latin typeface="BLotus"/>
                <a:cs typeface="B Nazanin" panose="00000400000000000000" pitchFamily="2" charset="-78"/>
              </a:rPr>
              <a:t>لباس </a:t>
            </a:r>
            <a:r>
              <a:rPr lang="fa-IR" dirty="0" smtClean="0">
                <a:solidFill>
                  <a:srgbClr val="231F20"/>
                </a:solidFill>
                <a:latin typeface="BLotus"/>
                <a:cs typeface="B Nazanin" panose="00000400000000000000" pitchFamily="2" charset="-78"/>
              </a:rPr>
              <a:t>مناسب</a:t>
            </a:r>
            <a:endParaRPr lang="fa-IR" dirty="0">
              <a:solidFill>
                <a:srgbClr val="231F20"/>
              </a:solidFill>
              <a:latin typeface="BLotus"/>
              <a:cs typeface="B Nazanin" panose="00000400000000000000" pitchFamily="2" charset="-78"/>
            </a:endParaRPr>
          </a:p>
          <a:p>
            <a:pPr algn="just" rtl="1"/>
            <a:r>
              <a:rPr lang="fa-IR" dirty="0" smtClean="0">
                <a:solidFill>
                  <a:srgbClr val="231F20"/>
                </a:solidFill>
                <a:latin typeface="BLotus"/>
                <a:cs typeface="B Nazanin" panose="00000400000000000000" pitchFamily="2" charset="-78"/>
              </a:rPr>
              <a:t>برداشتن </a:t>
            </a:r>
            <a:r>
              <a:rPr lang="fa-IR" dirty="0">
                <a:solidFill>
                  <a:srgbClr val="231F20"/>
                </a:solidFill>
                <a:latin typeface="BLotus"/>
                <a:cs typeface="B Nazanin" panose="00000400000000000000" pitchFamily="2" charset="-78"/>
              </a:rPr>
              <a:t>كتابهاي درسي و دفتر و قلم</a:t>
            </a:r>
          </a:p>
          <a:p>
            <a:pPr algn="just" rtl="1"/>
            <a:r>
              <a:rPr lang="fa-IR" dirty="0" smtClean="0">
                <a:solidFill>
                  <a:srgbClr val="231F20"/>
                </a:solidFill>
                <a:latin typeface="BLotus"/>
                <a:cs typeface="B Nazanin" panose="00000400000000000000" pitchFamily="2" charset="-78"/>
              </a:rPr>
              <a:t>خروج </a:t>
            </a:r>
            <a:r>
              <a:rPr lang="fa-IR" dirty="0">
                <a:solidFill>
                  <a:srgbClr val="231F20"/>
                </a:solidFill>
                <a:latin typeface="BLotus"/>
                <a:cs typeface="B Nazanin" panose="00000400000000000000" pitchFamily="2" charset="-78"/>
              </a:rPr>
              <a:t>از خانه</a:t>
            </a:r>
          </a:p>
          <a:p>
            <a:pPr algn="just" rtl="1"/>
            <a:r>
              <a:rPr lang="fa-IR" dirty="0" smtClean="0">
                <a:solidFill>
                  <a:srgbClr val="231F20"/>
                </a:solidFill>
                <a:latin typeface="BLotus"/>
                <a:cs typeface="B Nazanin" panose="00000400000000000000" pitchFamily="2" charset="-78"/>
              </a:rPr>
              <a:t>رفتن به كلاس </a:t>
            </a:r>
            <a:r>
              <a:rPr lang="fa-IR" dirty="0">
                <a:solidFill>
                  <a:srgbClr val="231F20"/>
                </a:solidFill>
                <a:latin typeface="BLotus"/>
                <a:cs typeface="B Nazanin" panose="00000400000000000000" pitchFamily="2" charset="-78"/>
              </a:rPr>
              <a:t>درس</a:t>
            </a:r>
            <a:endParaRPr lang="en-US" dirty="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56495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شرایط الگوریتم</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از </a:t>
            </a:r>
            <a:r>
              <a:rPr lang="fa-IR" dirty="0" smtClean="0">
                <a:solidFill>
                  <a:srgbClr val="231F20"/>
                </a:solidFill>
                <a:latin typeface="BLotus"/>
                <a:cs typeface="B Nazanin" panose="00000400000000000000" pitchFamily="2" charset="-78"/>
              </a:rPr>
              <a:t>زبان دقيق</a:t>
            </a:r>
            <a:r>
              <a:rPr lang="fa-IR" dirty="0">
                <a:solidFill>
                  <a:srgbClr val="231F20"/>
                </a:solidFill>
                <a:latin typeface="BLotus"/>
                <a:cs typeface="B Nazanin" panose="00000400000000000000" pitchFamily="2" charset="-78"/>
              </a:rPr>
              <a:t>، </a:t>
            </a:r>
            <a:r>
              <a:rPr lang="fa-IR" dirty="0" smtClean="0">
                <a:solidFill>
                  <a:srgbClr val="231F20"/>
                </a:solidFill>
                <a:latin typeface="BLotus"/>
                <a:cs typeface="B Nazanin" panose="00000400000000000000" pitchFamily="2" charset="-78"/>
              </a:rPr>
              <a:t>ساده و </a:t>
            </a:r>
            <a:r>
              <a:rPr lang="fa-IR" dirty="0">
                <a:solidFill>
                  <a:srgbClr val="231F20"/>
                </a:solidFill>
                <a:latin typeface="BLotus"/>
                <a:cs typeface="B Nazanin" panose="00000400000000000000" pitchFamily="2" charset="-78"/>
              </a:rPr>
              <a:t>قابل </a:t>
            </a:r>
            <a:r>
              <a:rPr lang="fa-IR" dirty="0" smtClean="0">
                <a:solidFill>
                  <a:srgbClr val="231F20"/>
                </a:solidFill>
                <a:latin typeface="BLotus"/>
                <a:cs typeface="B Nazanin" panose="00000400000000000000" pitchFamily="2" charset="-78"/>
              </a:rPr>
              <a:t>فهم</a:t>
            </a:r>
          </a:p>
          <a:p>
            <a:pPr algn="just" rtl="1"/>
            <a:r>
              <a:rPr lang="fa-IR" dirty="0">
                <a:solidFill>
                  <a:srgbClr val="231F20"/>
                </a:solidFill>
                <a:latin typeface="BLotus"/>
                <a:cs typeface="B Nazanin" panose="00000400000000000000" pitchFamily="2" charset="-78"/>
              </a:rPr>
              <a:t> </a:t>
            </a:r>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از جزييات کافي</a:t>
            </a:r>
          </a:p>
          <a:p>
            <a:pPr algn="just" rtl="1"/>
            <a:r>
              <a:rPr lang="fa-IR" dirty="0">
                <a:solidFill>
                  <a:srgbClr val="231F20"/>
                </a:solidFill>
                <a:latin typeface="BLotus"/>
                <a:cs typeface="B Nazanin" panose="00000400000000000000" pitchFamily="2" charset="-78"/>
              </a:rPr>
              <a:t>شروع و پايان </a:t>
            </a:r>
            <a:r>
              <a:rPr lang="fa-IR" dirty="0" smtClean="0">
                <a:solidFill>
                  <a:srgbClr val="231F20"/>
                </a:solidFill>
                <a:latin typeface="BLotus"/>
                <a:cs typeface="B Nazanin" panose="00000400000000000000" pitchFamily="2" charset="-78"/>
              </a:rPr>
              <a:t>الگوريتم</a:t>
            </a:r>
          </a:p>
          <a:p>
            <a:pPr algn="just" rtl="1"/>
            <a:r>
              <a:rPr lang="fa-IR" dirty="0" smtClean="0">
                <a:solidFill>
                  <a:srgbClr val="231F20"/>
                </a:solidFill>
                <a:latin typeface="BLotus"/>
                <a:cs typeface="B Nazanin" panose="00000400000000000000" pitchFamily="2" charset="-78"/>
              </a:rPr>
              <a:t>ترتيب </a:t>
            </a:r>
            <a:r>
              <a:rPr lang="fa-IR" dirty="0">
                <a:solidFill>
                  <a:srgbClr val="231F20"/>
                </a:solidFill>
                <a:latin typeface="BLotus"/>
                <a:cs typeface="B Nazanin" panose="00000400000000000000" pitchFamily="2" charset="-78"/>
              </a:rPr>
              <a:t>انجام </a:t>
            </a:r>
            <a:r>
              <a:rPr lang="fa-IR" dirty="0" smtClean="0">
                <a:solidFill>
                  <a:srgbClr val="231F20"/>
                </a:solidFill>
                <a:latin typeface="BLotus"/>
                <a:cs typeface="B Nazanin" panose="00000400000000000000" pitchFamily="2" charset="-78"/>
              </a:rPr>
              <a:t>دستورالعمل ها</a:t>
            </a:r>
          </a:p>
          <a:p>
            <a:pPr algn="just" rtl="1"/>
            <a:r>
              <a:rPr lang="fa-IR" dirty="0">
                <a:solidFill>
                  <a:srgbClr val="231F20"/>
                </a:solidFill>
                <a:latin typeface="BLotus"/>
                <a:cs typeface="B Nazanin" panose="00000400000000000000" pitchFamily="2" charset="-78"/>
              </a:rPr>
              <a:t> جامع </a:t>
            </a:r>
            <a:r>
              <a:rPr lang="fa-IR" dirty="0" smtClean="0">
                <a:solidFill>
                  <a:srgbClr val="231F20"/>
                </a:solidFill>
                <a:latin typeface="BLotus"/>
                <a:cs typeface="B Nazanin" panose="00000400000000000000" pitchFamily="2" charset="-78"/>
              </a:rPr>
              <a:t>بودن</a:t>
            </a:r>
          </a:p>
          <a:p>
            <a:pPr algn="just" rtl="1"/>
            <a:r>
              <a:rPr lang="fa-IR" dirty="0">
                <a:solidFill>
                  <a:srgbClr val="231F20"/>
                </a:solidFill>
                <a:latin typeface="BLotus"/>
                <a:cs typeface="B Nazanin" panose="00000400000000000000" pitchFamily="2" charset="-78"/>
              </a:rPr>
              <a:t>نکته: بهتر </a:t>
            </a:r>
            <a:r>
              <a:rPr lang="fa-IR" dirty="0" smtClean="0">
                <a:solidFill>
                  <a:srgbClr val="231F20"/>
                </a:solidFill>
                <a:latin typeface="BLotus"/>
                <a:cs typeface="B Nazanin" panose="00000400000000000000" pitchFamily="2" charset="-78"/>
              </a:rPr>
              <a:t>است </a:t>
            </a:r>
            <a:r>
              <a:rPr lang="fa-IR" dirty="0">
                <a:solidFill>
                  <a:srgbClr val="231F20"/>
                </a:solidFill>
                <a:latin typeface="BLotus"/>
                <a:cs typeface="B Nazanin" panose="00000400000000000000" pitchFamily="2" charset="-78"/>
              </a:rPr>
              <a:t>دريك الگوريتم از دستورات اضافه كه سبب افزايش حجم الگوريتم مي شود</a:t>
            </a:r>
            <a:r>
              <a:rPr lang="fa-IR" dirty="0" smtClean="0">
                <a:solidFill>
                  <a:srgbClr val="231F20"/>
                </a:solidFill>
                <a:latin typeface="BLotus"/>
                <a:cs typeface="B Nazanin" panose="00000400000000000000" pitchFamily="2" charset="-78"/>
              </a:rPr>
              <a:t>، خودداري </a:t>
            </a:r>
            <a:r>
              <a:rPr lang="fa-IR" dirty="0">
                <a:solidFill>
                  <a:srgbClr val="231F20"/>
                </a:solidFill>
                <a:latin typeface="BLotus"/>
                <a:cs typeface="B Nazanin" panose="00000400000000000000" pitchFamily="2" charset="-78"/>
              </a:rPr>
              <a:t>نماييد چرا كه اين كار الگوريتم را شلوغ كرده و باعث سردرگمي مي شود.</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427038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انواع دستورالعمل ها در الگوریتم</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marL="514350" indent="-514350" algn="just" rtl="1">
              <a:buFont typeface="+mj-lt"/>
              <a:buAutoNum type="arabicPeriod"/>
            </a:pP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هاي ورودي</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هاي خروجي</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هاي محاسباتي</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هاي شرطي</a:t>
            </a:r>
          </a:p>
          <a:p>
            <a:pPr marL="514350" indent="-514350" algn="just" rtl="1">
              <a:buFont typeface="+mj-lt"/>
              <a:buAutoNum type="arabicPeriod"/>
            </a:pP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هاي تكرار (حلقه ها)</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227846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05307"/>
            <a:ext cx="10515600" cy="5571656"/>
          </a:xfrm>
        </p:spPr>
        <p:txBody>
          <a:bodyPr>
            <a:normAutofit/>
          </a:bodyPr>
          <a:lstStyle/>
          <a:p>
            <a:pPr marL="514350" indent="-514350" algn="just" rtl="1">
              <a:buFont typeface="+mj-lt"/>
              <a:buAutoNum type="arabicPeriod"/>
            </a:pPr>
            <a:r>
              <a:rPr lang="fa-IR" b="1" dirty="0">
                <a:cs typeface="B Nazanin" panose="00000400000000000000" pitchFamily="2" charset="-78"/>
              </a:rPr>
              <a:t>دستورالعمل هاي </a:t>
            </a:r>
            <a:r>
              <a:rPr lang="fa-IR" b="1" dirty="0" smtClean="0">
                <a:cs typeface="B Nazanin" panose="00000400000000000000" pitchFamily="2" charset="-78"/>
              </a:rPr>
              <a:t>ورودي </a:t>
            </a:r>
            <a:r>
              <a:rPr lang="fa-IR" dirty="0" smtClean="0">
                <a:solidFill>
                  <a:srgbClr val="231F20"/>
                </a:solidFill>
                <a:latin typeface="BLotus"/>
                <a:cs typeface="B Nazanin" panose="00000400000000000000" pitchFamily="2" charset="-78"/>
              </a:rPr>
              <a:t>براي </a:t>
            </a:r>
            <a:r>
              <a:rPr lang="fa-IR" dirty="0">
                <a:solidFill>
                  <a:srgbClr val="231F20"/>
                </a:solidFill>
                <a:latin typeface="BLotus"/>
                <a:cs typeface="B Nazanin" panose="00000400000000000000" pitchFamily="2" charset="-78"/>
              </a:rPr>
              <a:t>دريافت داده هاي ورودي </a:t>
            </a:r>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مي شوند و معمولاً </a:t>
            </a:r>
            <a:r>
              <a:rPr lang="fa-IR" dirty="0" smtClean="0">
                <a:solidFill>
                  <a:srgbClr val="231F20"/>
                </a:solidFill>
                <a:latin typeface="BLotus"/>
                <a:cs typeface="B Nazanin" panose="00000400000000000000" pitchFamily="2" charset="-78"/>
              </a:rPr>
              <a:t>براي اجراي </a:t>
            </a:r>
            <a:r>
              <a:rPr lang="fa-IR" dirty="0">
                <a:solidFill>
                  <a:srgbClr val="231F20"/>
                </a:solidFill>
                <a:latin typeface="BLotus"/>
                <a:cs typeface="B Nazanin" panose="00000400000000000000" pitchFamily="2" charset="-78"/>
              </a:rPr>
              <a:t>آن ها از عباراتي مانند «بخوان، دريافت كن يا بگير» استفاده </a:t>
            </a:r>
            <a:r>
              <a:rPr lang="fa-IR" dirty="0" smtClean="0">
                <a:solidFill>
                  <a:srgbClr val="231F20"/>
                </a:solidFill>
                <a:latin typeface="BLotus"/>
                <a:cs typeface="B Nazanin" panose="00000400000000000000" pitchFamily="2" charset="-78"/>
              </a:rPr>
              <a:t>مي شود</a:t>
            </a:r>
          </a:p>
          <a:p>
            <a:pPr marL="514350" indent="-514350" algn="just" rtl="1">
              <a:buFont typeface="+mj-lt"/>
              <a:buAutoNum type="arabicPeriod"/>
            </a:pPr>
            <a:r>
              <a:rPr lang="fa-IR" b="1" dirty="0">
                <a:solidFill>
                  <a:srgbClr val="231F20"/>
                </a:solidFill>
                <a:latin typeface="BLotus"/>
                <a:cs typeface="B Nazanin" panose="00000400000000000000" pitchFamily="2" charset="-78"/>
              </a:rPr>
              <a:t>دستورالعمل هاي </a:t>
            </a:r>
            <a:r>
              <a:rPr lang="fa-IR" b="1" dirty="0" smtClean="0">
                <a:solidFill>
                  <a:srgbClr val="231F20"/>
                </a:solidFill>
                <a:latin typeface="BLotus"/>
                <a:cs typeface="B Nazanin" panose="00000400000000000000" pitchFamily="2" charset="-78"/>
              </a:rPr>
              <a:t>خروجي </a:t>
            </a:r>
            <a:r>
              <a:rPr lang="fa-IR" dirty="0" smtClean="0">
                <a:solidFill>
                  <a:srgbClr val="231F20"/>
                </a:solidFill>
                <a:latin typeface="BLotus"/>
                <a:cs typeface="B Nazanin" panose="00000400000000000000" pitchFamily="2" charset="-78"/>
              </a:rPr>
              <a:t>براي نمايش </a:t>
            </a:r>
            <a:r>
              <a:rPr lang="fa-IR" dirty="0">
                <a:solidFill>
                  <a:srgbClr val="231F20"/>
                </a:solidFill>
                <a:latin typeface="BLotus"/>
                <a:cs typeface="B Nazanin" panose="00000400000000000000" pitchFamily="2" charset="-78"/>
              </a:rPr>
              <a:t>اطلاعات خروجي يا پيام </a:t>
            </a:r>
            <a:r>
              <a:rPr lang="fa-IR" dirty="0" smtClean="0">
                <a:solidFill>
                  <a:srgbClr val="231F20"/>
                </a:solidFill>
                <a:latin typeface="BLotus"/>
                <a:cs typeface="B Nazanin" panose="00000400000000000000" pitchFamily="2" charset="-78"/>
              </a:rPr>
              <a:t>هاي </a:t>
            </a:r>
            <a:r>
              <a:rPr lang="fa-IR" dirty="0">
                <a:solidFill>
                  <a:srgbClr val="231F20"/>
                </a:solidFill>
                <a:latin typeface="BLotus"/>
                <a:cs typeface="B Nazanin" panose="00000400000000000000" pitchFamily="2" charset="-78"/>
              </a:rPr>
              <a:t>موردنياز به </a:t>
            </a:r>
            <a:r>
              <a:rPr lang="fa-IR" dirty="0" smtClean="0">
                <a:solidFill>
                  <a:srgbClr val="231F20"/>
                </a:solidFill>
                <a:latin typeface="BLotus"/>
                <a:cs typeface="B Nazanin" panose="00000400000000000000" pitchFamily="2" charset="-78"/>
              </a:rPr>
              <a:t>منظور راهنمايي </a:t>
            </a:r>
            <a:r>
              <a:rPr lang="fa-IR" dirty="0">
                <a:solidFill>
                  <a:srgbClr val="231F20"/>
                </a:solidFill>
                <a:latin typeface="BLotus"/>
                <a:cs typeface="B Nazanin" panose="00000400000000000000" pitchFamily="2" charset="-78"/>
              </a:rPr>
              <a:t>كاربر روي صفحه نمايش يا چاپ آن ها به </a:t>
            </a:r>
            <a:r>
              <a:rPr lang="fa-IR" dirty="0" smtClean="0">
                <a:solidFill>
                  <a:srgbClr val="231F20"/>
                </a:solidFill>
                <a:latin typeface="BLotus"/>
                <a:cs typeface="B Nazanin" panose="00000400000000000000" pitchFamily="2" charset="-78"/>
              </a:rPr>
              <a:t>وسيله </a:t>
            </a:r>
            <a:r>
              <a:rPr lang="fa-IR" dirty="0">
                <a:solidFill>
                  <a:srgbClr val="231F20"/>
                </a:solidFill>
                <a:latin typeface="BLotus"/>
                <a:cs typeface="B Nazanin" panose="00000400000000000000" pitchFamily="2" charset="-78"/>
              </a:rPr>
              <a:t>چاپگر </a:t>
            </a:r>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مي شوند </a:t>
            </a:r>
            <a:r>
              <a:rPr lang="fa-IR" dirty="0" smtClean="0">
                <a:solidFill>
                  <a:srgbClr val="231F20"/>
                </a:solidFill>
                <a:latin typeface="BLotus"/>
                <a:cs typeface="B Nazanin" panose="00000400000000000000" pitchFamily="2" charset="-78"/>
              </a:rPr>
              <a:t>و معمولاً </a:t>
            </a:r>
            <a:r>
              <a:rPr lang="fa-IR" dirty="0">
                <a:solidFill>
                  <a:srgbClr val="231F20"/>
                </a:solidFill>
                <a:latin typeface="BLotus"/>
                <a:cs typeface="B Nazanin" panose="00000400000000000000" pitchFamily="2" charset="-78"/>
              </a:rPr>
              <a:t>براي اجراي آن ها عباراتي مانند «نمايش بده يا چاپ كن» به كار مي روند</a:t>
            </a:r>
            <a:r>
              <a:rPr lang="fa-IR" dirty="0" smtClean="0">
                <a:solidFill>
                  <a:srgbClr val="231F20"/>
                </a:solidFill>
                <a:latin typeface="BLotus"/>
                <a:cs typeface="B Nazanin" panose="00000400000000000000" pitchFamily="2" charset="-78"/>
              </a:rPr>
              <a:t>.</a:t>
            </a:r>
          </a:p>
          <a:p>
            <a:pPr marL="514350" indent="-514350" algn="just" rtl="1">
              <a:buFont typeface="+mj-lt"/>
              <a:buAutoNum type="arabicPeriod"/>
            </a:pPr>
            <a:r>
              <a:rPr lang="fa-IR" b="1" dirty="0">
                <a:solidFill>
                  <a:srgbClr val="231F20"/>
                </a:solidFill>
                <a:latin typeface="BLotus"/>
                <a:cs typeface="B Nazanin" panose="00000400000000000000" pitchFamily="2" charset="-78"/>
              </a:rPr>
              <a:t>دستورالعمل هاي </a:t>
            </a:r>
            <a:r>
              <a:rPr lang="fa-IR" b="1" dirty="0" smtClean="0">
                <a:solidFill>
                  <a:srgbClr val="231F20"/>
                </a:solidFill>
                <a:latin typeface="BLotus"/>
                <a:cs typeface="B Nazanin" panose="00000400000000000000" pitchFamily="2" charset="-78"/>
              </a:rPr>
              <a:t>محاسباتي </a:t>
            </a:r>
            <a:r>
              <a:rPr lang="fa-IR" dirty="0" smtClean="0">
                <a:solidFill>
                  <a:srgbClr val="231F20"/>
                </a:solidFill>
                <a:latin typeface="BLotus"/>
                <a:cs typeface="B Nazanin" panose="00000400000000000000" pitchFamily="2" charset="-78"/>
              </a:rPr>
              <a:t>در </a:t>
            </a:r>
            <a:r>
              <a:rPr lang="fa-IR" dirty="0">
                <a:solidFill>
                  <a:srgbClr val="231F20"/>
                </a:solidFill>
                <a:latin typeface="BLotus"/>
                <a:cs typeface="B Nazanin" panose="00000400000000000000" pitchFamily="2" charset="-78"/>
              </a:rPr>
              <a:t>واقع نحوه ارايه و استفاده از فرمول ها و انجام عمليات </a:t>
            </a:r>
            <a:r>
              <a:rPr lang="fa-IR" dirty="0" smtClean="0">
                <a:solidFill>
                  <a:srgbClr val="231F20"/>
                </a:solidFill>
                <a:latin typeface="BLotus"/>
                <a:cs typeface="B Nazanin" panose="00000400000000000000" pitchFamily="2" charset="-78"/>
              </a:rPr>
              <a:t>رياضي و </a:t>
            </a:r>
            <a:r>
              <a:rPr lang="fa-IR" dirty="0">
                <a:solidFill>
                  <a:srgbClr val="231F20"/>
                </a:solidFill>
                <a:latin typeface="BLotus"/>
                <a:cs typeface="B Nazanin" panose="00000400000000000000" pitchFamily="2" charset="-78"/>
              </a:rPr>
              <a:t>محاسباتي را تعيين مي كنند و معمولاً براي اجراي آن ها از همان شكلي كه در </a:t>
            </a:r>
            <a:r>
              <a:rPr lang="fa-IR" dirty="0" smtClean="0">
                <a:solidFill>
                  <a:srgbClr val="231F20"/>
                </a:solidFill>
                <a:latin typeface="BLotus"/>
                <a:cs typeface="B Nazanin" panose="00000400000000000000" pitchFamily="2" charset="-78"/>
              </a:rPr>
              <a:t>رياضيات وجود </a:t>
            </a:r>
            <a:r>
              <a:rPr lang="fa-IR" dirty="0">
                <a:solidFill>
                  <a:srgbClr val="231F20"/>
                </a:solidFill>
                <a:latin typeface="BLotus"/>
                <a:cs typeface="B Nazanin" panose="00000400000000000000" pitchFamily="2" charset="-78"/>
              </a:rPr>
              <a:t>دارد، استفاده مي شود يعني در سمت راست تساوي عمليات محاسباتي و در </a:t>
            </a:r>
            <a:r>
              <a:rPr lang="fa-IR" dirty="0" smtClean="0">
                <a:solidFill>
                  <a:srgbClr val="231F20"/>
                </a:solidFill>
                <a:latin typeface="BLotus"/>
                <a:cs typeface="B Nazanin" panose="00000400000000000000" pitchFamily="2" charset="-78"/>
              </a:rPr>
              <a:t>سمت چپ تساوي </a:t>
            </a:r>
            <a:r>
              <a:rPr lang="fa-IR" dirty="0">
                <a:solidFill>
                  <a:srgbClr val="231F20"/>
                </a:solidFill>
                <a:latin typeface="BLotus"/>
                <a:cs typeface="B Nazanin" panose="00000400000000000000" pitchFamily="2" charset="-78"/>
              </a:rPr>
              <a:t>نام يك متغير به كار مي رود؛ البته به جاي علامت </a:t>
            </a:r>
            <a:r>
              <a:rPr lang="fa-IR" dirty="0" smtClean="0">
                <a:solidFill>
                  <a:srgbClr val="231F20"/>
                </a:solidFill>
                <a:latin typeface="BLotus"/>
                <a:cs typeface="B Nazanin" panose="00000400000000000000" pitchFamily="2" charset="-78"/>
              </a:rPr>
              <a:t>تساوي </a:t>
            </a:r>
            <a:r>
              <a:rPr lang="fa-IR" dirty="0">
                <a:solidFill>
                  <a:srgbClr val="231F20"/>
                </a:solidFill>
                <a:latin typeface="BLotus"/>
                <a:cs typeface="B Nazanin" panose="00000400000000000000" pitchFamily="2" charset="-78"/>
              </a:rPr>
              <a:t>از علامت </a:t>
            </a:r>
            <a:r>
              <a:rPr lang="fa-IR" dirty="0" smtClean="0">
                <a:solidFill>
                  <a:srgbClr val="231F20"/>
                </a:solidFill>
                <a:latin typeface="BLotus"/>
                <a:cs typeface="B Nazanin" panose="00000400000000000000" pitchFamily="2" charset="-78"/>
              </a:rPr>
              <a:t>فلش نيز </a:t>
            </a:r>
            <a:r>
              <a:rPr lang="fa-IR" dirty="0">
                <a:solidFill>
                  <a:srgbClr val="231F20"/>
                </a:solidFill>
                <a:latin typeface="BLotus"/>
                <a:cs typeface="B Nazanin" panose="00000400000000000000" pitchFamily="2" charset="-78"/>
              </a:rPr>
              <a:t>استفاده مي شود</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102479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متغير</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متغيرها مكانهايي هستند كه توانايي نگهداري و </a:t>
            </a:r>
            <a:r>
              <a:rPr lang="fa-IR" dirty="0" smtClean="0">
                <a:solidFill>
                  <a:srgbClr val="231F20"/>
                </a:solidFill>
                <a:latin typeface="BLotus"/>
                <a:cs typeface="B Nazanin" panose="00000400000000000000" pitchFamily="2" charset="-78"/>
              </a:rPr>
              <a:t>ذخيره سازي انواع داده را </a:t>
            </a:r>
            <a:r>
              <a:rPr lang="fa-IR" dirty="0">
                <a:solidFill>
                  <a:srgbClr val="231F20"/>
                </a:solidFill>
                <a:latin typeface="BLotus"/>
                <a:cs typeface="B Nazanin" panose="00000400000000000000" pitchFamily="2" charset="-78"/>
              </a:rPr>
              <a:t>دارند. متغيرها در الگوريتم همان كاربرد رياضي خود را دارا </a:t>
            </a:r>
            <a:r>
              <a:rPr lang="fa-IR" dirty="0" smtClean="0">
                <a:solidFill>
                  <a:srgbClr val="231F20"/>
                </a:solidFill>
                <a:latin typeface="BLotus"/>
                <a:cs typeface="B Nazanin" panose="00000400000000000000" pitchFamily="2" charset="-78"/>
              </a:rPr>
              <a:t>هستند </a:t>
            </a:r>
            <a:r>
              <a:rPr lang="fa-IR" dirty="0">
                <a:solidFill>
                  <a:srgbClr val="231F20"/>
                </a:solidFill>
                <a:latin typeface="BLotus"/>
                <a:cs typeface="B Nazanin" panose="00000400000000000000" pitchFamily="2" charset="-78"/>
              </a:rPr>
              <a:t>و علاوه بر </a:t>
            </a:r>
            <a:r>
              <a:rPr lang="fa-IR" dirty="0" smtClean="0">
                <a:solidFill>
                  <a:srgbClr val="231F20"/>
                </a:solidFill>
                <a:latin typeface="BLotus"/>
                <a:cs typeface="B Nazanin" panose="00000400000000000000" pitchFamily="2" charset="-78"/>
              </a:rPr>
              <a:t>اعداد ميتوانند متن </a:t>
            </a:r>
            <a:r>
              <a:rPr lang="fa-IR" dirty="0">
                <a:solidFill>
                  <a:srgbClr val="231F20"/>
                </a:solidFill>
                <a:latin typeface="BLotus"/>
                <a:cs typeface="B Nazanin" panose="00000400000000000000" pitchFamily="2" charset="-78"/>
              </a:rPr>
              <a:t>يا مقادير منطقي </a:t>
            </a:r>
            <a:r>
              <a:rPr lang="fa-IR" dirty="0" smtClean="0">
                <a:solidFill>
                  <a:srgbClr val="231F20"/>
                </a:solidFill>
                <a:latin typeface="BLotus"/>
                <a:cs typeface="B Nazanin" panose="00000400000000000000" pitchFamily="2" charset="-78"/>
              </a:rPr>
              <a:t>درست </a:t>
            </a:r>
            <a:r>
              <a:rPr lang="fa-IR" dirty="0">
                <a:solidFill>
                  <a:srgbClr val="231F20"/>
                </a:solidFill>
                <a:latin typeface="BLotus"/>
                <a:cs typeface="B Nazanin" panose="00000400000000000000" pitchFamily="2" charset="-78"/>
              </a:rPr>
              <a:t>يا </a:t>
            </a:r>
            <a:r>
              <a:rPr lang="fa-IR" dirty="0" smtClean="0">
                <a:solidFill>
                  <a:srgbClr val="231F20"/>
                </a:solidFill>
                <a:latin typeface="BLotus"/>
                <a:cs typeface="B Nazanin" panose="00000400000000000000" pitchFamily="2" charset="-78"/>
              </a:rPr>
              <a:t>نادرست</a:t>
            </a:r>
            <a:r>
              <a:rPr lang="fa-IR" dirty="0">
                <a:solidFill>
                  <a:srgbClr val="231F20"/>
                </a:solidFill>
                <a:latin typeface="BLotus"/>
                <a:cs typeface="B Nazanin" panose="00000400000000000000" pitchFamily="2" charset="-78"/>
              </a:rPr>
              <a:t>، تاريخ، </a:t>
            </a:r>
            <a:r>
              <a:rPr lang="fa-IR" dirty="0" smtClean="0">
                <a:solidFill>
                  <a:srgbClr val="231F20"/>
                </a:solidFill>
                <a:latin typeface="BLotus"/>
                <a:cs typeface="B Nazanin" panose="00000400000000000000" pitchFamily="2" charset="-78"/>
              </a:rPr>
              <a:t>ساعت </a:t>
            </a:r>
            <a:r>
              <a:rPr lang="fa-IR" dirty="0">
                <a:solidFill>
                  <a:srgbClr val="231F20"/>
                </a:solidFill>
                <a:latin typeface="BLotus"/>
                <a:cs typeface="B Nazanin" panose="00000400000000000000" pitchFamily="2" charset="-78"/>
              </a:rPr>
              <a:t>و نظاير آن ها </a:t>
            </a:r>
            <a:r>
              <a:rPr lang="fa-IR" dirty="0" smtClean="0">
                <a:solidFill>
                  <a:srgbClr val="231F20"/>
                </a:solidFill>
                <a:latin typeface="BLotus"/>
                <a:cs typeface="B Nazanin" panose="00000400000000000000" pitchFamily="2" charset="-78"/>
              </a:rPr>
              <a:t>را نگهداري كنند</a:t>
            </a:r>
          </a:p>
          <a:p>
            <a:pPr algn="just" rtl="1"/>
            <a:r>
              <a:rPr lang="fa-IR" dirty="0">
                <a:solidFill>
                  <a:srgbClr val="231F20"/>
                </a:solidFill>
                <a:latin typeface="BLotus"/>
                <a:cs typeface="B Nazanin" panose="00000400000000000000" pitchFamily="2" charset="-78"/>
              </a:rPr>
              <a:t>برخي از عملياتي كه در </a:t>
            </a:r>
            <a:r>
              <a:rPr lang="fa-IR" dirty="0" smtClean="0">
                <a:solidFill>
                  <a:srgbClr val="231F20"/>
                </a:solidFill>
                <a:latin typeface="BLotus"/>
                <a:cs typeface="B Nazanin" panose="00000400000000000000" pitchFamily="2" charset="-78"/>
              </a:rPr>
              <a:t>الگوريتم انجام </a:t>
            </a:r>
            <a:r>
              <a:rPr lang="fa-IR" dirty="0">
                <a:solidFill>
                  <a:srgbClr val="231F20"/>
                </a:solidFill>
                <a:latin typeface="BLotus"/>
                <a:cs typeface="B Nazanin" panose="00000400000000000000" pitchFamily="2" charset="-78"/>
              </a:rPr>
              <a:t>مي گيرد، عمليات رياضي و محاسباتي </a:t>
            </a:r>
            <a:r>
              <a:rPr lang="fa-IR" dirty="0" smtClean="0">
                <a:solidFill>
                  <a:srgbClr val="231F20"/>
                </a:solidFill>
                <a:latin typeface="BLotus"/>
                <a:cs typeface="B Nazanin" panose="00000400000000000000" pitchFamily="2" charset="-78"/>
              </a:rPr>
              <a:t>بر روی متغیرهاست </a:t>
            </a:r>
            <a:r>
              <a:rPr lang="fa-IR" dirty="0">
                <a:solidFill>
                  <a:srgbClr val="231F20"/>
                </a:solidFill>
                <a:latin typeface="BLotus"/>
                <a:cs typeface="B Nazanin" panose="00000400000000000000" pitchFamily="2" charset="-78"/>
              </a:rPr>
              <a:t>كه براي انجام اين گونه دستورات </a:t>
            </a:r>
            <a:r>
              <a:rPr lang="fa-IR" dirty="0" smtClean="0">
                <a:solidFill>
                  <a:srgbClr val="231F20"/>
                </a:solidFill>
                <a:latin typeface="BLotus"/>
                <a:cs typeface="B Nazanin" panose="00000400000000000000" pitchFamily="2" charset="-78"/>
              </a:rPr>
              <a:t>لازم است </a:t>
            </a:r>
            <a:r>
              <a:rPr lang="fa-IR" dirty="0">
                <a:solidFill>
                  <a:srgbClr val="231F20"/>
                </a:solidFill>
                <a:latin typeface="BLotus"/>
                <a:cs typeface="B Nazanin" panose="00000400000000000000" pitchFamily="2" charset="-78"/>
              </a:rPr>
              <a:t>از عملگرهاي رياضي استفاده شود.</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132465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عملگر</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يك يا مجموعه عملياتي است كه از پيش در </a:t>
            </a:r>
            <a:r>
              <a:rPr lang="fa-IR" dirty="0" smtClean="0">
                <a:solidFill>
                  <a:srgbClr val="231F20"/>
                </a:solidFill>
                <a:latin typeface="BLotus"/>
                <a:cs typeface="B Nazanin" panose="00000400000000000000" pitchFamily="2" charset="-78"/>
              </a:rPr>
              <a:t>الگوريتم آماده شده است </a:t>
            </a:r>
            <a:r>
              <a:rPr lang="fa-IR" dirty="0">
                <a:solidFill>
                  <a:srgbClr val="231F20"/>
                </a:solidFill>
                <a:latin typeface="BLotus"/>
                <a:cs typeface="B Nazanin" panose="00000400000000000000" pitchFamily="2" charset="-78"/>
              </a:rPr>
              <a:t>و براي </a:t>
            </a:r>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از آن بايد از علايمي كه به صورت قراردادي </a:t>
            </a:r>
            <a:r>
              <a:rPr lang="fa-IR" dirty="0" smtClean="0">
                <a:solidFill>
                  <a:srgbClr val="231F20"/>
                </a:solidFill>
                <a:latin typeface="BLotus"/>
                <a:cs typeface="B Nazanin" panose="00000400000000000000" pitchFamily="2" charset="-78"/>
              </a:rPr>
              <a:t>تعريف شده اند</a:t>
            </a:r>
            <a:r>
              <a:rPr lang="fa-IR" dirty="0">
                <a:solidFill>
                  <a:srgbClr val="231F20"/>
                </a:solidFill>
                <a:latin typeface="BLotus"/>
                <a:cs typeface="B Nazanin" panose="00000400000000000000" pitchFamily="2" charset="-78"/>
              </a:rPr>
              <a:t>، استفاده كنيد مانند عملگر جمع كه ميتواند دو عدد يا دو متغير يا تركيبي از آن </a:t>
            </a:r>
            <a:r>
              <a:rPr lang="fa-IR" dirty="0" smtClean="0">
                <a:solidFill>
                  <a:srgbClr val="231F20"/>
                </a:solidFill>
                <a:latin typeface="BLotus"/>
                <a:cs typeface="B Nazanin" panose="00000400000000000000" pitchFamily="2" charset="-78"/>
              </a:rPr>
              <a:t>ها را </a:t>
            </a:r>
            <a:r>
              <a:rPr lang="fa-IR" dirty="0">
                <a:solidFill>
                  <a:srgbClr val="231F20"/>
                </a:solidFill>
                <a:latin typeface="BLotus"/>
                <a:cs typeface="B Nazanin" panose="00000400000000000000" pitchFamily="2" charset="-78"/>
              </a:rPr>
              <a:t>با هم جمع و حاصل آن را ارايه كند. </a:t>
            </a:r>
            <a:endParaRPr lang="fa-IR" dirty="0" smtClean="0">
              <a:solidFill>
                <a:srgbClr val="231F20"/>
              </a:solidFill>
              <a:latin typeface="BLotus"/>
              <a:cs typeface="B Nazanin" panose="00000400000000000000" pitchFamily="2" charset="-78"/>
            </a:endParaRPr>
          </a:p>
          <a:p>
            <a:pPr algn="just" rtl="1"/>
            <a:r>
              <a:rPr lang="fa-IR" dirty="0" smtClean="0">
                <a:solidFill>
                  <a:srgbClr val="231F20"/>
                </a:solidFill>
                <a:latin typeface="BLotus"/>
                <a:cs typeface="B Nazanin" panose="00000400000000000000" pitchFamily="2" charset="-78"/>
              </a:rPr>
              <a:t>اعداد </a:t>
            </a:r>
            <a:r>
              <a:rPr lang="fa-IR" dirty="0">
                <a:solidFill>
                  <a:srgbClr val="231F20"/>
                </a:solidFill>
                <a:latin typeface="BLotus"/>
                <a:cs typeface="B Nazanin" panose="00000400000000000000" pitchFamily="2" charset="-78"/>
              </a:rPr>
              <a:t>و متغيرهايي كه عملگر روي آن ها </a:t>
            </a:r>
            <a:r>
              <a:rPr lang="fa-IR" dirty="0" smtClean="0">
                <a:solidFill>
                  <a:srgbClr val="231F20"/>
                </a:solidFill>
                <a:latin typeface="BLotus"/>
                <a:cs typeface="B Nazanin" panose="00000400000000000000" pitchFamily="2" charset="-78"/>
              </a:rPr>
              <a:t>عمليات انجام </a:t>
            </a:r>
            <a:r>
              <a:rPr lang="fa-IR" dirty="0">
                <a:solidFill>
                  <a:srgbClr val="231F20"/>
                </a:solidFill>
                <a:latin typeface="BLotus"/>
                <a:cs typeface="B Nazanin" panose="00000400000000000000" pitchFamily="2" charset="-78"/>
              </a:rPr>
              <a:t>ميدهد، عملوند ناميده ميشوند.</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187588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38200" y="49886"/>
            <a:ext cx="10515600" cy="6758228"/>
          </a:xfrm>
          <a:prstGeom prst="rect">
            <a:avLst/>
          </a:prstGeom>
        </p:spPr>
      </p:pic>
    </p:spTree>
    <p:extLst>
      <p:ext uri="{BB962C8B-B14F-4D97-AF65-F5344CB8AC3E}">
        <p14:creationId xmlns:p14="http://schemas.microsoft.com/office/powerpoint/2010/main" val="323590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تقدم و تاخر عملگرها</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عملگرهاي </a:t>
            </a:r>
            <a:r>
              <a:rPr lang="fa-IR" dirty="0" smtClean="0">
                <a:solidFill>
                  <a:srgbClr val="231F20"/>
                </a:solidFill>
                <a:latin typeface="BLotus"/>
                <a:cs typeface="B Nazanin" panose="00000400000000000000" pitchFamily="2" charset="-78"/>
              </a:rPr>
              <a:t>نسبت </a:t>
            </a:r>
            <a:r>
              <a:rPr lang="fa-IR" dirty="0">
                <a:solidFill>
                  <a:srgbClr val="231F20"/>
                </a:solidFill>
                <a:latin typeface="BLotus"/>
                <a:cs typeface="B Nazanin" panose="00000400000000000000" pitchFamily="2" charset="-78"/>
              </a:rPr>
              <a:t>به هم داراي حق تقدم در اجرا هستند، </a:t>
            </a:r>
            <a:r>
              <a:rPr lang="fa-IR" dirty="0" smtClean="0">
                <a:solidFill>
                  <a:srgbClr val="231F20"/>
                </a:solidFill>
                <a:latin typeface="BLotus"/>
                <a:cs typeface="B Nazanin" panose="00000400000000000000" pitchFamily="2" charset="-78"/>
              </a:rPr>
              <a:t>به عبارت </a:t>
            </a:r>
            <a:r>
              <a:rPr lang="fa-IR" dirty="0">
                <a:solidFill>
                  <a:srgbClr val="231F20"/>
                </a:solidFill>
                <a:latin typeface="BLotus"/>
                <a:cs typeface="B Nazanin" panose="00000400000000000000" pitchFamily="2" charset="-78"/>
              </a:rPr>
              <a:t>ديگر در يك عبارت رياضي كه از چند عملگر استفاده شده است، عملگرها از </a:t>
            </a:r>
            <a:r>
              <a:rPr lang="fa-IR" dirty="0" smtClean="0">
                <a:solidFill>
                  <a:srgbClr val="231F20"/>
                </a:solidFill>
                <a:latin typeface="BLotus"/>
                <a:cs typeface="B Nazanin" panose="00000400000000000000" pitchFamily="2" charset="-78"/>
              </a:rPr>
              <a:t>سمت </a:t>
            </a:r>
            <a:r>
              <a:rPr lang="fa-IR" dirty="0">
                <a:solidFill>
                  <a:srgbClr val="231F20"/>
                </a:solidFill>
                <a:latin typeface="BLotus"/>
                <a:cs typeface="B Nazanin" panose="00000400000000000000" pitchFamily="2" charset="-78"/>
              </a:rPr>
              <a:t>چپ عبارت رياضي به ترتيب اجرا مي </a:t>
            </a:r>
            <a:r>
              <a:rPr lang="fa-IR" dirty="0" smtClean="0">
                <a:solidFill>
                  <a:srgbClr val="231F20"/>
                </a:solidFill>
                <a:latin typeface="BLotus"/>
                <a:cs typeface="B Nazanin" panose="00000400000000000000" pitchFamily="2" charset="-78"/>
              </a:rPr>
              <a:t>شوند</a:t>
            </a:r>
            <a:r>
              <a:rPr lang="fa-IR" dirty="0">
                <a:solidFill>
                  <a:srgbClr val="231F20"/>
                </a:solidFill>
                <a:latin typeface="BLotus"/>
                <a:cs typeface="B Nazanin" panose="00000400000000000000" pitchFamily="2" charset="-78"/>
              </a:rPr>
              <a:t>. </a:t>
            </a:r>
            <a:endParaRPr lang="fa-IR" dirty="0" smtClean="0">
              <a:solidFill>
                <a:srgbClr val="231F20"/>
              </a:solidFill>
              <a:latin typeface="BLotus"/>
              <a:cs typeface="B Nazanin" panose="00000400000000000000" pitchFamily="2" charset="-78"/>
            </a:endParaRPr>
          </a:p>
          <a:p>
            <a:pPr algn="just" rtl="1"/>
            <a:endParaRPr lang="fa-IR" dirty="0" smtClean="0">
              <a:solidFill>
                <a:srgbClr val="231F20"/>
              </a:solidFill>
              <a:latin typeface="BLotus"/>
              <a:cs typeface="B Nazanin" panose="00000400000000000000" pitchFamily="2" charset="-78"/>
            </a:endParaRPr>
          </a:p>
          <a:p>
            <a:pPr algn="just" rtl="1"/>
            <a:r>
              <a:rPr lang="fa-IR" dirty="0">
                <a:solidFill>
                  <a:srgbClr val="231F20"/>
                </a:solidFill>
                <a:latin typeface="BLotus"/>
                <a:cs typeface="B Nazanin" panose="00000400000000000000" pitchFamily="2" charset="-78"/>
              </a:rPr>
              <a:t>عملگرهاي ضرب و </a:t>
            </a:r>
            <a:r>
              <a:rPr lang="fa-IR" dirty="0" smtClean="0">
                <a:solidFill>
                  <a:srgbClr val="231F20"/>
                </a:solidFill>
                <a:latin typeface="BLotus"/>
                <a:cs typeface="B Nazanin" panose="00000400000000000000" pitchFamily="2" charset="-78"/>
              </a:rPr>
              <a:t>تقسيم نسبت </a:t>
            </a:r>
            <a:r>
              <a:rPr lang="fa-IR" dirty="0">
                <a:solidFill>
                  <a:srgbClr val="231F20"/>
                </a:solidFill>
                <a:latin typeface="BLotus"/>
                <a:cs typeface="B Nazanin" panose="00000400000000000000" pitchFamily="2" charset="-78"/>
              </a:rPr>
              <a:t>به هم، جمع و تفريق نيز نسبت </a:t>
            </a:r>
            <a:r>
              <a:rPr lang="fa-IR" dirty="0" smtClean="0">
                <a:solidFill>
                  <a:srgbClr val="231F20"/>
                </a:solidFill>
                <a:latin typeface="BLotus"/>
                <a:cs typeface="B Nazanin" panose="00000400000000000000" pitchFamily="2" charset="-78"/>
              </a:rPr>
              <a:t>به هم </a:t>
            </a:r>
            <a:r>
              <a:rPr lang="fa-IR" dirty="0">
                <a:solidFill>
                  <a:srgbClr val="231F20"/>
                </a:solidFill>
                <a:latin typeface="BLotus"/>
                <a:cs typeface="B Nazanin" panose="00000400000000000000" pitchFamily="2" charset="-78"/>
              </a:rPr>
              <a:t>داراي اولويت </a:t>
            </a:r>
            <a:r>
              <a:rPr lang="fa-IR" dirty="0" smtClean="0">
                <a:solidFill>
                  <a:srgbClr val="231F20"/>
                </a:solidFill>
                <a:latin typeface="BLotus"/>
                <a:cs typeface="B Nazanin" panose="00000400000000000000" pitchFamily="2" charset="-78"/>
              </a:rPr>
              <a:t>يكساني </a:t>
            </a:r>
            <a:r>
              <a:rPr lang="fa-IR" dirty="0">
                <a:solidFill>
                  <a:srgbClr val="231F20"/>
                </a:solidFill>
                <a:latin typeface="BLotus"/>
                <a:cs typeface="B Nazanin" panose="00000400000000000000" pitchFamily="2" charset="-78"/>
              </a:rPr>
              <a:t>هستند و اولويت آن ها نسبت به هم از چپ به راست </a:t>
            </a:r>
            <a:r>
              <a:rPr lang="fa-IR" dirty="0" smtClean="0">
                <a:solidFill>
                  <a:srgbClr val="231F20"/>
                </a:solidFill>
                <a:latin typeface="BLotus"/>
                <a:cs typeface="B Nazanin" panose="00000400000000000000" pitchFamily="2" charset="-78"/>
              </a:rPr>
              <a:t>است.</a:t>
            </a:r>
          </a:p>
          <a:p>
            <a:pPr algn="just" rtl="1"/>
            <a:endParaRPr lang="fa-IR" dirty="0" smtClean="0">
              <a:solidFill>
                <a:srgbClr val="231F20"/>
              </a:solidFill>
              <a:latin typeface="BLotus"/>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3079726"/>
            <a:ext cx="1447800" cy="466725"/>
          </a:xfrm>
          <a:prstGeom prst="rect">
            <a:avLst/>
          </a:prstGeom>
        </p:spPr>
      </p:pic>
      <p:pic>
        <p:nvPicPr>
          <p:cNvPr id="5" name="Picture 4"/>
          <p:cNvPicPr>
            <a:picLocks noChangeAspect="1"/>
          </p:cNvPicPr>
          <p:nvPr/>
        </p:nvPicPr>
        <p:blipFill>
          <a:blip r:embed="rId3"/>
          <a:stretch>
            <a:fillRect/>
          </a:stretch>
        </p:blipFill>
        <p:spPr>
          <a:xfrm>
            <a:off x="838200" y="4586239"/>
            <a:ext cx="1666875" cy="428625"/>
          </a:xfrm>
          <a:prstGeom prst="rect">
            <a:avLst/>
          </a:prstGeom>
        </p:spPr>
      </p:pic>
      <p:pic>
        <p:nvPicPr>
          <p:cNvPr id="6" name="Picture 5"/>
          <p:cNvPicPr>
            <a:picLocks noChangeAspect="1"/>
          </p:cNvPicPr>
          <p:nvPr/>
        </p:nvPicPr>
        <p:blipFill>
          <a:blip r:embed="rId4"/>
          <a:stretch>
            <a:fillRect/>
          </a:stretch>
        </p:blipFill>
        <p:spPr>
          <a:xfrm>
            <a:off x="803856" y="5191655"/>
            <a:ext cx="2085975" cy="504825"/>
          </a:xfrm>
          <a:prstGeom prst="rect">
            <a:avLst/>
          </a:prstGeom>
        </p:spPr>
      </p:pic>
    </p:spTree>
    <p:extLst>
      <p:ext uri="{BB962C8B-B14F-4D97-AF65-F5344CB8AC3E}">
        <p14:creationId xmlns:p14="http://schemas.microsoft.com/office/powerpoint/2010/main" val="161470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arn(inVertical)">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د - دستورالعمل هاي شرطي</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گاهي اوقات لازم است با مقايسه مقادير داده هاي ورودي، اطلاعات خروجي، </a:t>
            </a:r>
            <a:r>
              <a:rPr lang="fa-IR" dirty="0" smtClean="0">
                <a:solidFill>
                  <a:srgbClr val="231F20"/>
                </a:solidFill>
                <a:latin typeface="BLotus"/>
                <a:cs typeface="B Nazanin" panose="00000400000000000000" pitchFamily="2" charset="-78"/>
              </a:rPr>
              <a:t>متغيرها و </a:t>
            </a:r>
            <a:r>
              <a:rPr lang="fa-IR" dirty="0">
                <a:solidFill>
                  <a:srgbClr val="231F20"/>
                </a:solidFill>
                <a:latin typeface="BLotus"/>
                <a:cs typeface="B Nazanin" panose="00000400000000000000" pitchFamily="2" charset="-78"/>
              </a:rPr>
              <a:t>... عملياتي را در الگوريتم هدايت كرده و دستورالعمل هاي خاصي را اجرا كنيد يا </a:t>
            </a:r>
            <a:r>
              <a:rPr lang="fa-IR" dirty="0" smtClean="0">
                <a:solidFill>
                  <a:srgbClr val="231F20"/>
                </a:solidFill>
                <a:latin typeface="BLotus"/>
                <a:cs typeface="B Nazanin" panose="00000400000000000000" pitchFamily="2" charset="-78"/>
              </a:rPr>
              <a:t>روند اجراي </a:t>
            </a:r>
            <a:r>
              <a:rPr lang="fa-IR" dirty="0">
                <a:solidFill>
                  <a:srgbClr val="231F20"/>
                </a:solidFill>
                <a:latin typeface="BLotus"/>
                <a:cs typeface="B Nazanin" panose="00000400000000000000" pitchFamily="2" charset="-78"/>
              </a:rPr>
              <a:t>الگوريتم را با اتخاذ تصميمات </a:t>
            </a:r>
            <a:r>
              <a:rPr lang="fa-IR" dirty="0" smtClean="0">
                <a:solidFill>
                  <a:srgbClr val="231F20"/>
                </a:solidFill>
                <a:latin typeface="BLotus"/>
                <a:cs typeface="B Nazanin" panose="00000400000000000000" pitchFamily="2" charset="-78"/>
              </a:rPr>
              <a:t>مناسبي </a:t>
            </a:r>
            <a:r>
              <a:rPr lang="fa-IR" dirty="0">
                <a:solidFill>
                  <a:srgbClr val="231F20"/>
                </a:solidFill>
                <a:latin typeface="BLotus"/>
                <a:cs typeface="B Nazanin" panose="00000400000000000000" pitchFamily="2" charset="-78"/>
              </a:rPr>
              <a:t>كنترل نماييد. در اين صورت مي توانيد </a:t>
            </a:r>
            <a:r>
              <a:rPr lang="fa-IR" dirty="0" smtClean="0">
                <a:solidFill>
                  <a:srgbClr val="231F20"/>
                </a:solidFill>
                <a:latin typeface="BLotus"/>
                <a:cs typeface="B Nazanin" panose="00000400000000000000" pitchFamily="2" charset="-78"/>
              </a:rPr>
              <a:t>از دستورات </a:t>
            </a:r>
            <a:r>
              <a:rPr lang="fa-IR" dirty="0">
                <a:solidFill>
                  <a:srgbClr val="231F20"/>
                </a:solidFill>
                <a:latin typeface="BLotus"/>
                <a:cs typeface="B Nazanin" panose="00000400000000000000" pitchFamily="2" charset="-78"/>
              </a:rPr>
              <a:t>شرطي استفاده كنيد</a:t>
            </a:r>
            <a:r>
              <a:rPr lang="fa-IR" dirty="0" smtClean="0">
                <a:solidFill>
                  <a:srgbClr val="231F20"/>
                </a:solidFill>
                <a:latin typeface="BLotus"/>
                <a:cs typeface="B Nazanin" panose="00000400000000000000" pitchFamily="2" charset="-78"/>
              </a:rPr>
              <a:t>.</a:t>
            </a:r>
          </a:p>
          <a:p>
            <a:pPr algn="just" rtl="1"/>
            <a:r>
              <a:rPr lang="fa-IR" dirty="0">
                <a:solidFill>
                  <a:srgbClr val="231F20"/>
                </a:solidFill>
                <a:latin typeface="BLotus"/>
                <a:cs typeface="B Nazanin" panose="00000400000000000000" pitchFamily="2" charset="-78"/>
              </a:rPr>
              <a:t>الگوريتمي بنويسيد كه زوج و فرد بودن هر عدد دلخواه را مشخص </a:t>
            </a:r>
            <a:r>
              <a:rPr lang="fa-IR" dirty="0" smtClean="0">
                <a:solidFill>
                  <a:srgbClr val="231F20"/>
                </a:solidFill>
                <a:latin typeface="BLotus"/>
                <a:cs typeface="B Nazanin" panose="00000400000000000000" pitchFamily="2" charset="-78"/>
              </a:rPr>
              <a:t>كند.</a:t>
            </a:r>
          </a:p>
          <a:p>
            <a:pPr algn="just" rtl="1"/>
            <a:r>
              <a:rPr lang="fa-IR" dirty="0">
                <a:solidFill>
                  <a:srgbClr val="231F20"/>
                </a:solidFill>
                <a:latin typeface="BLotus"/>
                <a:cs typeface="B Nazanin" panose="00000400000000000000" pitchFamily="2" charset="-78"/>
              </a:rPr>
              <a:t>اگر شرط (ها) آن گاه دستور(ات</a:t>
            </a:r>
            <a:r>
              <a:rPr lang="fa-IR" dirty="0" smtClean="0">
                <a:solidFill>
                  <a:srgbClr val="231F20"/>
                </a:solidFill>
                <a:latin typeface="BLotus"/>
                <a:cs typeface="B Nazanin" panose="00000400000000000000" pitchFamily="2" charset="-78"/>
              </a:rPr>
              <a:t>)</a:t>
            </a:r>
          </a:p>
          <a:p>
            <a:pPr algn="just" rtl="1"/>
            <a:r>
              <a:rPr lang="fa-IR" dirty="0">
                <a:solidFill>
                  <a:srgbClr val="231F20"/>
                </a:solidFill>
                <a:latin typeface="BLotus"/>
                <a:cs typeface="B Nazanin" panose="00000400000000000000" pitchFamily="2" charset="-78"/>
              </a:rPr>
              <a:t>در حالت </a:t>
            </a:r>
            <a:r>
              <a:rPr lang="fa-IR" dirty="0" smtClean="0">
                <a:solidFill>
                  <a:srgbClr val="231F20"/>
                </a:solidFill>
                <a:latin typeface="BLotus"/>
                <a:cs typeface="B Nazanin" panose="00000400000000000000" pitchFamily="2" charset="-78"/>
              </a:rPr>
              <a:t>شرطی، </a:t>
            </a:r>
            <a:r>
              <a:rPr lang="fa-IR" dirty="0">
                <a:solidFill>
                  <a:srgbClr val="231F20"/>
                </a:solidFill>
                <a:latin typeface="BLotus"/>
                <a:cs typeface="B Nazanin" panose="00000400000000000000" pitchFamily="2" charset="-78"/>
              </a:rPr>
              <a:t>ابتدا شرط يا شرطهاي ارايه شده بررسي ميشوند و در صورتيكه </a:t>
            </a:r>
            <a:r>
              <a:rPr lang="fa-IR" dirty="0" smtClean="0">
                <a:solidFill>
                  <a:srgbClr val="231F20"/>
                </a:solidFill>
                <a:latin typeface="BLotus"/>
                <a:cs typeface="B Nazanin" panose="00000400000000000000" pitchFamily="2" charset="-78"/>
              </a:rPr>
              <a:t>نتيجه بررسي </a:t>
            </a:r>
            <a:r>
              <a:rPr lang="fa-IR" dirty="0">
                <a:solidFill>
                  <a:srgbClr val="231F20"/>
                </a:solidFill>
                <a:latin typeface="BLotus"/>
                <a:cs typeface="B Nazanin" panose="00000400000000000000" pitchFamily="2" charset="-78"/>
              </a:rPr>
              <a:t>درست باشد، دستور يا دستورات پس از «آنگاه» اجرا ميشوند، در </a:t>
            </a:r>
            <a:r>
              <a:rPr lang="fa-IR" dirty="0" smtClean="0">
                <a:solidFill>
                  <a:srgbClr val="231F20"/>
                </a:solidFill>
                <a:latin typeface="BLotus"/>
                <a:cs typeface="B Nazanin" panose="00000400000000000000" pitchFamily="2" charset="-78"/>
              </a:rPr>
              <a:t>غيراينصورت (نادرست </a:t>
            </a:r>
            <a:r>
              <a:rPr lang="fa-IR" dirty="0">
                <a:solidFill>
                  <a:srgbClr val="231F20"/>
                </a:solidFill>
                <a:latin typeface="BLotus"/>
                <a:cs typeface="B Nazanin" panose="00000400000000000000" pitchFamily="2" charset="-78"/>
              </a:rPr>
              <a:t>بودن شرط </a:t>
            </a:r>
            <a:r>
              <a:rPr lang="fa-IR" dirty="0" smtClean="0">
                <a:solidFill>
                  <a:srgbClr val="231F20"/>
                </a:solidFill>
                <a:latin typeface="BLotus"/>
                <a:cs typeface="B Nazanin" panose="00000400000000000000" pitchFamily="2" charset="-78"/>
              </a:rPr>
              <a:t>بررسي </a:t>
            </a:r>
            <a:r>
              <a:rPr lang="fa-IR" dirty="0">
                <a:solidFill>
                  <a:srgbClr val="231F20"/>
                </a:solidFill>
                <a:latin typeface="BLotus"/>
                <a:cs typeface="B Nazanin" panose="00000400000000000000" pitchFamily="2" charset="-78"/>
              </a:rPr>
              <a:t>شده) دستورالعملي كه پس از </a:t>
            </a: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شرطي </a:t>
            </a:r>
            <a:r>
              <a:rPr lang="fa-IR" dirty="0" smtClean="0">
                <a:solidFill>
                  <a:srgbClr val="231F20"/>
                </a:solidFill>
                <a:latin typeface="BLotus"/>
                <a:cs typeface="B Nazanin" panose="00000400000000000000" pitchFamily="2" charset="-78"/>
              </a:rPr>
              <a:t>قرار گرفته</a:t>
            </a:r>
            <a:r>
              <a:rPr lang="fa-IR" dirty="0">
                <a:solidFill>
                  <a:srgbClr val="231F20"/>
                </a:solidFill>
                <a:latin typeface="BLotus"/>
                <a:cs typeface="B Nazanin" panose="00000400000000000000" pitchFamily="2" charset="-78"/>
              </a:rPr>
              <a:t>، اجرا خواهد </a:t>
            </a:r>
            <a:r>
              <a:rPr lang="fa-IR" dirty="0" smtClean="0">
                <a:solidFill>
                  <a:srgbClr val="231F20"/>
                </a:solidFill>
                <a:latin typeface="BLotus"/>
                <a:cs typeface="B Nazanin" panose="00000400000000000000" pitchFamily="2" charset="-78"/>
              </a:rPr>
              <a:t>شد </a:t>
            </a:r>
            <a:r>
              <a:rPr lang="fa-IR" dirty="0">
                <a:solidFill>
                  <a:srgbClr val="231F20"/>
                </a:solidFill>
                <a:latin typeface="BLotus"/>
                <a:cs typeface="B Nazanin" panose="00000400000000000000" pitchFamily="2" charset="-78"/>
              </a:rPr>
              <a:t>بدون آنكه </a:t>
            </a:r>
            <a:r>
              <a:rPr lang="fa-IR" dirty="0" smtClean="0">
                <a:solidFill>
                  <a:srgbClr val="231F20"/>
                </a:solidFill>
                <a:latin typeface="BLotus"/>
                <a:cs typeface="B Nazanin" panose="00000400000000000000" pitchFamily="2" charset="-78"/>
              </a:rPr>
              <a:t>دستور </a:t>
            </a:r>
            <a:r>
              <a:rPr lang="fa-IR" dirty="0">
                <a:solidFill>
                  <a:srgbClr val="231F20"/>
                </a:solidFill>
                <a:latin typeface="BLotus"/>
                <a:cs typeface="B Nazanin" panose="00000400000000000000" pitchFamily="2" charset="-78"/>
              </a:rPr>
              <a:t>يا </a:t>
            </a:r>
            <a:r>
              <a:rPr lang="fa-IR" dirty="0" smtClean="0">
                <a:solidFill>
                  <a:srgbClr val="231F20"/>
                </a:solidFill>
                <a:latin typeface="BLotus"/>
                <a:cs typeface="B Nazanin" panose="00000400000000000000" pitchFamily="2" charset="-78"/>
              </a:rPr>
              <a:t>دستورات </a:t>
            </a:r>
            <a:r>
              <a:rPr lang="fa-IR" dirty="0">
                <a:solidFill>
                  <a:srgbClr val="231F20"/>
                </a:solidFill>
                <a:latin typeface="BLotus"/>
                <a:cs typeface="B Nazanin" panose="00000400000000000000" pitchFamily="2" charset="-78"/>
              </a:rPr>
              <a:t>پس از «آنگاه» اجرا </a:t>
            </a:r>
            <a:r>
              <a:rPr lang="fa-IR" dirty="0" smtClean="0">
                <a:solidFill>
                  <a:srgbClr val="231F20"/>
                </a:solidFill>
                <a:latin typeface="BLotus"/>
                <a:cs typeface="B Nazanin" panose="00000400000000000000" pitchFamily="2" charset="-78"/>
              </a:rPr>
              <a:t>شود.</a:t>
            </a:r>
          </a:p>
        </p:txBody>
      </p:sp>
    </p:spTree>
    <p:extLst>
      <p:ext uri="{BB962C8B-B14F-4D97-AF65-F5344CB8AC3E}">
        <p14:creationId xmlns:p14="http://schemas.microsoft.com/office/powerpoint/2010/main" val="187120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1520" y="0"/>
            <a:ext cx="11901717" cy="6671256"/>
          </a:xfrm>
          <a:prstGeom prst="rect">
            <a:avLst/>
          </a:prstGeom>
        </p:spPr>
      </p:pic>
    </p:spTree>
    <p:extLst>
      <p:ext uri="{BB962C8B-B14F-4D97-AF65-F5344CB8AC3E}">
        <p14:creationId xmlns:p14="http://schemas.microsoft.com/office/powerpoint/2010/main" val="309347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تمرین الگوریتم</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مسأله </a:t>
            </a:r>
            <a:r>
              <a:rPr lang="fa-IR" dirty="0" smtClean="0">
                <a:solidFill>
                  <a:srgbClr val="231F20"/>
                </a:solidFill>
                <a:latin typeface="BLotus"/>
                <a:cs typeface="B Nazanin" panose="00000400000000000000" pitchFamily="2" charset="-78"/>
              </a:rPr>
              <a:t>محاسبه محيط </a:t>
            </a:r>
            <a:r>
              <a:rPr lang="fa-IR" dirty="0">
                <a:solidFill>
                  <a:srgbClr val="231F20"/>
                </a:solidFill>
                <a:latin typeface="BLotus"/>
                <a:cs typeface="B Nazanin" panose="00000400000000000000" pitchFamily="2" charset="-78"/>
              </a:rPr>
              <a:t>يك مستطيل با </a:t>
            </a:r>
            <a:r>
              <a:rPr lang="fa-IR" dirty="0" smtClean="0">
                <a:solidFill>
                  <a:srgbClr val="231F20"/>
                </a:solidFill>
                <a:latin typeface="BLotus"/>
                <a:cs typeface="B Nazanin" panose="00000400000000000000" pitchFamily="2" charset="-78"/>
              </a:rPr>
              <a:t>طول </a:t>
            </a:r>
            <a:r>
              <a:rPr lang="en-US" dirty="0" smtClean="0">
                <a:solidFill>
                  <a:srgbClr val="231F20"/>
                </a:solidFill>
                <a:latin typeface="BLotus"/>
                <a:cs typeface="B Nazanin" panose="00000400000000000000" pitchFamily="2" charset="-78"/>
              </a:rPr>
              <a:t>L</a:t>
            </a:r>
            <a:r>
              <a:rPr lang="fa-IR" dirty="0" smtClean="0">
                <a:solidFill>
                  <a:srgbClr val="231F20"/>
                </a:solidFill>
                <a:latin typeface="BLotus"/>
                <a:cs typeface="B Nazanin" panose="00000400000000000000" pitchFamily="2" charset="-78"/>
              </a:rPr>
              <a:t> و عرض </a:t>
            </a:r>
            <a:r>
              <a:rPr lang="en-US" dirty="0" smtClean="0">
                <a:solidFill>
                  <a:srgbClr val="231F20"/>
                </a:solidFill>
                <a:latin typeface="BLotus"/>
                <a:cs typeface="B Nazanin" panose="00000400000000000000" pitchFamily="2" charset="-78"/>
              </a:rPr>
              <a:t>W</a:t>
            </a:r>
            <a:r>
              <a:rPr lang="fa-IR" dirty="0" smtClean="0">
                <a:solidFill>
                  <a:srgbClr val="231F20"/>
                </a:solidFill>
                <a:latin typeface="BLotus"/>
                <a:cs typeface="B Nazanin" panose="00000400000000000000" pitchFamily="2" charset="-78"/>
              </a:rPr>
              <a:t> را به </a:t>
            </a:r>
            <a:r>
              <a:rPr lang="fa-IR" dirty="0">
                <a:solidFill>
                  <a:srgbClr val="231F20"/>
                </a:solidFill>
                <a:latin typeface="BLotus"/>
                <a:cs typeface="B Nazanin" panose="00000400000000000000" pitchFamily="2" charset="-78"/>
              </a:rPr>
              <a:t>صورت يك الگوريتم </a:t>
            </a:r>
            <a:r>
              <a:rPr lang="fa-IR" dirty="0" smtClean="0">
                <a:solidFill>
                  <a:srgbClr val="231F20"/>
                </a:solidFill>
                <a:latin typeface="BLotus"/>
                <a:cs typeface="B Nazanin" panose="00000400000000000000" pitchFamily="2" charset="-78"/>
              </a:rPr>
              <a:t>بنويسيد:</a:t>
            </a:r>
          </a:p>
          <a:p>
            <a:pPr algn="just" rtl="1"/>
            <a:r>
              <a:rPr lang="fa-IR" dirty="0">
                <a:solidFill>
                  <a:srgbClr val="231F20"/>
                </a:solidFill>
                <a:latin typeface="BLotus"/>
                <a:cs typeface="B Nazanin" panose="00000400000000000000" pitchFamily="2" charset="-78"/>
              </a:rPr>
              <a:t>الگوريتمي بنويسيد كه </a:t>
            </a:r>
            <a:r>
              <a:rPr lang="fa-IR" dirty="0" smtClean="0">
                <a:solidFill>
                  <a:srgbClr val="231F20"/>
                </a:solidFill>
                <a:latin typeface="BLotus"/>
                <a:cs typeface="B Nazanin" panose="00000400000000000000" pitchFamily="2" charset="-78"/>
              </a:rPr>
              <a:t>مساحت </a:t>
            </a:r>
            <a:r>
              <a:rPr lang="fa-IR" dirty="0">
                <a:solidFill>
                  <a:srgbClr val="231F20"/>
                </a:solidFill>
                <a:latin typeface="BLotus"/>
                <a:cs typeface="B Nazanin" panose="00000400000000000000" pitchFamily="2" charset="-78"/>
              </a:rPr>
              <a:t>يك دايره با شعاع دلخواه </a:t>
            </a:r>
            <a:r>
              <a:rPr lang="en-US" dirty="0">
                <a:solidFill>
                  <a:srgbClr val="231F20"/>
                </a:solidFill>
                <a:latin typeface="BLotus"/>
                <a:cs typeface="B Nazanin" panose="00000400000000000000" pitchFamily="2" charset="-78"/>
              </a:rPr>
              <a:t>R</a:t>
            </a:r>
            <a:r>
              <a:rPr lang="fa-IR" dirty="0">
                <a:solidFill>
                  <a:srgbClr val="231F20"/>
                </a:solidFill>
                <a:latin typeface="BLotus"/>
                <a:cs typeface="B Nazanin" panose="00000400000000000000" pitchFamily="2" charset="-78"/>
              </a:rPr>
              <a:t>را محاسبه كرده و نمايش دهد</a:t>
            </a:r>
            <a:r>
              <a:rPr lang="fa-IR" dirty="0" smtClean="0">
                <a:solidFill>
                  <a:srgbClr val="231F20"/>
                </a:solidFill>
                <a:latin typeface="BLotus"/>
                <a:cs typeface="B Nazanin" panose="00000400000000000000" pitchFamily="2" charset="-78"/>
              </a:rPr>
              <a:t>.</a:t>
            </a:r>
          </a:p>
          <a:p>
            <a:pPr algn="just" rtl="1"/>
            <a:r>
              <a:rPr lang="fa-IR" dirty="0">
                <a:solidFill>
                  <a:srgbClr val="231F20"/>
                </a:solidFill>
                <a:latin typeface="BLotus"/>
                <a:cs typeface="B Nazanin" panose="00000400000000000000" pitchFamily="2" charset="-78"/>
              </a:rPr>
              <a:t>الگوريتمي بنويسيد تا حاصل تقسيم يك عدد دلخواه را بر عدد </a:t>
            </a:r>
            <a:r>
              <a:rPr lang="fa-IR" dirty="0" smtClean="0">
                <a:solidFill>
                  <a:srgbClr val="231F20"/>
                </a:solidFill>
                <a:latin typeface="BLotus"/>
                <a:cs typeface="B Nazanin" panose="00000400000000000000" pitchFamily="2" charset="-78"/>
              </a:rPr>
              <a:t>دلخواه ديگري </a:t>
            </a:r>
            <a:r>
              <a:rPr lang="fa-IR" dirty="0">
                <a:solidFill>
                  <a:srgbClr val="231F20"/>
                </a:solidFill>
                <a:latin typeface="BLotus"/>
                <a:cs typeface="B Nazanin" panose="00000400000000000000" pitchFamily="2" charset="-78"/>
              </a:rPr>
              <a:t>محاسبه كرده و نمايش دهد</a:t>
            </a:r>
            <a:r>
              <a:rPr lang="fa-IR" dirty="0" smtClean="0">
                <a:solidFill>
                  <a:srgbClr val="231F20"/>
                </a:solidFill>
                <a:latin typeface="BLotus"/>
                <a:cs typeface="B Nazanin" panose="00000400000000000000" pitchFamily="2" charset="-78"/>
              </a:rPr>
              <a:t>.</a:t>
            </a:r>
          </a:p>
          <a:p>
            <a:pPr algn="just" rtl="1"/>
            <a:r>
              <a:rPr lang="fa-IR" dirty="0">
                <a:solidFill>
                  <a:srgbClr val="231F20"/>
                </a:solidFill>
                <a:latin typeface="BLotus"/>
                <a:cs typeface="B Nazanin" panose="00000400000000000000" pitchFamily="2" charset="-78"/>
              </a:rPr>
              <a:t>الگوريتمي بنويسيد تا ميانگين سه عدد دلخواه را محاسبه كرده و نمايش </a:t>
            </a:r>
            <a:r>
              <a:rPr lang="fa-IR" dirty="0" smtClean="0">
                <a:solidFill>
                  <a:srgbClr val="231F20"/>
                </a:solidFill>
                <a:latin typeface="BLotus"/>
                <a:cs typeface="B Nazanin" panose="00000400000000000000" pitchFamily="2" charset="-78"/>
              </a:rPr>
              <a:t>دهد.</a:t>
            </a:r>
          </a:p>
        </p:txBody>
      </p:sp>
    </p:spTree>
    <p:extLst>
      <p:ext uri="{BB962C8B-B14F-4D97-AF65-F5344CB8AC3E}">
        <p14:creationId xmlns:p14="http://schemas.microsoft.com/office/powerpoint/2010/main" val="234036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الگوریتمی برای دستورالعمل </a:t>
            </a:r>
            <a:r>
              <a:rPr lang="fa-IR" dirty="0">
                <a:cs typeface="B Nazanin" panose="00000400000000000000" pitchFamily="2" charset="-78"/>
              </a:rPr>
              <a:t>هاي شرطي</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الگوريتمي </a:t>
            </a:r>
            <a:r>
              <a:rPr lang="fa-IR" dirty="0" smtClean="0">
                <a:solidFill>
                  <a:srgbClr val="231F20"/>
                </a:solidFill>
                <a:latin typeface="BLotus"/>
                <a:cs typeface="B Nazanin" panose="00000400000000000000" pitchFamily="2" charset="-78"/>
              </a:rPr>
              <a:t>بنويسيد </a:t>
            </a:r>
            <a:r>
              <a:rPr lang="fa-IR" dirty="0">
                <a:solidFill>
                  <a:srgbClr val="231F20"/>
                </a:solidFill>
                <a:latin typeface="BLotus"/>
                <a:cs typeface="B Nazanin" panose="00000400000000000000" pitchFamily="2" charset="-78"/>
              </a:rPr>
              <a:t>كه </a:t>
            </a:r>
            <a:r>
              <a:rPr lang="fa-IR" dirty="0" smtClean="0">
                <a:solidFill>
                  <a:srgbClr val="231F20"/>
                </a:solidFill>
                <a:latin typeface="BLotus"/>
                <a:cs typeface="B Nazanin" panose="00000400000000000000" pitchFamily="2" charset="-78"/>
              </a:rPr>
              <a:t>سه </a:t>
            </a:r>
            <a:r>
              <a:rPr lang="fa-IR" dirty="0">
                <a:solidFill>
                  <a:srgbClr val="231F20"/>
                </a:solidFill>
                <a:latin typeface="BLotus"/>
                <a:cs typeface="B Nazanin" panose="00000400000000000000" pitchFamily="2" charset="-78"/>
              </a:rPr>
              <a:t>عدد </a:t>
            </a:r>
            <a:r>
              <a:rPr lang="fa-IR" dirty="0" smtClean="0">
                <a:solidFill>
                  <a:srgbClr val="231F20"/>
                </a:solidFill>
                <a:latin typeface="BLotus"/>
                <a:cs typeface="B Nazanin" panose="00000400000000000000" pitchFamily="2" charset="-78"/>
              </a:rPr>
              <a:t>دلخواه </a:t>
            </a:r>
            <a:r>
              <a:rPr lang="fa-IR" dirty="0">
                <a:solidFill>
                  <a:srgbClr val="231F20"/>
                </a:solidFill>
                <a:latin typeface="BLotus"/>
                <a:cs typeface="B Nazanin" panose="00000400000000000000" pitchFamily="2" charset="-78"/>
              </a:rPr>
              <a:t>را دريافت كرده و بزرگ </a:t>
            </a:r>
            <a:r>
              <a:rPr lang="fa-IR" dirty="0" smtClean="0">
                <a:solidFill>
                  <a:srgbClr val="231F20"/>
                </a:solidFill>
                <a:latin typeface="BLotus"/>
                <a:cs typeface="B Nazanin" panose="00000400000000000000" pitchFamily="2" charset="-78"/>
              </a:rPr>
              <a:t>ترين مقدار </a:t>
            </a:r>
            <a:r>
              <a:rPr lang="fa-IR" dirty="0">
                <a:solidFill>
                  <a:srgbClr val="231F20"/>
                </a:solidFill>
                <a:latin typeface="BLotus"/>
                <a:cs typeface="B Nazanin" panose="00000400000000000000" pitchFamily="2" charset="-78"/>
              </a:rPr>
              <a:t>را در بين آن ها تعيين كند و نمايش دهد.</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75440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781838" y="-146200"/>
            <a:ext cx="6246252" cy="6727761"/>
          </a:xfrm>
          <a:prstGeom prst="rect">
            <a:avLst/>
          </a:prstGeom>
        </p:spPr>
      </p:pic>
    </p:spTree>
    <p:extLst>
      <p:ext uri="{BB962C8B-B14F-4D97-AF65-F5344CB8AC3E}">
        <p14:creationId xmlns:p14="http://schemas.microsoft.com/office/powerpoint/2010/main" val="229181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الگوريتمي بنويسيد كه چهار عدد دلخواه را دريافت كرده و كوچك ترين و بزرگ </a:t>
            </a:r>
            <a:r>
              <a:rPr lang="fa-IR" dirty="0" smtClean="0">
                <a:solidFill>
                  <a:srgbClr val="231F20"/>
                </a:solidFill>
                <a:latin typeface="BLotus"/>
                <a:cs typeface="B Nazanin" panose="00000400000000000000" pitchFamily="2" charset="-78"/>
              </a:rPr>
              <a:t>ترين مقدار </a:t>
            </a:r>
            <a:r>
              <a:rPr lang="fa-IR" dirty="0">
                <a:solidFill>
                  <a:srgbClr val="231F20"/>
                </a:solidFill>
                <a:latin typeface="BLotus"/>
                <a:cs typeface="B Nazanin" panose="00000400000000000000" pitchFamily="2" charset="-78"/>
              </a:rPr>
              <a:t>در بين آن ها را به دست آورد، سپس آن را براي اعداد مختلف اجرا و آزمايش </a:t>
            </a:r>
            <a:r>
              <a:rPr lang="fa-IR" dirty="0" smtClean="0">
                <a:solidFill>
                  <a:srgbClr val="231F20"/>
                </a:solidFill>
                <a:latin typeface="BLotus"/>
                <a:cs typeface="B Nazanin" panose="00000400000000000000" pitchFamily="2" charset="-78"/>
              </a:rPr>
              <a:t>كنيد.</a:t>
            </a:r>
          </a:p>
          <a:p>
            <a:pPr algn="just" rtl="1"/>
            <a:r>
              <a:rPr lang="fa-IR" dirty="0">
                <a:solidFill>
                  <a:srgbClr val="231F20"/>
                </a:solidFill>
                <a:latin typeface="BLotus"/>
                <a:cs typeface="B Nazanin" panose="00000400000000000000" pitchFamily="2" charset="-78"/>
              </a:rPr>
              <a:t>در صورت نياز، مي توان يك دســتورالعمل شرطي را در بخش دستورات بعد از »آن گاه</a:t>
            </a:r>
            <a:r>
              <a:rPr lang="fa-IR" dirty="0" smtClean="0">
                <a:solidFill>
                  <a:srgbClr val="231F20"/>
                </a:solidFill>
                <a:latin typeface="BLotus"/>
                <a:cs typeface="B Nazanin" panose="00000400000000000000" pitchFamily="2" charset="-78"/>
              </a:rPr>
              <a:t>« يا </a:t>
            </a:r>
            <a:r>
              <a:rPr lang="fa-IR" dirty="0">
                <a:solidFill>
                  <a:srgbClr val="231F20"/>
                </a:solidFill>
                <a:latin typeface="BLotus"/>
                <a:cs typeface="B Nazanin" panose="00000400000000000000" pitchFamily="2" charset="-78"/>
              </a:rPr>
              <a:t>»در غير اين صورت« دســتورالعمل شــرطي ديگري قــرار داد؛ در اين حالــت به </a:t>
            </a:r>
            <a:r>
              <a:rPr lang="fa-IR" dirty="0" smtClean="0">
                <a:solidFill>
                  <a:srgbClr val="231F20"/>
                </a:solidFill>
                <a:latin typeface="BLotus"/>
                <a:cs typeface="B Nazanin" panose="00000400000000000000" pitchFamily="2" charset="-78"/>
              </a:rPr>
              <a:t>مجموعه دستورالعمل </a:t>
            </a:r>
            <a:r>
              <a:rPr lang="fa-IR" dirty="0">
                <a:solidFill>
                  <a:srgbClr val="231F20"/>
                </a:solidFill>
                <a:latin typeface="BLotus"/>
                <a:cs typeface="B Nazanin" panose="00000400000000000000" pitchFamily="2" charset="-78"/>
              </a:rPr>
              <a:t>هاي شرطي، دستورالعمل هاي شرطي تودرتو نيز مي گويند</a:t>
            </a:r>
            <a:endParaRPr lang="fa-IR" dirty="0" smtClean="0">
              <a:solidFill>
                <a:srgbClr val="231F20"/>
              </a:solidFill>
              <a:latin typeface="BLotus"/>
              <a:cs typeface="B Nazanin" panose="00000400000000000000" pitchFamily="2" charset="-78"/>
            </a:endParaRPr>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255890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rtl="1"/>
            <a:r>
              <a:rPr lang="fa-IR" sz="3200" dirty="0">
                <a:cs typeface="B Nazanin" panose="00000400000000000000" pitchFamily="2" charset="-78"/>
              </a:rPr>
              <a:t>الگوريتمي </a:t>
            </a:r>
            <a:r>
              <a:rPr lang="fa-IR" sz="3200" dirty="0" smtClean="0">
                <a:cs typeface="B Nazanin" panose="00000400000000000000" pitchFamily="2" charset="-78"/>
              </a:rPr>
              <a:t>بنويسيد </a:t>
            </a:r>
            <a:r>
              <a:rPr lang="fa-IR" sz="3200" dirty="0">
                <a:cs typeface="B Nazanin" panose="00000400000000000000" pitchFamily="2" charset="-78"/>
              </a:rPr>
              <a:t>كه مقدار مصرف برق يك </a:t>
            </a:r>
            <a:r>
              <a:rPr lang="fa-IR" sz="3200" dirty="0" smtClean="0">
                <a:cs typeface="B Nazanin" panose="00000400000000000000" pitchFamily="2" charset="-78"/>
              </a:rPr>
              <a:t>مشترك </a:t>
            </a:r>
            <a:r>
              <a:rPr lang="fa-IR" sz="3200" dirty="0">
                <a:cs typeface="B Nazanin" panose="00000400000000000000" pitchFamily="2" charset="-78"/>
              </a:rPr>
              <a:t>دلخواه را </a:t>
            </a:r>
            <a:r>
              <a:rPr lang="fa-IR" sz="3200" dirty="0" smtClean="0">
                <a:cs typeface="B Nazanin" panose="00000400000000000000" pitchFamily="2" charset="-78"/>
              </a:rPr>
              <a:t>دريافت كرده </a:t>
            </a:r>
            <a:r>
              <a:rPr lang="fa-IR" sz="3200" dirty="0">
                <a:cs typeface="B Nazanin" panose="00000400000000000000" pitchFamily="2" charset="-78"/>
              </a:rPr>
              <a:t>و براساس جدول  </a:t>
            </a:r>
            <a:r>
              <a:rPr lang="fa-IR" sz="3200" dirty="0" smtClean="0">
                <a:cs typeface="B Nazanin" panose="00000400000000000000" pitchFamily="2" charset="-78"/>
              </a:rPr>
              <a:t>زیر رتبه </a:t>
            </a:r>
            <a:r>
              <a:rPr lang="fa-IR" sz="3200" dirty="0">
                <a:cs typeface="B Nazanin" panose="00000400000000000000" pitchFamily="2" charset="-78"/>
              </a:rPr>
              <a:t>ميزان مصرف وي را </a:t>
            </a:r>
            <a:r>
              <a:rPr lang="fa-IR" sz="3200" dirty="0" smtClean="0">
                <a:cs typeface="B Nazanin" panose="00000400000000000000" pitchFamily="2" charset="-78"/>
              </a:rPr>
              <a:t>مشخص </a:t>
            </a:r>
            <a:r>
              <a:rPr lang="fa-IR" sz="3200" dirty="0">
                <a:cs typeface="B Nazanin" panose="00000400000000000000" pitchFamily="2" charset="-78"/>
              </a:rPr>
              <a:t>كند</a:t>
            </a:r>
            <a:endParaRPr lang="en-US" sz="3200"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404937" y="2658269"/>
            <a:ext cx="9382125" cy="2686050"/>
          </a:xfrm>
          <a:prstGeom prst="rect">
            <a:avLst/>
          </a:prstGeom>
        </p:spPr>
      </p:pic>
    </p:spTree>
    <p:extLst>
      <p:ext uri="{BB962C8B-B14F-4D97-AF65-F5344CB8AC3E}">
        <p14:creationId xmlns:p14="http://schemas.microsoft.com/office/powerpoint/2010/main" val="10201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عملگرهاي منطقي</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گاهي اوقات ممكن </a:t>
            </a:r>
            <a:r>
              <a:rPr lang="fa-IR" dirty="0" smtClean="0">
                <a:solidFill>
                  <a:srgbClr val="231F20"/>
                </a:solidFill>
                <a:latin typeface="BLotus"/>
                <a:cs typeface="B Nazanin" panose="00000400000000000000" pitchFamily="2" charset="-78"/>
              </a:rPr>
              <a:t>است </a:t>
            </a:r>
            <a:r>
              <a:rPr lang="fa-IR" dirty="0">
                <a:solidFill>
                  <a:srgbClr val="231F20"/>
                </a:solidFill>
                <a:latin typeface="BLotus"/>
                <a:cs typeface="B Nazanin" panose="00000400000000000000" pitchFamily="2" charset="-78"/>
              </a:rPr>
              <a:t>لازم </a:t>
            </a:r>
            <a:r>
              <a:rPr lang="fa-IR" dirty="0" smtClean="0">
                <a:solidFill>
                  <a:srgbClr val="231F20"/>
                </a:solidFill>
                <a:latin typeface="BLotus"/>
                <a:cs typeface="B Nazanin" panose="00000400000000000000" pitchFamily="2" charset="-78"/>
              </a:rPr>
              <a:t>باشد </a:t>
            </a:r>
            <a:r>
              <a:rPr lang="fa-IR" dirty="0">
                <a:solidFill>
                  <a:srgbClr val="231F20"/>
                </a:solidFill>
                <a:latin typeface="BLotus"/>
                <a:cs typeface="B Nazanin" panose="00000400000000000000" pitchFamily="2" charset="-78"/>
              </a:rPr>
              <a:t>در </a:t>
            </a: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هاي </a:t>
            </a:r>
            <a:r>
              <a:rPr lang="fa-IR" dirty="0" smtClean="0">
                <a:solidFill>
                  <a:srgbClr val="231F20"/>
                </a:solidFill>
                <a:latin typeface="BLotus"/>
                <a:cs typeface="B Nazanin" panose="00000400000000000000" pitchFamily="2" charset="-78"/>
              </a:rPr>
              <a:t>شرطي </a:t>
            </a:r>
            <a:r>
              <a:rPr lang="fa-IR" dirty="0">
                <a:solidFill>
                  <a:srgbClr val="231F20"/>
                </a:solidFill>
                <a:latin typeface="BLotus"/>
                <a:cs typeface="B Nazanin" panose="00000400000000000000" pitchFamily="2" charset="-78"/>
              </a:rPr>
              <a:t>كه در حل </a:t>
            </a:r>
            <a:r>
              <a:rPr lang="fa-IR" dirty="0" smtClean="0">
                <a:solidFill>
                  <a:srgbClr val="231F20"/>
                </a:solidFill>
                <a:latin typeface="BLotus"/>
                <a:cs typeface="B Nazanin" panose="00000400000000000000" pitchFamily="2" charset="-78"/>
              </a:rPr>
              <a:t>يك الگوريتم </a:t>
            </a:r>
            <a:r>
              <a:rPr lang="fa-IR" dirty="0">
                <a:solidFill>
                  <a:srgbClr val="231F20"/>
                </a:solidFill>
                <a:latin typeface="BLotus"/>
                <a:cs typeface="B Nazanin" panose="00000400000000000000" pitchFamily="2" charset="-78"/>
              </a:rPr>
              <a:t>به كار مي روند بيش از يك </a:t>
            </a:r>
            <a:r>
              <a:rPr lang="fa-IR" dirty="0" smtClean="0">
                <a:solidFill>
                  <a:srgbClr val="231F20"/>
                </a:solidFill>
                <a:latin typeface="BLotus"/>
                <a:cs typeface="B Nazanin" panose="00000400000000000000" pitchFamily="2" charset="-78"/>
              </a:rPr>
              <a:t>شرط </a:t>
            </a:r>
            <a:r>
              <a:rPr lang="fa-IR" dirty="0">
                <a:solidFill>
                  <a:srgbClr val="231F20"/>
                </a:solidFill>
                <a:latin typeface="BLotus"/>
                <a:cs typeface="B Nazanin" panose="00000400000000000000" pitchFamily="2" charset="-78"/>
              </a:rPr>
              <a:t>مورد </a:t>
            </a:r>
            <a:r>
              <a:rPr lang="fa-IR" dirty="0" smtClean="0">
                <a:solidFill>
                  <a:srgbClr val="231F20"/>
                </a:solidFill>
                <a:latin typeface="BLotus"/>
                <a:cs typeface="B Nazanin" panose="00000400000000000000" pitchFamily="2" charset="-78"/>
              </a:rPr>
              <a:t>بررسي </a:t>
            </a:r>
            <a:r>
              <a:rPr lang="fa-IR" dirty="0">
                <a:solidFill>
                  <a:srgbClr val="231F20"/>
                </a:solidFill>
                <a:latin typeface="BLotus"/>
                <a:cs typeface="B Nazanin" panose="00000400000000000000" pitchFamily="2" charset="-78"/>
              </a:rPr>
              <a:t>قرار گيرند و با توجه به </a:t>
            </a:r>
            <a:r>
              <a:rPr lang="fa-IR" dirty="0" smtClean="0">
                <a:solidFill>
                  <a:srgbClr val="231F20"/>
                </a:solidFill>
                <a:latin typeface="BLotus"/>
                <a:cs typeface="B Nazanin" panose="00000400000000000000" pitchFamily="2" charset="-78"/>
              </a:rPr>
              <a:t>نتيجه بررسي </a:t>
            </a:r>
            <a:r>
              <a:rPr lang="fa-IR" dirty="0">
                <a:solidFill>
                  <a:srgbClr val="231F20"/>
                </a:solidFill>
                <a:latin typeface="BLotus"/>
                <a:cs typeface="B Nazanin" panose="00000400000000000000" pitchFamily="2" charset="-78"/>
              </a:rPr>
              <a:t>تمامي شرط هاي ذكر شده ساير دستورالعمل ها اجرا شوند. در چنين حالت </a:t>
            </a:r>
            <a:r>
              <a:rPr lang="fa-IR" dirty="0" smtClean="0">
                <a:solidFill>
                  <a:srgbClr val="231F20"/>
                </a:solidFill>
                <a:latin typeface="BLotus"/>
                <a:cs typeface="B Nazanin" panose="00000400000000000000" pitchFamily="2" charset="-78"/>
              </a:rPr>
              <a:t>هايي مي </a:t>
            </a:r>
            <a:r>
              <a:rPr lang="fa-IR" dirty="0">
                <a:solidFill>
                  <a:srgbClr val="231F20"/>
                </a:solidFill>
                <a:latin typeface="BLotus"/>
                <a:cs typeface="B Nazanin" panose="00000400000000000000" pitchFamily="2" charset="-78"/>
              </a:rPr>
              <a:t>توان از عملگرهاي منطقي براي تركيب دو يا چند شرط استفاده كرد.</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134983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36022" y="759853"/>
            <a:ext cx="9726930" cy="5454353"/>
          </a:xfrm>
          <a:prstGeom prst="rect">
            <a:avLst/>
          </a:prstGeom>
        </p:spPr>
      </p:pic>
    </p:spTree>
    <p:extLst>
      <p:ext uri="{BB962C8B-B14F-4D97-AF65-F5344CB8AC3E}">
        <p14:creationId xmlns:p14="http://schemas.microsoft.com/office/powerpoint/2010/main" val="35357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وقتي دو يا چند </a:t>
            </a:r>
            <a:r>
              <a:rPr lang="fa-IR" dirty="0" smtClean="0">
                <a:solidFill>
                  <a:srgbClr val="231F20"/>
                </a:solidFill>
                <a:latin typeface="BLotus"/>
                <a:cs typeface="B Nazanin" panose="00000400000000000000" pitchFamily="2" charset="-78"/>
              </a:rPr>
              <a:t>شرط </a:t>
            </a:r>
            <a:r>
              <a:rPr lang="fa-IR" dirty="0">
                <a:solidFill>
                  <a:srgbClr val="231F20"/>
                </a:solidFill>
                <a:latin typeface="BLotus"/>
                <a:cs typeface="B Nazanin" panose="00000400000000000000" pitchFamily="2" charset="-78"/>
              </a:rPr>
              <a:t>با عملگر </a:t>
            </a:r>
            <a:r>
              <a:rPr lang="fa-IR" dirty="0" smtClean="0">
                <a:solidFill>
                  <a:srgbClr val="231F20"/>
                </a:solidFill>
                <a:latin typeface="BLotus"/>
                <a:cs typeface="B Nazanin" panose="00000400000000000000" pitchFamily="2" charset="-78"/>
              </a:rPr>
              <a:t>منطقي </a:t>
            </a:r>
            <a:r>
              <a:rPr lang="en-US" dirty="0" smtClean="0">
                <a:solidFill>
                  <a:srgbClr val="231F20"/>
                </a:solidFill>
                <a:latin typeface="BLotus"/>
                <a:cs typeface="B Nazanin" panose="00000400000000000000" pitchFamily="2" charset="-78"/>
              </a:rPr>
              <a:t>AND</a:t>
            </a:r>
            <a:r>
              <a:rPr lang="fa-IR" dirty="0" smtClean="0">
                <a:solidFill>
                  <a:srgbClr val="231F20"/>
                </a:solidFill>
                <a:latin typeface="BLotus"/>
                <a:cs typeface="B Nazanin" panose="00000400000000000000" pitchFamily="2" charset="-78"/>
              </a:rPr>
              <a:t> با </a:t>
            </a:r>
            <a:r>
              <a:rPr lang="fa-IR" dirty="0">
                <a:solidFill>
                  <a:srgbClr val="231F20"/>
                </a:solidFill>
                <a:latin typeface="BLotus"/>
                <a:cs typeface="B Nazanin" panose="00000400000000000000" pitchFamily="2" charset="-78"/>
              </a:rPr>
              <a:t>هم تركيب </a:t>
            </a:r>
            <a:r>
              <a:rPr lang="fa-IR" dirty="0" smtClean="0">
                <a:solidFill>
                  <a:srgbClr val="231F20"/>
                </a:solidFill>
                <a:latin typeface="BLotus"/>
                <a:cs typeface="B Nazanin" panose="00000400000000000000" pitchFamily="2" charset="-78"/>
              </a:rPr>
              <a:t>ميشوند</a:t>
            </a:r>
            <a:r>
              <a:rPr lang="fa-IR" dirty="0">
                <a:solidFill>
                  <a:srgbClr val="231F20"/>
                </a:solidFill>
                <a:latin typeface="BLotus"/>
                <a:cs typeface="B Nazanin" panose="00000400000000000000" pitchFamily="2" charset="-78"/>
              </a:rPr>
              <a:t>، نتيجه مقايسه</a:t>
            </a:r>
            <a:r>
              <a:rPr lang="fa-IR" dirty="0" smtClean="0">
                <a:solidFill>
                  <a:srgbClr val="231F20"/>
                </a:solidFill>
                <a:latin typeface="BLotus"/>
                <a:cs typeface="B Nazanin" panose="00000400000000000000" pitchFamily="2" charset="-78"/>
              </a:rPr>
              <a:t>، زماني </a:t>
            </a:r>
            <a:r>
              <a:rPr lang="fa-IR" dirty="0">
                <a:solidFill>
                  <a:srgbClr val="231F20"/>
                </a:solidFill>
                <a:latin typeface="BLotus"/>
                <a:cs typeface="B Nazanin" panose="00000400000000000000" pitchFamily="2" charset="-78"/>
              </a:rPr>
              <a:t>درست </a:t>
            </a:r>
            <a:r>
              <a:rPr lang="en-US" dirty="0" smtClean="0">
                <a:solidFill>
                  <a:srgbClr val="231F20"/>
                </a:solidFill>
                <a:latin typeface="BLotus"/>
                <a:cs typeface="B Nazanin" panose="00000400000000000000" pitchFamily="2" charset="-78"/>
              </a:rPr>
              <a:t>True</a:t>
            </a:r>
            <a:r>
              <a:rPr lang="fa-IR" dirty="0">
                <a:solidFill>
                  <a:srgbClr val="231F20"/>
                </a:solidFill>
                <a:latin typeface="BLotus"/>
                <a:cs typeface="B Nazanin" panose="00000400000000000000" pitchFamily="2" charset="-78"/>
              </a:rPr>
              <a:t>خواهد بود كه نتيجه تمام شرطها و مقايسهها  </a:t>
            </a:r>
            <a:r>
              <a:rPr lang="en-US" dirty="0">
                <a:solidFill>
                  <a:srgbClr val="231F20"/>
                </a:solidFill>
                <a:latin typeface="BLotus"/>
                <a:cs typeface="B Nazanin" panose="00000400000000000000" pitchFamily="2" charset="-78"/>
              </a:rPr>
              <a:t>True</a:t>
            </a:r>
            <a:r>
              <a:rPr lang="fa-IR" dirty="0" smtClean="0">
                <a:solidFill>
                  <a:srgbClr val="231F20"/>
                </a:solidFill>
                <a:latin typeface="BLotus"/>
                <a:cs typeface="B Nazanin" panose="00000400000000000000" pitchFamily="2" charset="-78"/>
              </a:rPr>
              <a:t>باشند</a:t>
            </a:r>
          </a:p>
          <a:p>
            <a:pPr marL="0" indent="0" algn="just" rtl="1">
              <a:buNone/>
            </a:pPr>
            <a:endParaRPr lang="fa-IR" dirty="0" smtClean="0">
              <a:solidFill>
                <a:srgbClr val="231F20"/>
              </a:solidFill>
              <a:latin typeface="BLotus"/>
              <a:cs typeface="B Nazanin" panose="00000400000000000000" pitchFamily="2" charset="-78"/>
            </a:endParaRPr>
          </a:p>
        </p:txBody>
      </p:sp>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3467100" y="3140633"/>
            <a:ext cx="5257800" cy="2714625"/>
          </a:xfrm>
          <a:prstGeom prst="rect">
            <a:avLst/>
          </a:prstGeom>
        </p:spPr>
      </p:pic>
    </p:spTree>
    <p:extLst>
      <p:ext uri="{BB962C8B-B14F-4D97-AF65-F5344CB8AC3E}">
        <p14:creationId xmlns:p14="http://schemas.microsoft.com/office/powerpoint/2010/main" val="369015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08338"/>
            <a:ext cx="10515600" cy="5468625"/>
          </a:xfrm>
        </p:spPr>
        <p:txBody>
          <a:bodyPr>
            <a:normAutofit/>
          </a:bodyPr>
          <a:lstStyle/>
          <a:p>
            <a:pPr algn="just" rtl="1"/>
            <a:r>
              <a:rPr lang="fa-IR" dirty="0">
                <a:solidFill>
                  <a:srgbClr val="231F20"/>
                </a:solidFill>
                <a:latin typeface="BLotus"/>
                <a:cs typeface="B Nazanin" panose="00000400000000000000" pitchFamily="2" charset="-78"/>
              </a:rPr>
              <a:t>درصورتي كه دو يا چند شرط را با عملگر </a:t>
            </a:r>
            <a:r>
              <a:rPr lang="fa-IR" dirty="0" smtClean="0">
                <a:solidFill>
                  <a:srgbClr val="231F20"/>
                </a:solidFill>
                <a:latin typeface="BLotus"/>
                <a:cs typeface="B Nazanin" panose="00000400000000000000" pitchFamily="2" charset="-78"/>
              </a:rPr>
              <a:t>منطقي </a:t>
            </a:r>
            <a:r>
              <a:rPr lang="en-US" dirty="0" smtClean="0">
                <a:solidFill>
                  <a:srgbClr val="231F20"/>
                </a:solidFill>
                <a:latin typeface="BLotus"/>
                <a:cs typeface="B Nazanin" panose="00000400000000000000" pitchFamily="2" charset="-78"/>
              </a:rPr>
              <a:t>OR</a:t>
            </a:r>
            <a:r>
              <a:rPr lang="fa-IR" dirty="0" smtClean="0">
                <a:solidFill>
                  <a:srgbClr val="231F20"/>
                </a:solidFill>
                <a:latin typeface="BLotus"/>
                <a:cs typeface="B Nazanin" panose="00000400000000000000" pitchFamily="2" charset="-78"/>
              </a:rPr>
              <a:t> با </a:t>
            </a:r>
            <a:r>
              <a:rPr lang="fa-IR" dirty="0">
                <a:solidFill>
                  <a:srgbClr val="231F20"/>
                </a:solidFill>
                <a:latin typeface="BLotus"/>
                <a:cs typeface="B Nazanin" panose="00000400000000000000" pitchFamily="2" charset="-78"/>
              </a:rPr>
              <a:t>هم تركيب كنيد، نتيجه </a:t>
            </a:r>
            <a:r>
              <a:rPr lang="fa-IR" dirty="0" smtClean="0">
                <a:solidFill>
                  <a:srgbClr val="231F20"/>
                </a:solidFill>
                <a:latin typeface="BLotus"/>
                <a:cs typeface="B Nazanin" panose="00000400000000000000" pitchFamily="2" charset="-78"/>
              </a:rPr>
              <a:t>شرط زماني نادرست </a:t>
            </a:r>
            <a:r>
              <a:rPr lang="en-US" dirty="0" smtClean="0">
                <a:solidFill>
                  <a:srgbClr val="231F20"/>
                </a:solidFill>
                <a:latin typeface="BLotus"/>
                <a:cs typeface="B Nazanin" panose="00000400000000000000" pitchFamily="2" charset="-78"/>
              </a:rPr>
              <a:t>False</a:t>
            </a:r>
            <a:r>
              <a:rPr lang="fa-IR" dirty="0" smtClean="0">
                <a:solidFill>
                  <a:srgbClr val="231F20"/>
                </a:solidFill>
                <a:latin typeface="BLotus"/>
                <a:cs typeface="B Nazanin" panose="00000400000000000000" pitchFamily="2" charset="-78"/>
              </a:rPr>
              <a:t> خواهد </a:t>
            </a:r>
            <a:r>
              <a:rPr lang="fa-IR" dirty="0">
                <a:solidFill>
                  <a:srgbClr val="231F20"/>
                </a:solidFill>
                <a:latin typeface="BLotus"/>
                <a:cs typeface="B Nazanin" panose="00000400000000000000" pitchFamily="2" charset="-78"/>
              </a:rPr>
              <a:t>بود كه نتيجه تمام </a:t>
            </a:r>
            <a:r>
              <a:rPr lang="fa-IR" dirty="0" smtClean="0">
                <a:solidFill>
                  <a:srgbClr val="231F20"/>
                </a:solidFill>
                <a:latin typeface="BLotus"/>
                <a:cs typeface="B Nazanin" panose="00000400000000000000" pitchFamily="2" charset="-78"/>
              </a:rPr>
              <a:t>شرط </a:t>
            </a:r>
            <a:r>
              <a:rPr lang="fa-IR" dirty="0">
                <a:solidFill>
                  <a:srgbClr val="231F20"/>
                </a:solidFill>
                <a:latin typeface="BLotus"/>
                <a:cs typeface="B Nazanin" panose="00000400000000000000" pitchFamily="2" charset="-78"/>
              </a:rPr>
              <a:t>ها </a:t>
            </a:r>
            <a:r>
              <a:rPr lang="fa-IR" dirty="0" smtClean="0">
                <a:solidFill>
                  <a:srgbClr val="231F20"/>
                </a:solidFill>
                <a:latin typeface="BLotus"/>
                <a:cs typeface="B Nazanin" panose="00000400000000000000" pitchFamily="2" charset="-78"/>
              </a:rPr>
              <a:t>نادرست </a:t>
            </a:r>
            <a:r>
              <a:rPr lang="en-US" dirty="0" smtClean="0">
                <a:solidFill>
                  <a:srgbClr val="231F20"/>
                </a:solidFill>
                <a:latin typeface="BLotus"/>
                <a:cs typeface="B Nazanin" panose="00000400000000000000" pitchFamily="2" charset="-78"/>
              </a:rPr>
              <a:t>False</a:t>
            </a:r>
            <a:r>
              <a:rPr lang="fa-IR" dirty="0" smtClean="0">
                <a:solidFill>
                  <a:srgbClr val="231F20"/>
                </a:solidFill>
                <a:latin typeface="BLotus"/>
                <a:cs typeface="B Nazanin" panose="00000400000000000000" pitchFamily="2" charset="-78"/>
              </a:rPr>
              <a:t> باشد </a:t>
            </a:r>
            <a:r>
              <a:rPr lang="fa-IR" dirty="0">
                <a:solidFill>
                  <a:srgbClr val="231F20"/>
                </a:solidFill>
                <a:latin typeface="BLotus"/>
                <a:cs typeface="B Nazanin" panose="00000400000000000000" pitchFamily="2" charset="-78"/>
              </a:rPr>
              <a:t>و </a:t>
            </a:r>
            <a:r>
              <a:rPr lang="fa-IR" dirty="0" smtClean="0">
                <a:solidFill>
                  <a:srgbClr val="231F20"/>
                </a:solidFill>
                <a:latin typeface="BLotus"/>
                <a:cs typeface="B Nazanin" panose="00000400000000000000" pitchFamily="2" charset="-78"/>
              </a:rPr>
              <a:t>در ساير </a:t>
            </a:r>
            <a:r>
              <a:rPr lang="fa-IR" dirty="0">
                <a:solidFill>
                  <a:srgbClr val="231F20"/>
                </a:solidFill>
                <a:latin typeface="BLotus"/>
                <a:cs typeface="B Nazanin" panose="00000400000000000000" pitchFamily="2" charset="-78"/>
              </a:rPr>
              <a:t>حالات، نتيجه درست </a:t>
            </a:r>
            <a:r>
              <a:rPr lang="en-US" dirty="0" smtClean="0">
                <a:solidFill>
                  <a:srgbClr val="231F20"/>
                </a:solidFill>
                <a:latin typeface="BLotus"/>
                <a:cs typeface="B Nazanin" panose="00000400000000000000" pitchFamily="2" charset="-78"/>
              </a:rPr>
              <a:t>True</a:t>
            </a:r>
            <a:r>
              <a:rPr lang="fa-IR" dirty="0">
                <a:solidFill>
                  <a:srgbClr val="231F20"/>
                </a:solidFill>
                <a:latin typeface="BLotus"/>
                <a:cs typeface="B Nazanin" panose="00000400000000000000" pitchFamily="2" charset="-78"/>
              </a:rPr>
              <a:t>خواهد بود؛ </a:t>
            </a:r>
            <a:endParaRPr lang="fa-IR" dirty="0" smtClean="0">
              <a:solidFill>
                <a:srgbClr val="231F20"/>
              </a:solidFill>
              <a:latin typeface="BLotus"/>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3562350" y="2733340"/>
            <a:ext cx="5067300" cy="2619375"/>
          </a:xfrm>
          <a:prstGeom prst="rect">
            <a:avLst/>
          </a:prstGeom>
        </p:spPr>
      </p:pic>
    </p:spTree>
    <p:extLst>
      <p:ext uri="{BB962C8B-B14F-4D97-AF65-F5344CB8AC3E}">
        <p14:creationId xmlns:p14="http://schemas.microsoft.com/office/powerpoint/2010/main" val="96677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عملگر </a:t>
            </a:r>
            <a:r>
              <a:rPr lang="en-US" dirty="0" smtClean="0">
                <a:solidFill>
                  <a:srgbClr val="231F20"/>
                </a:solidFill>
                <a:latin typeface="BLotus"/>
                <a:cs typeface="B Nazanin" panose="00000400000000000000" pitchFamily="2" charset="-78"/>
              </a:rPr>
              <a:t>NOT</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a:solidFill>
                  <a:srgbClr val="231F20"/>
                </a:solidFill>
                <a:latin typeface="BLotus"/>
                <a:cs typeface="B Nazanin" panose="00000400000000000000" pitchFamily="2" charset="-78"/>
              </a:rPr>
              <a:t>اگر از عملگر </a:t>
            </a:r>
            <a:r>
              <a:rPr lang="en-US" dirty="0">
                <a:solidFill>
                  <a:srgbClr val="231F20"/>
                </a:solidFill>
                <a:latin typeface="BLotus"/>
                <a:cs typeface="B Nazanin" panose="00000400000000000000" pitchFamily="2" charset="-78"/>
              </a:rPr>
              <a:t>NOT</a:t>
            </a:r>
            <a:r>
              <a:rPr lang="fa-IR" dirty="0" smtClean="0">
                <a:solidFill>
                  <a:srgbClr val="231F20"/>
                </a:solidFill>
                <a:latin typeface="BLotus"/>
                <a:cs typeface="B Nazanin" panose="00000400000000000000" pitchFamily="2" charset="-78"/>
              </a:rPr>
              <a:t> روي </a:t>
            </a:r>
            <a:r>
              <a:rPr lang="fa-IR" dirty="0">
                <a:solidFill>
                  <a:srgbClr val="231F20"/>
                </a:solidFill>
                <a:latin typeface="BLotus"/>
                <a:cs typeface="B Nazanin" panose="00000400000000000000" pitchFamily="2" charset="-78"/>
              </a:rPr>
              <a:t>يك </a:t>
            </a:r>
            <a:r>
              <a:rPr lang="fa-IR" dirty="0" smtClean="0">
                <a:solidFill>
                  <a:srgbClr val="231F20"/>
                </a:solidFill>
                <a:latin typeface="BLotus"/>
                <a:cs typeface="B Nazanin" panose="00000400000000000000" pitchFamily="2" charset="-78"/>
              </a:rPr>
              <a:t>شرط </a:t>
            </a:r>
            <a:r>
              <a:rPr lang="fa-IR" dirty="0">
                <a:solidFill>
                  <a:srgbClr val="231F20"/>
                </a:solidFill>
                <a:latin typeface="BLotus"/>
                <a:cs typeface="B Nazanin" panose="00000400000000000000" pitchFamily="2" charset="-78"/>
              </a:rPr>
              <a:t>استفاده شود نتيجه درستي آن را معكوس مي </a:t>
            </a:r>
            <a:r>
              <a:rPr lang="fa-IR" dirty="0" smtClean="0">
                <a:solidFill>
                  <a:srgbClr val="231F20"/>
                </a:solidFill>
                <a:latin typeface="BLotus"/>
                <a:cs typeface="B Nazanin" panose="00000400000000000000" pitchFamily="2" charset="-78"/>
              </a:rPr>
              <a:t>كند يعني </a:t>
            </a:r>
            <a:r>
              <a:rPr lang="fa-IR" dirty="0">
                <a:solidFill>
                  <a:srgbClr val="231F20"/>
                </a:solidFill>
                <a:latin typeface="BLotus"/>
                <a:cs typeface="B Nazanin" panose="00000400000000000000" pitchFamily="2" charset="-78"/>
              </a:rPr>
              <a:t>اگر نتيجه </a:t>
            </a:r>
            <a:r>
              <a:rPr lang="fa-IR" dirty="0" smtClean="0">
                <a:solidFill>
                  <a:srgbClr val="231F20"/>
                </a:solidFill>
                <a:latin typeface="BLotus"/>
                <a:cs typeface="B Nazanin" panose="00000400000000000000" pitchFamily="2" charset="-78"/>
              </a:rPr>
              <a:t>شرط درست </a:t>
            </a:r>
            <a:r>
              <a:rPr lang="en-US" dirty="0" smtClean="0">
                <a:solidFill>
                  <a:srgbClr val="231F20"/>
                </a:solidFill>
                <a:latin typeface="BLotus"/>
                <a:cs typeface="B Nazanin" panose="00000400000000000000" pitchFamily="2" charset="-78"/>
              </a:rPr>
              <a:t>True</a:t>
            </a:r>
            <a:r>
              <a:rPr lang="fa-IR" dirty="0">
                <a:solidFill>
                  <a:srgbClr val="231F20"/>
                </a:solidFill>
                <a:latin typeface="BLotus"/>
                <a:cs typeface="B Nazanin" panose="00000400000000000000" pitchFamily="2" charset="-78"/>
              </a:rPr>
              <a:t>باشد آن را به </a:t>
            </a:r>
            <a:r>
              <a:rPr lang="fa-IR" dirty="0" smtClean="0">
                <a:solidFill>
                  <a:srgbClr val="231F20"/>
                </a:solidFill>
                <a:latin typeface="BLotus"/>
                <a:cs typeface="B Nazanin" panose="00000400000000000000" pitchFamily="2" charset="-78"/>
              </a:rPr>
              <a:t>نادرست </a:t>
            </a:r>
            <a:r>
              <a:rPr lang="en-US" dirty="0" smtClean="0">
                <a:solidFill>
                  <a:srgbClr val="231F20"/>
                </a:solidFill>
                <a:latin typeface="BLotus"/>
                <a:cs typeface="B Nazanin" panose="00000400000000000000" pitchFamily="2" charset="-78"/>
              </a:rPr>
              <a:t>False</a:t>
            </a:r>
            <a:r>
              <a:rPr lang="fa-IR" dirty="0" smtClean="0">
                <a:solidFill>
                  <a:srgbClr val="231F20"/>
                </a:solidFill>
                <a:latin typeface="BLotus"/>
                <a:cs typeface="B Nazanin" panose="00000400000000000000" pitchFamily="2" charset="-78"/>
              </a:rPr>
              <a:t> و </a:t>
            </a:r>
            <a:r>
              <a:rPr lang="fa-IR" dirty="0">
                <a:solidFill>
                  <a:srgbClr val="231F20"/>
                </a:solidFill>
                <a:latin typeface="BLotus"/>
                <a:cs typeface="B Nazanin" panose="00000400000000000000" pitchFamily="2" charset="-78"/>
              </a:rPr>
              <a:t>اگر نتيجه </a:t>
            </a:r>
            <a:r>
              <a:rPr lang="fa-IR" dirty="0" smtClean="0">
                <a:solidFill>
                  <a:srgbClr val="231F20"/>
                </a:solidFill>
                <a:latin typeface="BLotus"/>
                <a:cs typeface="B Nazanin" panose="00000400000000000000" pitchFamily="2" charset="-78"/>
              </a:rPr>
              <a:t>شرط نادرست </a:t>
            </a:r>
            <a:r>
              <a:rPr lang="en-US" dirty="0" smtClean="0">
                <a:solidFill>
                  <a:srgbClr val="231F20"/>
                </a:solidFill>
                <a:latin typeface="BLotus"/>
                <a:cs typeface="B Nazanin" panose="00000400000000000000" pitchFamily="2" charset="-78"/>
              </a:rPr>
              <a:t>False</a:t>
            </a:r>
            <a:r>
              <a:rPr lang="fa-IR" dirty="0" smtClean="0">
                <a:solidFill>
                  <a:srgbClr val="231F20"/>
                </a:solidFill>
                <a:latin typeface="BLotus"/>
                <a:cs typeface="B Nazanin" panose="00000400000000000000" pitchFamily="2" charset="-78"/>
              </a:rPr>
              <a:t> باشد </a:t>
            </a:r>
            <a:r>
              <a:rPr lang="fa-IR" dirty="0">
                <a:solidFill>
                  <a:srgbClr val="231F20"/>
                </a:solidFill>
                <a:latin typeface="BLotus"/>
                <a:cs typeface="B Nazanin" panose="00000400000000000000" pitchFamily="2" charset="-78"/>
              </a:rPr>
              <a:t>آن را به درست </a:t>
            </a:r>
            <a:r>
              <a:rPr lang="en-US" dirty="0" smtClean="0">
                <a:solidFill>
                  <a:srgbClr val="231F20"/>
                </a:solidFill>
                <a:latin typeface="BLotus"/>
                <a:cs typeface="B Nazanin" panose="00000400000000000000" pitchFamily="2" charset="-78"/>
              </a:rPr>
              <a:t>True</a:t>
            </a:r>
            <a:r>
              <a:rPr lang="fa-IR" dirty="0">
                <a:solidFill>
                  <a:srgbClr val="231F20"/>
                </a:solidFill>
                <a:latin typeface="BLotus"/>
                <a:cs typeface="B Nazanin" panose="00000400000000000000" pitchFamily="2" charset="-78"/>
              </a:rPr>
              <a:t>تبديل مي كند. </a:t>
            </a:r>
            <a:endParaRPr lang="fa-IR" dirty="0" smtClean="0">
              <a:solidFill>
                <a:srgbClr val="231F20"/>
              </a:solidFill>
              <a:latin typeface="BLotus"/>
              <a:cs typeface="B Nazanin" panose="00000400000000000000" pitchFamily="2" charset="-78"/>
            </a:endParaRPr>
          </a:p>
          <a:p>
            <a:pPr algn="just" rtl="1"/>
            <a:endParaRPr lang="fa-IR" dirty="0" smtClean="0">
              <a:solidFill>
                <a:srgbClr val="231F20"/>
              </a:solidFill>
              <a:latin typeface="BLotus"/>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4410075" y="3822745"/>
            <a:ext cx="3371850" cy="1504950"/>
          </a:xfrm>
          <a:prstGeom prst="rect">
            <a:avLst/>
          </a:prstGeom>
        </p:spPr>
      </p:pic>
    </p:spTree>
    <p:extLst>
      <p:ext uri="{BB962C8B-B14F-4D97-AF65-F5344CB8AC3E}">
        <p14:creationId xmlns:p14="http://schemas.microsoft.com/office/powerpoint/2010/main" val="95476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12537" y="1481070"/>
            <a:ext cx="11547869" cy="3902299"/>
          </a:xfrm>
          <a:prstGeom prst="rect">
            <a:avLst/>
          </a:prstGeom>
        </p:spPr>
      </p:pic>
    </p:spTree>
    <p:extLst>
      <p:ext uri="{BB962C8B-B14F-4D97-AF65-F5344CB8AC3E}">
        <p14:creationId xmlns:p14="http://schemas.microsoft.com/office/powerpoint/2010/main" val="210777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دستورالعمل هاي تكرار (حلقه </a:t>
            </a:r>
            <a:r>
              <a:rPr lang="fa-IR" dirty="0" smtClean="0">
                <a:cs typeface="B Nazanin" panose="00000400000000000000" pitchFamily="2" charset="-78"/>
              </a:rPr>
              <a:t>ها</a:t>
            </a:r>
            <a:r>
              <a:rPr lang="fa-IR" dirty="0">
                <a:cs typeface="B Nazanin" panose="00000400000000000000" pitchFamily="2" charset="-78"/>
              </a:rPr>
              <a:t>)</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rtl="1"/>
            <a:r>
              <a:rPr lang="fa-IR" dirty="0" smtClean="0">
                <a:solidFill>
                  <a:srgbClr val="231F20"/>
                </a:solidFill>
                <a:latin typeface="BLotus"/>
                <a:cs typeface="B Nazanin" panose="00000400000000000000" pitchFamily="2" charset="-78"/>
              </a:rPr>
              <a:t>استفاده </a:t>
            </a:r>
            <a:r>
              <a:rPr lang="fa-IR" dirty="0">
                <a:solidFill>
                  <a:srgbClr val="231F20"/>
                </a:solidFill>
                <a:latin typeface="BLotus"/>
                <a:cs typeface="B Nazanin" panose="00000400000000000000" pitchFamily="2" charset="-78"/>
              </a:rPr>
              <a:t>از </a:t>
            </a: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هايي كه تاكنون فراگرفته ايد در حل بعضي از </a:t>
            </a:r>
            <a:r>
              <a:rPr lang="fa-IR" dirty="0" smtClean="0">
                <a:solidFill>
                  <a:srgbClr val="231F20"/>
                </a:solidFill>
                <a:latin typeface="BLotus"/>
                <a:cs typeface="B Nazanin" panose="00000400000000000000" pitchFamily="2" charset="-78"/>
              </a:rPr>
              <a:t>مسايل كافي نيست </a:t>
            </a:r>
            <a:r>
              <a:rPr lang="fa-IR" dirty="0">
                <a:solidFill>
                  <a:srgbClr val="231F20"/>
                </a:solidFill>
                <a:latin typeface="BLotus"/>
                <a:cs typeface="B Nazanin" panose="00000400000000000000" pitchFamily="2" charset="-78"/>
              </a:rPr>
              <a:t>و لازم است تا برخي از دستورالعمل ها را به دفعات تكرار نماييد؛ در اين موارد </a:t>
            </a:r>
            <a:r>
              <a:rPr lang="fa-IR" dirty="0" smtClean="0">
                <a:solidFill>
                  <a:srgbClr val="231F20"/>
                </a:solidFill>
                <a:latin typeface="BLotus"/>
                <a:cs typeface="B Nazanin" panose="00000400000000000000" pitchFamily="2" charset="-78"/>
              </a:rPr>
              <a:t>از دستورالعمل </a:t>
            </a:r>
            <a:r>
              <a:rPr lang="fa-IR" dirty="0">
                <a:solidFill>
                  <a:srgbClr val="231F20"/>
                </a:solidFill>
                <a:latin typeface="BLotus"/>
                <a:cs typeface="B Nazanin" panose="00000400000000000000" pitchFamily="2" charset="-78"/>
              </a:rPr>
              <a:t>تكرار يا همان حلقه ها استفاده كنيد</a:t>
            </a:r>
            <a:r>
              <a:rPr lang="fa-IR" dirty="0" smtClean="0">
                <a:solidFill>
                  <a:srgbClr val="231F20"/>
                </a:solidFill>
                <a:latin typeface="BLotus"/>
                <a:cs typeface="B Nazanin" panose="00000400000000000000" pitchFamily="2" charset="-78"/>
              </a:rPr>
              <a:t>.</a:t>
            </a:r>
          </a:p>
          <a:p>
            <a:pPr algn="just" rtl="1"/>
            <a:r>
              <a:rPr lang="fa-IR" dirty="0">
                <a:solidFill>
                  <a:srgbClr val="231F20"/>
                </a:solidFill>
                <a:latin typeface="BLotus"/>
                <a:cs typeface="B Nazanin" panose="00000400000000000000" pitchFamily="2" charset="-78"/>
              </a:rPr>
              <a:t>الگوريتمي بنويسيد كه مجموع اعداد  1تا </a:t>
            </a:r>
            <a:r>
              <a:rPr lang="fa-IR" dirty="0" smtClean="0">
                <a:solidFill>
                  <a:srgbClr val="231F20"/>
                </a:solidFill>
                <a:latin typeface="BLotus"/>
                <a:cs typeface="B Nazanin" panose="00000400000000000000" pitchFamily="2" charset="-78"/>
              </a:rPr>
              <a:t>10 را </a:t>
            </a:r>
            <a:r>
              <a:rPr lang="fa-IR" dirty="0">
                <a:solidFill>
                  <a:srgbClr val="231F20"/>
                </a:solidFill>
                <a:latin typeface="BLotus"/>
                <a:cs typeface="B Nazanin" panose="00000400000000000000" pitchFamily="2" charset="-78"/>
              </a:rPr>
              <a:t>محاسبه نموده و نمايش </a:t>
            </a:r>
            <a:r>
              <a:rPr lang="fa-IR" dirty="0" smtClean="0">
                <a:solidFill>
                  <a:srgbClr val="231F20"/>
                </a:solidFill>
                <a:latin typeface="BLotus"/>
                <a:cs typeface="B Nazanin" panose="00000400000000000000" pitchFamily="2" charset="-78"/>
              </a:rPr>
              <a:t>دهد.</a:t>
            </a:r>
          </a:p>
        </p:txBody>
      </p:sp>
    </p:spTree>
    <p:extLst>
      <p:ext uri="{BB962C8B-B14F-4D97-AF65-F5344CB8AC3E}">
        <p14:creationId xmlns:p14="http://schemas.microsoft.com/office/powerpoint/2010/main" val="197750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4417455" y="466725"/>
            <a:ext cx="6663878" cy="2907540"/>
          </a:xfrm>
          <a:prstGeom prst="rect">
            <a:avLst/>
          </a:prstGeom>
        </p:spPr>
      </p:pic>
      <p:sp>
        <p:nvSpPr>
          <p:cNvPr id="5" name="Title 4"/>
          <p:cNvSpPr>
            <a:spLocks noGrp="1"/>
          </p:cNvSpPr>
          <p:nvPr>
            <p:ph type="title"/>
          </p:nvPr>
        </p:nvSpPr>
        <p:spPr/>
        <p:txBody>
          <a:bodyPr/>
          <a:lstStyle/>
          <a:p>
            <a:endParaRPr lang="en-US" dirty="0"/>
          </a:p>
        </p:txBody>
      </p:sp>
    </p:spTree>
    <p:extLst>
      <p:ext uri="{BB962C8B-B14F-4D97-AF65-F5344CB8AC3E}">
        <p14:creationId xmlns:p14="http://schemas.microsoft.com/office/powerpoint/2010/main" val="260163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fa-IR" dirty="0" smtClean="0">
                <a:solidFill>
                  <a:srgbClr val="231F20"/>
                </a:solidFill>
                <a:latin typeface="BLotus"/>
                <a:cs typeface="B Nazanin" panose="00000400000000000000" pitchFamily="2" charset="-78"/>
              </a:rPr>
              <a:t>الگوريتم بالایی </a:t>
            </a:r>
            <a:r>
              <a:rPr lang="fa-IR" dirty="0">
                <a:solidFill>
                  <a:srgbClr val="231F20"/>
                </a:solidFill>
                <a:latin typeface="BLotus"/>
                <a:cs typeface="B Nazanin" panose="00000400000000000000" pitchFamily="2" charset="-78"/>
              </a:rPr>
              <a:t>شكل نامناسبي دارد و اگر داده ها زيادتر </a:t>
            </a:r>
            <a:r>
              <a:rPr lang="fa-IR" dirty="0" smtClean="0">
                <a:solidFill>
                  <a:srgbClr val="231F20"/>
                </a:solidFill>
                <a:latin typeface="BLotus"/>
                <a:cs typeface="B Nazanin" panose="00000400000000000000" pitchFamily="2" charset="-78"/>
              </a:rPr>
              <a:t>شوند. استفاده از اين روش عملا غيرممكن است. براي حل اين مشكل مي توان دستورالعمل تكرار </a:t>
            </a:r>
            <a:r>
              <a:rPr lang="fa-IR" dirty="0">
                <a:solidFill>
                  <a:srgbClr val="231F20"/>
                </a:solidFill>
                <a:latin typeface="BLotus"/>
                <a:cs typeface="B Nazanin" panose="00000400000000000000" pitchFamily="2" charset="-78"/>
              </a:rPr>
              <a:t>را به كار </a:t>
            </a:r>
            <a:r>
              <a:rPr lang="fa-IR" dirty="0" smtClean="0">
                <a:solidFill>
                  <a:srgbClr val="231F20"/>
                </a:solidFill>
                <a:latin typeface="BLotus"/>
                <a:cs typeface="B Nazanin" panose="00000400000000000000" pitchFamily="2" charset="-78"/>
              </a:rPr>
              <a:t>برد.</a:t>
            </a:r>
          </a:p>
          <a:p>
            <a:pPr algn="just" rtl="1"/>
            <a:r>
              <a:rPr lang="fa-IR" dirty="0">
                <a:solidFill>
                  <a:srgbClr val="231F20"/>
                </a:solidFill>
                <a:latin typeface="BLotus"/>
                <a:cs typeface="B Nazanin" panose="00000400000000000000" pitchFamily="2" charset="-78"/>
              </a:rPr>
              <a:t>دستورالعمل حلقه از اجزاي مختلفي تشكيل ميشود كه عبارتند از:</a:t>
            </a:r>
            <a:endParaRPr lang="fa-IR" dirty="0" smtClean="0">
              <a:solidFill>
                <a:srgbClr val="231F20"/>
              </a:solidFill>
              <a:latin typeface="BLotus"/>
              <a:cs typeface="B Nazanin" panose="00000400000000000000" pitchFamily="2" charset="-78"/>
            </a:endParaRPr>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148237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9093"/>
            <a:ext cx="10515600" cy="5867870"/>
          </a:xfrm>
        </p:spPr>
        <p:txBody>
          <a:bodyPr>
            <a:normAutofit/>
          </a:bodyPr>
          <a:lstStyle/>
          <a:p>
            <a:pPr algn="just" rtl="1"/>
            <a:r>
              <a:rPr lang="fa-IR" b="1" dirty="0" smtClean="0">
                <a:solidFill>
                  <a:srgbClr val="231F20"/>
                </a:solidFill>
                <a:latin typeface="BLotus"/>
                <a:cs typeface="B Nazanin" panose="00000400000000000000" pitchFamily="2" charset="-78"/>
              </a:rPr>
              <a:t>شمارنده </a:t>
            </a:r>
            <a:r>
              <a:rPr lang="fa-IR" b="1" dirty="0">
                <a:solidFill>
                  <a:srgbClr val="231F20"/>
                </a:solidFill>
                <a:latin typeface="BLotus"/>
                <a:cs typeface="B Nazanin" panose="00000400000000000000" pitchFamily="2" charset="-78"/>
              </a:rPr>
              <a:t>حلقه: </a:t>
            </a:r>
            <a:r>
              <a:rPr lang="fa-IR" dirty="0">
                <a:solidFill>
                  <a:srgbClr val="231F20"/>
                </a:solidFill>
                <a:latin typeface="BLotus"/>
                <a:cs typeface="B Nazanin" panose="00000400000000000000" pitchFamily="2" charset="-78"/>
              </a:rPr>
              <a:t>يك متغير عددي است كه تعداد دفعات تكرار دستورالعملها را </a:t>
            </a:r>
            <a:r>
              <a:rPr lang="fa-IR" dirty="0" smtClean="0">
                <a:solidFill>
                  <a:srgbClr val="231F20"/>
                </a:solidFill>
                <a:latin typeface="BLotus"/>
                <a:cs typeface="B Nazanin" panose="00000400000000000000" pitchFamily="2" charset="-78"/>
              </a:rPr>
              <a:t>در حلقه كنترل مي كند</a:t>
            </a:r>
            <a:r>
              <a:rPr lang="fa-IR" dirty="0">
                <a:solidFill>
                  <a:srgbClr val="231F20"/>
                </a:solidFill>
                <a:latin typeface="BLotus"/>
                <a:cs typeface="B Nazanin" panose="00000400000000000000" pitchFamily="2" charset="-78"/>
              </a:rPr>
              <a:t>. مقدار شمارنده در هر بار اجراي حلقه افزايش يا كاهش </a:t>
            </a:r>
            <a:r>
              <a:rPr lang="fa-IR" dirty="0" smtClean="0">
                <a:solidFill>
                  <a:srgbClr val="231F20"/>
                </a:solidFill>
                <a:latin typeface="BLotus"/>
                <a:cs typeface="B Nazanin" panose="00000400000000000000" pitchFamily="2" charset="-78"/>
              </a:rPr>
              <a:t>مي يابد</a:t>
            </a:r>
            <a:r>
              <a:rPr lang="fa-IR" dirty="0">
                <a:solidFill>
                  <a:srgbClr val="231F20"/>
                </a:solidFill>
                <a:latin typeface="BLotus"/>
                <a:cs typeface="B Nazanin" panose="00000400000000000000" pitchFamily="2" charset="-78"/>
              </a:rPr>
              <a:t>.</a:t>
            </a:r>
          </a:p>
          <a:p>
            <a:pPr algn="just" rtl="1"/>
            <a:r>
              <a:rPr lang="fa-IR" b="1" dirty="0">
                <a:solidFill>
                  <a:srgbClr val="231F20"/>
                </a:solidFill>
                <a:latin typeface="BLotus"/>
                <a:cs typeface="B Nazanin" panose="00000400000000000000" pitchFamily="2" charset="-78"/>
              </a:rPr>
              <a:t>مقدار اوليه: </a:t>
            </a:r>
            <a:r>
              <a:rPr lang="fa-IR" dirty="0">
                <a:solidFill>
                  <a:srgbClr val="231F20"/>
                </a:solidFill>
                <a:latin typeface="BLotus"/>
                <a:cs typeface="B Nazanin" panose="00000400000000000000" pitchFamily="2" charset="-78"/>
              </a:rPr>
              <a:t>مقدار اوليه حلقه قبل از شروع حلقه تعيين ميشود و به وسيله آن </a:t>
            </a:r>
            <a:r>
              <a:rPr lang="fa-IR" dirty="0" smtClean="0">
                <a:solidFill>
                  <a:srgbClr val="231F20"/>
                </a:solidFill>
                <a:latin typeface="BLotus"/>
                <a:cs typeface="B Nazanin" panose="00000400000000000000" pitchFamily="2" charset="-78"/>
              </a:rPr>
              <a:t>ميتوان مقدار </a:t>
            </a:r>
            <a:r>
              <a:rPr lang="fa-IR" dirty="0">
                <a:solidFill>
                  <a:srgbClr val="231F20"/>
                </a:solidFill>
                <a:latin typeface="BLotus"/>
                <a:cs typeface="B Nazanin" panose="00000400000000000000" pitchFamily="2" charset="-78"/>
              </a:rPr>
              <a:t>اوليه را براي شمارنده حلقه تعيين كرد.</a:t>
            </a:r>
          </a:p>
          <a:p>
            <a:pPr algn="just" rtl="1"/>
            <a:r>
              <a:rPr lang="fa-IR" b="1" dirty="0" smtClean="0">
                <a:solidFill>
                  <a:srgbClr val="231F20"/>
                </a:solidFill>
                <a:latin typeface="BLotus"/>
                <a:cs typeface="B Nazanin" panose="00000400000000000000" pitchFamily="2" charset="-78"/>
              </a:rPr>
              <a:t>شرط </a:t>
            </a:r>
            <a:r>
              <a:rPr lang="fa-IR" b="1" dirty="0">
                <a:solidFill>
                  <a:srgbClr val="231F20"/>
                </a:solidFill>
                <a:latin typeface="BLotus"/>
                <a:cs typeface="B Nazanin" panose="00000400000000000000" pitchFamily="2" charset="-78"/>
              </a:rPr>
              <a:t>حلقه: </a:t>
            </a:r>
            <a:r>
              <a:rPr lang="fa-IR" dirty="0">
                <a:solidFill>
                  <a:srgbClr val="231F20"/>
                </a:solidFill>
                <a:latin typeface="BLotus"/>
                <a:cs typeface="B Nazanin" panose="00000400000000000000" pitchFamily="2" charset="-78"/>
              </a:rPr>
              <a:t>براي كنترل تعداد دفعات تكرار حلقه، بايد از يك </a:t>
            </a:r>
            <a:r>
              <a:rPr lang="fa-IR" dirty="0" smtClean="0">
                <a:solidFill>
                  <a:srgbClr val="231F20"/>
                </a:solidFill>
                <a:latin typeface="BLotus"/>
                <a:cs typeface="B Nazanin" panose="00000400000000000000" pitchFamily="2" charset="-78"/>
              </a:rPr>
              <a:t>شرط </a:t>
            </a:r>
            <a:r>
              <a:rPr lang="fa-IR" dirty="0">
                <a:solidFill>
                  <a:srgbClr val="231F20"/>
                </a:solidFill>
                <a:latin typeface="BLotus"/>
                <a:cs typeface="B Nazanin" panose="00000400000000000000" pitchFamily="2" charset="-78"/>
              </a:rPr>
              <a:t>استفاده كرد</a:t>
            </a:r>
            <a:r>
              <a:rPr lang="fa-IR" dirty="0" smtClean="0">
                <a:solidFill>
                  <a:srgbClr val="231F20"/>
                </a:solidFill>
                <a:latin typeface="BLotus"/>
                <a:cs typeface="B Nazanin" panose="00000400000000000000" pitchFamily="2" charset="-78"/>
              </a:rPr>
              <a:t>. شرط </a:t>
            </a:r>
            <a:r>
              <a:rPr lang="fa-IR" dirty="0">
                <a:solidFill>
                  <a:srgbClr val="231F20"/>
                </a:solidFill>
                <a:latin typeface="BLotus"/>
                <a:cs typeface="B Nazanin" panose="00000400000000000000" pitchFamily="2" charset="-78"/>
              </a:rPr>
              <a:t>موجود در حلقه، نقطه پايان تكرار </a:t>
            </a:r>
            <a:r>
              <a:rPr lang="fa-IR" dirty="0" smtClean="0">
                <a:solidFill>
                  <a:srgbClr val="231F20"/>
                </a:solidFill>
                <a:latin typeface="BLotus"/>
                <a:cs typeface="B Nazanin" panose="00000400000000000000" pitchFamily="2" charset="-78"/>
              </a:rPr>
              <a:t>دستورالعملها </a:t>
            </a:r>
            <a:r>
              <a:rPr lang="fa-IR" dirty="0">
                <a:solidFill>
                  <a:srgbClr val="231F20"/>
                </a:solidFill>
                <a:latin typeface="BLotus"/>
                <a:cs typeface="B Nazanin" panose="00000400000000000000" pitchFamily="2" charset="-78"/>
              </a:rPr>
              <a:t>را در حلقه مشخص ميكند </a:t>
            </a:r>
            <a:r>
              <a:rPr lang="fa-IR" dirty="0" smtClean="0">
                <a:solidFill>
                  <a:srgbClr val="231F20"/>
                </a:solidFill>
                <a:latin typeface="BLotus"/>
                <a:cs typeface="B Nazanin" panose="00000400000000000000" pitchFamily="2" charset="-78"/>
              </a:rPr>
              <a:t>و بايد به گونه اي </a:t>
            </a:r>
            <a:r>
              <a:rPr lang="fa-IR" dirty="0">
                <a:solidFill>
                  <a:srgbClr val="231F20"/>
                </a:solidFill>
                <a:latin typeface="BLotus"/>
                <a:cs typeface="B Nazanin" panose="00000400000000000000" pitchFamily="2" charset="-78"/>
              </a:rPr>
              <a:t>تنظيم شود تا از ايجاد حلقه نامحدود جلوگيري كند. براي ايجاد شرط </a:t>
            </a:r>
            <a:r>
              <a:rPr lang="fa-IR" dirty="0" smtClean="0">
                <a:solidFill>
                  <a:srgbClr val="231F20"/>
                </a:solidFill>
                <a:latin typeface="BLotus"/>
                <a:cs typeface="B Nazanin" panose="00000400000000000000" pitchFamily="2" charset="-78"/>
              </a:rPr>
              <a:t>در يك </a:t>
            </a:r>
            <a:r>
              <a:rPr lang="fa-IR" dirty="0">
                <a:solidFill>
                  <a:srgbClr val="231F20"/>
                </a:solidFill>
                <a:latin typeface="BLotus"/>
                <a:cs typeface="B Nazanin" panose="00000400000000000000" pitchFamily="2" charset="-78"/>
              </a:rPr>
              <a:t>حلقه ميتوان از دستورالعملهاي شرطي استفاده كرد.</a:t>
            </a:r>
          </a:p>
          <a:p>
            <a:pPr algn="just" rtl="1"/>
            <a:r>
              <a:rPr lang="fa-IR" b="1" dirty="0">
                <a:solidFill>
                  <a:srgbClr val="231F20"/>
                </a:solidFill>
                <a:latin typeface="BLotus"/>
                <a:cs typeface="B Nazanin" panose="00000400000000000000" pitchFamily="2" charset="-78"/>
              </a:rPr>
              <a:t>دستورات حلقه: </a:t>
            </a:r>
            <a:r>
              <a:rPr lang="fa-IR" dirty="0">
                <a:solidFill>
                  <a:srgbClr val="231F20"/>
                </a:solidFill>
                <a:latin typeface="BLotus"/>
                <a:cs typeface="B Nazanin" panose="00000400000000000000" pitchFamily="2" charset="-78"/>
              </a:rPr>
              <a:t>بخش ديگر در حلقه، دستورالعملهايي هستند كه داخل حلقه </a:t>
            </a:r>
            <a:r>
              <a:rPr lang="fa-IR" dirty="0" smtClean="0">
                <a:solidFill>
                  <a:srgbClr val="231F20"/>
                </a:solidFill>
                <a:latin typeface="BLotus"/>
                <a:cs typeface="B Nazanin" panose="00000400000000000000" pitchFamily="2" charset="-78"/>
              </a:rPr>
              <a:t>تكرار مي شوند</a:t>
            </a:r>
            <a:r>
              <a:rPr lang="fa-IR" dirty="0">
                <a:solidFill>
                  <a:srgbClr val="231F20"/>
                </a:solidFill>
                <a:latin typeface="BLotus"/>
                <a:cs typeface="B Nazanin" panose="00000400000000000000" pitchFamily="2" charset="-78"/>
              </a:rPr>
              <a:t>. اين دستورالعملها با توجه به نياز مسأله انتخاب ميشوند</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220665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88392" cy="1325563"/>
          </a:xfrm>
        </p:spPr>
        <p:txBody>
          <a:bodyPr/>
          <a:lstStyle/>
          <a:p>
            <a:pPr algn="r" rtl="1"/>
            <a:r>
              <a:rPr lang="fa-IR" dirty="0">
                <a:cs typeface="B Nazanin" panose="00000400000000000000" pitchFamily="2" charset="-78"/>
              </a:rPr>
              <a:t>بنابراين ميتوان الگوريتم مثال </a:t>
            </a:r>
            <a:r>
              <a:rPr lang="fa-IR" dirty="0" smtClean="0">
                <a:cs typeface="B Nazanin" panose="00000400000000000000" pitchFamily="2" charset="-78"/>
              </a:rPr>
              <a:t>بالا را </a:t>
            </a:r>
            <a:r>
              <a:rPr lang="fa-IR" dirty="0">
                <a:cs typeface="B Nazanin" panose="00000400000000000000" pitchFamily="2" charset="-78"/>
              </a:rPr>
              <a:t>به صورت زير را ارائه نمود:</a:t>
            </a:r>
            <a:endParaRPr lang="en-US"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184856" y="1493949"/>
            <a:ext cx="9890973" cy="5251405"/>
          </a:xfrm>
          <a:prstGeom prst="rect">
            <a:avLst/>
          </a:prstGeom>
        </p:spPr>
      </p:pic>
    </p:spTree>
    <p:extLst>
      <p:ext uri="{BB962C8B-B14F-4D97-AF65-F5344CB8AC3E}">
        <p14:creationId xmlns:p14="http://schemas.microsoft.com/office/powerpoint/2010/main" val="241951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40913" y="180304"/>
            <a:ext cx="11449318" cy="6297769"/>
          </a:xfrm>
          <a:prstGeom prst="rect">
            <a:avLst/>
          </a:prstGeom>
        </p:spPr>
      </p:pic>
    </p:spTree>
    <p:extLst>
      <p:ext uri="{BB962C8B-B14F-4D97-AF65-F5344CB8AC3E}">
        <p14:creationId xmlns:p14="http://schemas.microsoft.com/office/powerpoint/2010/main" val="5637644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9093"/>
            <a:ext cx="10515600" cy="5867870"/>
          </a:xfrm>
        </p:spPr>
        <p:txBody>
          <a:bodyPr>
            <a:normAutofit/>
          </a:bodyPr>
          <a:lstStyle/>
          <a:p>
            <a:pPr algn="just" rtl="1"/>
            <a:r>
              <a:rPr lang="fa-IR" dirty="0" smtClean="0">
                <a:solidFill>
                  <a:srgbClr val="231F20"/>
                </a:solidFill>
                <a:latin typeface="BLotus"/>
                <a:cs typeface="B Nazanin" panose="00000400000000000000" pitchFamily="2" charset="-78"/>
              </a:rPr>
              <a:t>در </a:t>
            </a:r>
            <a:r>
              <a:rPr lang="fa-IR" dirty="0">
                <a:solidFill>
                  <a:srgbClr val="231F20"/>
                </a:solidFill>
                <a:latin typeface="BLotus"/>
                <a:cs typeface="B Nazanin" panose="00000400000000000000" pitchFamily="2" charset="-78"/>
              </a:rPr>
              <a:t>اين الگوريتم پس از </a:t>
            </a:r>
            <a:r>
              <a:rPr lang="fa-IR" dirty="0" smtClean="0">
                <a:solidFill>
                  <a:srgbClr val="231F20"/>
                </a:solidFill>
                <a:latin typeface="BLotus"/>
                <a:cs typeface="B Nazanin" panose="00000400000000000000" pitchFamily="2" charset="-78"/>
              </a:rPr>
              <a:t>شروع</a:t>
            </a:r>
            <a:r>
              <a:rPr lang="fa-IR" dirty="0">
                <a:solidFill>
                  <a:srgbClr val="231F20"/>
                </a:solidFill>
                <a:latin typeface="BLotus"/>
                <a:cs typeface="B Nazanin" panose="00000400000000000000" pitchFamily="2" charset="-78"/>
              </a:rPr>
              <a:t>، ابتدا </a:t>
            </a:r>
            <a:r>
              <a:rPr lang="fa-IR" dirty="0" smtClean="0">
                <a:solidFill>
                  <a:srgbClr val="231F20"/>
                </a:solidFill>
                <a:latin typeface="BLotus"/>
                <a:cs typeface="B Nazanin" panose="00000400000000000000" pitchFamily="2" charset="-78"/>
              </a:rPr>
              <a:t>عدد 1 در متغير </a:t>
            </a:r>
            <a:r>
              <a:rPr lang="en-US" dirty="0" smtClean="0">
                <a:solidFill>
                  <a:srgbClr val="231F20"/>
                </a:solidFill>
                <a:latin typeface="BLotus"/>
                <a:cs typeface="B Nazanin" panose="00000400000000000000" pitchFamily="2" charset="-78"/>
              </a:rPr>
              <a:t>N</a:t>
            </a:r>
            <a:r>
              <a:rPr lang="fa-IR" dirty="0" smtClean="0">
                <a:solidFill>
                  <a:srgbClr val="231F20"/>
                </a:solidFill>
                <a:latin typeface="BLotus"/>
                <a:cs typeface="B Nazanin" panose="00000400000000000000" pitchFamily="2" charset="-78"/>
              </a:rPr>
              <a:t> ذخيره ميشود </a:t>
            </a:r>
            <a:r>
              <a:rPr lang="fa-IR" dirty="0">
                <a:solidFill>
                  <a:srgbClr val="231F20"/>
                </a:solidFill>
                <a:latin typeface="BLotus"/>
                <a:cs typeface="B Nazanin" panose="00000400000000000000" pitchFamily="2" charset="-78"/>
              </a:rPr>
              <a:t>كه به </a:t>
            </a:r>
            <a:r>
              <a:rPr lang="fa-IR" dirty="0" smtClean="0">
                <a:solidFill>
                  <a:srgbClr val="231F20"/>
                </a:solidFill>
                <a:latin typeface="BLotus"/>
                <a:cs typeface="B Nazanin" panose="00000400000000000000" pitchFamily="2" charset="-78"/>
              </a:rPr>
              <a:t>عنوان شمارنده </a:t>
            </a:r>
            <a:r>
              <a:rPr lang="fa-IR" dirty="0">
                <a:solidFill>
                  <a:srgbClr val="231F20"/>
                </a:solidFill>
                <a:latin typeface="BLotus"/>
                <a:cs typeface="B Nazanin" panose="00000400000000000000" pitchFamily="2" charset="-78"/>
              </a:rPr>
              <a:t>حلقه از آن </a:t>
            </a:r>
            <a:r>
              <a:rPr lang="fa-IR" dirty="0" smtClean="0">
                <a:solidFill>
                  <a:srgbClr val="231F20"/>
                </a:solidFill>
                <a:latin typeface="BLotus"/>
                <a:cs typeface="B Nazanin" panose="00000400000000000000" pitchFamily="2" charset="-78"/>
              </a:rPr>
              <a:t>استفاده ميشود</a:t>
            </a:r>
            <a:r>
              <a:rPr lang="fa-IR" dirty="0">
                <a:solidFill>
                  <a:srgbClr val="231F20"/>
                </a:solidFill>
                <a:latin typeface="BLotus"/>
                <a:cs typeface="B Nazanin" panose="00000400000000000000" pitchFamily="2" charset="-78"/>
              </a:rPr>
              <a:t>. در مرحله بعد مقدار صفر در متغير  </a:t>
            </a:r>
            <a:r>
              <a:rPr lang="en-US" dirty="0" smtClean="0">
                <a:solidFill>
                  <a:srgbClr val="231F20"/>
                </a:solidFill>
                <a:latin typeface="BLotus"/>
                <a:cs typeface="B Nazanin" panose="00000400000000000000" pitchFamily="2" charset="-78"/>
              </a:rPr>
              <a:t>SUM </a:t>
            </a:r>
            <a:r>
              <a:rPr lang="fa-IR" dirty="0" smtClean="0">
                <a:solidFill>
                  <a:srgbClr val="231F20"/>
                </a:solidFill>
                <a:latin typeface="BLotus"/>
                <a:cs typeface="B Nazanin" panose="00000400000000000000" pitchFamily="2" charset="-78"/>
              </a:rPr>
              <a:t>ذخيره ميشود </a:t>
            </a:r>
            <a:r>
              <a:rPr lang="fa-IR" dirty="0">
                <a:solidFill>
                  <a:srgbClr val="231F20"/>
                </a:solidFill>
                <a:latin typeface="BLotus"/>
                <a:cs typeface="B Nazanin" panose="00000400000000000000" pitchFamily="2" charset="-78"/>
              </a:rPr>
              <a:t>كه براي محاسبه مجموع اعداد از آن استفاده ميشود. در </a:t>
            </a:r>
            <a:r>
              <a:rPr lang="fa-IR" dirty="0" smtClean="0">
                <a:solidFill>
                  <a:srgbClr val="231F20"/>
                </a:solidFill>
                <a:latin typeface="BLotus"/>
                <a:cs typeface="B Nazanin" panose="00000400000000000000" pitchFamily="2" charset="-78"/>
              </a:rPr>
              <a:t>مرحله4 مجموع اعداد محاسبه </a:t>
            </a:r>
            <a:r>
              <a:rPr lang="fa-IR" dirty="0">
                <a:solidFill>
                  <a:srgbClr val="231F20"/>
                </a:solidFill>
                <a:latin typeface="BLotus"/>
                <a:cs typeface="B Nazanin" panose="00000400000000000000" pitchFamily="2" charset="-78"/>
              </a:rPr>
              <a:t>ميشود</a:t>
            </a:r>
            <a:r>
              <a:rPr lang="fa-IR" dirty="0" smtClean="0">
                <a:solidFill>
                  <a:srgbClr val="231F20"/>
                </a:solidFill>
                <a:latin typeface="BLotus"/>
                <a:cs typeface="B Nazanin" panose="00000400000000000000" pitchFamily="2" charset="-78"/>
              </a:rPr>
              <a:t>.</a:t>
            </a:r>
          </a:p>
          <a:p>
            <a:pPr algn="just" rtl="1"/>
            <a:r>
              <a:rPr lang="fa-IR" dirty="0">
                <a:solidFill>
                  <a:srgbClr val="231F20"/>
                </a:solidFill>
                <a:latin typeface="BLotus"/>
                <a:cs typeface="B Nazanin" panose="00000400000000000000" pitchFamily="2" charset="-78"/>
              </a:rPr>
              <a:t>در مرحله بعد مقدار شمارنده حلقه </a:t>
            </a:r>
            <a:r>
              <a:rPr lang="en-US" dirty="0" smtClean="0">
                <a:solidFill>
                  <a:srgbClr val="231F20"/>
                </a:solidFill>
                <a:latin typeface="BLotus"/>
                <a:cs typeface="B Nazanin" panose="00000400000000000000" pitchFamily="2" charset="-78"/>
              </a:rPr>
              <a:t>N</a:t>
            </a:r>
            <a:r>
              <a:rPr lang="fa-IR" dirty="0" smtClean="0">
                <a:solidFill>
                  <a:srgbClr val="231F20"/>
                </a:solidFill>
                <a:latin typeface="BLotus"/>
                <a:cs typeface="B Nazanin" panose="00000400000000000000" pitchFamily="2" charset="-78"/>
              </a:rPr>
              <a:t> يك </a:t>
            </a:r>
            <a:r>
              <a:rPr lang="fa-IR" dirty="0">
                <a:solidFill>
                  <a:srgbClr val="231F20"/>
                </a:solidFill>
                <a:latin typeface="BLotus"/>
                <a:cs typeface="B Nazanin" panose="00000400000000000000" pitchFamily="2" charset="-78"/>
              </a:rPr>
              <a:t>واحد افزايش مييابد، در </a:t>
            </a:r>
            <a:r>
              <a:rPr lang="fa-IR" dirty="0" smtClean="0">
                <a:solidFill>
                  <a:srgbClr val="231F20"/>
                </a:solidFill>
                <a:latin typeface="BLotus"/>
                <a:cs typeface="B Nazanin" panose="00000400000000000000" pitchFamily="2" charset="-78"/>
              </a:rPr>
              <a:t>مرحله 6 </a:t>
            </a:r>
            <a:r>
              <a:rPr lang="fa-IR" dirty="0">
                <a:solidFill>
                  <a:srgbClr val="231F20"/>
                </a:solidFill>
                <a:latin typeface="BLotus"/>
                <a:cs typeface="B Nazanin" panose="00000400000000000000" pitchFamily="2" charset="-78"/>
              </a:rPr>
              <a:t>يك دستورالعمل شرطي مقدار شمارنده را بررسي مي </a:t>
            </a:r>
            <a:r>
              <a:rPr lang="fa-IR" dirty="0" smtClean="0">
                <a:solidFill>
                  <a:srgbClr val="231F20"/>
                </a:solidFill>
                <a:latin typeface="BLotus"/>
                <a:cs typeface="B Nazanin" panose="00000400000000000000" pitchFamily="2" charset="-78"/>
              </a:rPr>
              <a:t>كند تا </a:t>
            </a:r>
            <a:r>
              <a:rPr lang="fa-IR" dirty="0">
                <a:solidFill>
                  <a:srgbClr val="231F20"/>
                </a:solidFill>
                <a:latin typeface="BLotus"/>
                <a:cs typeface="B Nazanin" panose="00000400000000000000" pitchFamily="2" charset="-78"/>
              </a:rPr>
              <a:t>تعداد دفعات تكرار </a:t>
            </a:r>
            <a:r>
              <a:rPr lang="fa-IR" dirty="0" smtClean="0">
                <a:solidFill>
                  <a:srgbClr val="231F20"/>
                </a:solidFill>
                <a:latin typeface="BLotus"/>
                <a:cs typeface="B Nazanin" panose="00000400000000000000" pitchFamily="2" charset="-78"/>
              </a:rPr>
              <a:t>دستورالعمل </a:t>
            </a:r>
            <a:r>
              <a:rPr lang="fa-IR" dirty="0">
                <a:solidFill>
                  <a:srgbClr val="231F20"/>
                </a:solidFill>
                <a:latin typeface="BLotus"/>
                <a:cs typeface="B Nazanin" panose="00000400000000000000" pitchFamily="2" charset="-78"/>
              </a:rPr>
              <a:t>ها از </a:t>
            </a:r>
            <a:r>
              <a:rPr lang="fa-IR" dirty="0" smtClean="0">
                <a:solidFill>
                  <a:srgbClr val="231F20"/>
                </a:solidFill>
                <a:latin typeface="BLotus"/>
                <a:cs typeface="B Nazanin" panose="00000400000000000000" pitchFamily="2" charset="-78"/>
              </a:rPr>
              <a:t>مقدار10 بيشتر نشود</a:t>
            </a:r>
            <a:r>
              <a:rPr lang="fa-IR" dirty="0">
                <a:solidFill>
                  <a:srgbClr val="231F20"/>
                </a:solidFill>
                <a:latin typeface="BLotus"/>
                <a:cs typeface="B Nazanin" panose="00000400000000000000" pitchFamily="2" charset="-78"/>
              </a:rPr>
              <a:t>. در اين </a:t>
            </a:r>
            <a:r>
              <a:rPr lang="fa-IR" dirty="0" smtClean="0">
                <a:solidFill>
                  <a:srgbClr val="231F20"/>
                </a:solidFill>
                <a:latin typeface="BLotus"/>
                <a:cs typeface="B Nazanin" panose="00000400000000000000" pitchFamily="2" charset="-78"/>
              </a:rPr>
              <a:t>حالت </a:t>
            </a:r>
            <a:r>
              <a:rPr lang="fa-IR" dirty="0">
                <a:solidFill>
                  <a:srgbClr val="231F20"/>
                </a:solidFill>
                <a:latin typeface="BLotus"/>
                <a:cs typeface="B Nazanin" panose="00000400000000000000" pitchFamily="2" charset="-78"/>
              </a:rPr>
              <a:t>اگر مقدار </a:t>
            </a:r>
            <a:r>
              <a:rPr lang="fa-IR" dirty="0" smtClean="0">
                <a:solidFill>
                  <a:srgbClr val="231F20"/>
                </a:solidFill>
                <a:latin typeface="BLotus"/>
                <a:cs typeface="B Nazanin" panose="00000400000000000000" pitchFamily="2" charset="-78"/>
              </a:rPr>
              <a:t>شمارنده </a:t>
            </a:r>
            <a:r>
              <a:rPr lang="fa-IR" dirty="0">
                <a:solidFill>
                  <a:srgbClr val="231F20"/>
                </a:solidFill>
                <a:latin typeface="BLotus"/>
                <a:cs typeface="B Nazanin" panose="00000400000000000000" pitchFamily="2" charset="-78"/>
              </a:rPr>
              <a:t>كوچك تر </a:t>
            </a:r>
            <a:r>
              <a:rPr lang="fa-IR" dirty="0" smtClean="0">
                <a:solidFill>
                  <a:srgbClr val="231F20"/>
                </a:solidFill>
                <a:latin typeface="BLotus"/>
                <a:cs typeface="B Nazanin" panose="00000400000000000000" pitchFamily="2" charset="-78"/>
              </a:rPr>
              <a:t>يا مساوي10 باشد </a:t>
            </a:r>
            <a:r>
              <a:rPr lang="fa-IR" dirty="0">
                <a:solidFill>
                  <a:srgbClr val="231F20"/>
                </a:solidFill>
                <a:latin typeface="BLotus"/>
                <a:cs typeface="B Nazanin" panose="00000400000000000000" pitchFamily="2" charset="-78"/>
              </a:rPr>
              <a:t>اجراي الگوريتم به </a:t>
            </a:r>
            <a:r>
              <a:rPr lang="fa-IR" dirty="0" smtClean="0">
                <a:solidFill>
                  <a:srgbClr val="231F20"/>
                </a:solidFill>
                <a:latin typeface="BLotus"/>
                <a:cs typeface="B Nazanin" panose="00000400000000000000" pitchFamily="2" charset="-78"/>
              </a:rPr>
              <a:t>مرحله4 منتقل مي </a:t>
            </a:r>
            <a:r>
              <a:rPr lang="fa-IR" dirty="0">
                <a:solidFill>
                  <a:srgbClr val="231F20"/>
                </a:solidFill>
                <a:latin typeface="BLotus"/>
                <a:cs typeface="B Nazanin" panose="00000400000000000000" pitchFamily="2" charset="-78"/>
              </a:rPr>
              <a:t>شود. دستورات مراحل  </a:t>
            </a:r>
            <a:r>
              <a:rPr lang="fa-IR" dirty="0" smtClean="0">
                <a:solidFill>
                  <a:srgbClr val="231F20"/>
                </a:solidFill>
                <a:latin typeface="BLotus"/>
                <a:cs typeface="B Nazanin" panose="00000400000000000000" pitchFamily="2" charset="-78"/>
              </a:rPr>
              <a:t>5،4 و 6 آن </a:t>
            </a:r>
            <a:r>
              <a:rPr lang="fa-IR" dirty="0">
                <a:solidFill>
                  <a:srgbClr val="231F20"/>
                </a:solidFill>
                <a:latin typeface="BLotus"/>
                <a:cs typeface="B Nazanin" panose="00000400000000000000" pitchFamily="2" charset="-78"/>
              </a:rPr>
              <a:t>قدر تكرار مي </a:t>
            </a:r>
            <a:r>
              <a:rPr lang="fa-IR" dirty="0" smtClean="0">
                <a:solidFill>
                  <a:srgbClr val="231F20"/>
                </a:solidFill>
                <a:latin typeface="BLotus"/>
                <a:cs typeface="B Nazanin" panose="00000400000000000000" pitchFamily="2" charset="-78"/>
              </a:rPr>
              <a:t>شوند تا </a:t>
            </a:r>
            <a:r>
              <a:rPr lang="fa-IR" dirty="0">
                <a:solidFill>
                  <a:srgbClr val="231F20"/>
                </a:solidFill>
                <a:latin typeface="BLotus"/>
                <a:cs typeface="B Nazanin" panose="00000400000000000000" pitchFamily="2" charset="-78"/>
              </a:rPr>
              <a:t>مقدار </a:t>
            </a:r>
            <a:r>
              <a:rPr lang="fa-IR" dirty="0" smtClean="0">
                <a:solidFill>
                  <a:srgbClr val="231F20"/>
                </a:solidFill>
                <a:latin typeface="BLotus"/>
                <a:cs typeface="B Nazanin" panose="00000400000000000000" pitchFamily="2" charset="-78"/>
              </a:rPr>
              <a:t>شمارنده </a:t>
            </a:r>
            <a:r>
              <a:rPr lang="fa-IR" dirty="0">
                <a:solidFill>
                  <a:srgbClr val="231F20"/>
                </a:solidFill>
                <a:latin typeface="BLotus"/>
                <a:cs typeface="B Nazanin" panose="00000400000000000000" pitchFamily="2" charset="-78"/>
              </a:rPr>
              <a:t>از </a:t>
            </a:r>
            <a:r>
              <a:rPr lang="fa-IR" dirty="0" smtClean="0">
                <a:solidFill>
                  <a:srgbClr val="231F20"/>
                </a:solidFill>
                <a:latin typeface="BLotus"/>
                <a:cs typeface="B Nazanin" panose="00000400000000000000" pitchFamily="2" charset="-78"/>
              </a:rPr>
              <a:t>مقدار 10بيشتر شود </a:t>
            </a:r>
            <a:r>
              <a:rPr lang="fa-IR" dirty="0">
                <a:solidFill>
                  <a:srgbClr val="231F20"/>
                </a:solidFill>
                <a:latin typeface="BLotus"/>
                <a:cs typeface="B Nazanin" panose="00000400000000000000" pitchFamily="2" charset="-78"/>
              </a:rPr>
              <a:t>و در </a:t>
            </a:r>
            <a:r>
              <a:rPr lang="fa-IR" dirty="0" smtClean="0">
                <a:solidFill>
                  <a:srgbClr val="231F20"/>
                </a:solidFill>
                <a:latin typeface="BLotus"/>
                <a:cs typeface="B Nazanin" panose="00000400000000000000" pitchFamily="2" charset="-78"/>
              </a:rPr>
              <a:t>نتيجه اجراي </a:t>
            </a:r>
            <a:r>
              <a:rPr lang="fa-IR" dirty="0">
                <a:solidFill>
                  <a:srgbClr val="231F20"/>
                </a:solidFill>
                <a:latin typeface="BLotus"/>
                <a:cs typeface="B Nazanin" panose="00000400000000000000" pitchFamily="2" charset="-78"/>
              </a:rPr>
              <a:t>حلقه ايجاد شده خاتمه مي يابد و اجراي </a:t>
            </a:r>
            <a:r>
              <a:rPr lang="fa-IR" dirty="0" smtClean="0">
                <a:solidFill>
                  <a:srgbClr val="231F20"/>
                </a:solidFill>
                <a:latin typeface="BLotus"/>
                <a:cs typeface="B Nazanin" panose="00000400000000000000" pitchFamily="2" charset="-78"/>
              </a:rPr>
              <a:t>الگوريتم با </a:t>
            </a:r>
            <a:r>
              <a:rPr lang="fa-IR" dirty="0">
                <a:solidFill>
                  <a:srgbClr val="231F20"/>
                </a:solidFill>
                <a:latin typeface="BLotus"/>
                <a:cs typeface="B Nazanin" panose="00000400000000000000" pitchFamily="2" charset="-78"/>
              </a:rPr>
              <a:t>اجراي </a:t>
            </a:r>
            <a:r>
              <a:rPr lang="fa-IR" dirty="0" smtClean="0">
                <a:solidFill>
                  <a:srgbClr val="231F20"/>
                </a:solidFill>
                <a:latin typeface="BLotus"/>
                <a:cs typeface="B Nazanin" panose="00000400000000000000" pitchFamily="2" charset="-78"/>
              </a:rPr>
              <a:t>مرحله7 ادامه </a:t>
            </a:r>
            <a:r>
              <a:rPr lang="fa-IR" dirty="0">
                <a:solidFill>
                  <a:srgbClr val="231F20"/>
                </a:solidFill>
                <a:latin typeface="BLotus"/>
                <a:cs typeface="B Nazanin" panose="00000400000000000000" pitchFamily="2" charset="-78"/>
              </a:rPr>
              <a:t>يافته و با نمايش ميانگين اعداد </a:t>
            </a:r>
            <a:r>
              <a:rPr lang="fa-IR" dirty="0" smtClean="0">
                <a:solidFill>
                  <a:srgbClr val="231F20"/>
                </a:solidFill>
                <a:latin typeface="BLotus"/>
                <a:cs typeface="B Nazanin" panose="00000400000000000000" pitchFamily="2" charset="-78"/>
              </a:rPr>
              <a:t>در مرحله 8 خاتمه </a:t>
            </a:r>
            <a:r>
              <a:rPr lang="fa-IR" dirty="0">
                <a:solidFill>
                  <a:srgbClr val="231F20"/>
                </a:solidFill>
                <a:latin typeface="BLotus"/>
                <a:cs typeface="B Nazanin" panose="00000400000000000000" pitchFamily="2" charset="-78"/>
              </a:rPr>
              <a:t>مي يابد.</a:t>
            </a:r>
            <a:endParaRPr lang="fa-IR" dirty="0" smtClean="0">
              <a:solidFill>
                <a:srgbClr val="231F20"/>
              </a:solidFill>
              <a:latin typeface="BLotus"/>
              <a:cs typeface="B Nazanin" panose="00000400000000000000" pitchFamily="2" charset="-78"/>
            </a:endParaRPr>
          </a:p>
        </p:txBody>
      </p:sp>
    </p:spTree>
    <p:extLst>
      <p:ext uri="{BB962C8B-B14F-4D97-AF65-F5344CB8AC3E}">
        <p14:creationId xmlns:p14="http://schemas.microsoft.com/office/powerpoint/2010/main" val="182995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121239" y="-19974"/>
            <a:ext cx="3889420" cy="6792980"/>
          </a:xfrm>
          <a:prstGeom prst="rect">
            <a:avLst/>
          </a:prstGeom>
        </p:spPr>
      </p:pic>
    </p:spTree>
    <p:extLst>
      <p:ext uri="{BB962C8B-B14F-4D97-AF65-F5344CB8AC3E}">
        <p14:creationId xmlns:p14="http://schemas.microsoft.com/office/powerpoint/2010/main" val="153502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86" y="365125"/>
            <a:ext cx="10735614" cy="1325563"/>
          </a:xfrm>
        </p:spPr>
        <p:txBody>
          <a:bodyPr>
            <a:normAutofit/>
          </a:bodyPr>
          <a:lstStyle/>
          <a:p>
            <a:pPr algn="r" rtl="1"/>
            <a:r>
              <a:rPr lang="fa-IR" sz="4000" dirty="0">
                <a:cs typeface="B Nazanin" panose="00000400000000000000" pitchFamily="2" charset="-78"/>
              </a:rPr>
              <a:t>الگوريتمي بنويسيد كه اعداد طبيعي كوچك تر از  </a:t>
            </a:r>
            <a:r>
              <a:rPr lang="fa-IR" sz="4000" dirty="0" smtClean="0">
                <a:cs typeface="B Nazanin" panose="00000400000000000000" pitchFamily="2" charset="-78"/>
              </a:rPr>
              <a:t>50 را </a:t>
            </a:r>
            <a:r>
              <a:rPr lang="fa-IR" sz="4000" dirty="0">
                <a:cs typeface="B Nazanin" panose="00000400000000000000" pitchFamily="2" charset="-78"/>
              </a:rPr>
              <a:t>نمايش دهد</a:t>
            </a:r>
            <a:endParaRPr lang="en-US" sz="4000"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914525" y="1690689"/>
            <a:ext cx="8362950" cy="4067968"/>
          </a:xfrm>
          <a:prstGeom prst="rect">
            <a:avLst/>
          </a:prstGeom>
        </p:spPr>
      </p:pic>
    </p:spTree>
    <p:extLst>
      <p:ext uri="{BB962C8B-B14F-4D97-AF65-F5344CB8AC3E}">
        <p14:creationId xmlns:p14="http://schemas.microsoft.com/office/powerpoint/2010/main" val="169037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52910" y="365126"/>
            <a:ext cx="11903563" cy="6241736"/>
          </a:xfrm>
          <a:prstGeom prst="rect">
            <a:avLst/>
          </a:prstGeom>
        </p:spPr>
      </p:pic>
    </p:spTree>
    <p:extLst>
      <p:ext uri="{BB962C8B-B14F-4D97-AF65-F5344CB8AC3E}">
        <p14:creationId xmlns:p14="http://schemas.microsoft.com/office/powerpoint/2010/main" val="42327561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86" y="365125"/>
            <a:ext cx="10735614" cy="1325563"/>
          </a:xfrm>
        </p:spPr>
        <p:txBody>
          <a:bodyPr>
            <a:normAutofit/>
          </a:bodyPr>
          <a:lstStyle/>
          <a:p>
            <a:pPr algn="r" rtl="1"/>
            <a:r>
              <a:rPr lang="fa-IR" sz="4000" dirty="0" smtClean="0">
                <a:cs typeface="B Nazanin" panose="00000400000000000000" pitchFamily="2" charset="-78"/>
              </a:rPr>
              <a:t>الگوريتمي بنويسيدكه </a:t>
            </a:r>
            <a:r>
              <a:rPr lang="fa-IR" sz="4000" dirty="0">
                <a:cs typeface="B Nazanin" panose="00000400000000000000" pitchFamily="2" charset="-78"/>
              </a:rPr>
              <a:t>اعداد زوج كوچك تر يا </a:t>
            </a:r>
            <a:r>
              <a:rPr lang="fa-IR" sz="4000" dirty="0" smtClean="0">
                <a:cs typeface="B Nazanin" panose="00000400000000000000" pitchFamily="2" charset="-78"/>
              </a:rPr>
              <a:t>مساوي </a:t>
            </a:r>
            <a:r>
              <a:rPr lang="fa-IR" sz="4000" dirty="0">
                <a:cs typeface="B Nazanin" panose="00000400000000000000" pitchFamily="2" charset="-78"/>
              </a:rPr>
              <a:t>عدد طبيعي و</a:t>
            </a:r>
            <a:br>
              <a:rPr lang="fa-IR" sz="4000" dirty="0">
                <a:cs typeface="B Nazanin" panose="00000400000000000000" pitchFamily="2" charset="-78"/>
              </a:rPr>
            </a:br>
            <a:r>
              <a:rPr lang="fa-IR" sz="4000" dirty="0">
                <a:cs typeface="B Nazanin" panose="00000400000000000000" pitchFamily="2" charset="-78"/>
              </a:rPr>
              <a:t>دلخواه  </a:t>
            </a:r>
            <a:r>
              <a:rPr lang="en-US" sz="4000" dirty="0" smtClean="0">
                <a:cs typeface="B Nazanin" panose="00000400000000000000" pitchFamily="2" charset="-78"/>
              </a:rPr>
              <a:t>N</a:t>
            </a:r>
            <a:r>
              <a:rPr lang="fa-IR" sz="4000" dirty="0" smtClean="0">
                <a:cs typeface="B Nazanin" panose="00000400000000000000" pitchFamily="2" charset="-78"/>
              </a:rPr>
              <a:t> را </a:t>
            </a:r>
            <a:r>
              <a:rPr lang="fa-IR" sz="4000" dirty="0">
                <a:cs typeface="B Nazanin" panose="00000400000000000000" pitchFamily="2" charset="-78"/>
              </a:rPr>
              <a:t>نمايش دهد. </a:t>
            </a:r>
            <a:endParaRPr lang="en-US" sz="4000" dirty="0">
              <a:cs typeface="B Nazanin" panose="00000400000000000000" pitchFamily="2" charset="-78"/>
            </a:endParaRPr>
          </a:p>
        </p:txBody>
      </p:sp>
      <p:pic>
        <p:nvPicPr>
          <p:cNvPr id="5" name="Content Placeholder 4"/>
          <p:cNvPicPr>
            <a:picLocks noGrp="1" noChangeAspect="1"/>
          </p:cNvPicPr>
          <p:nvPr>
            <p:ph idx="1"/>
          </p:nvPr>
        </p:nvPicPr>
        <p:blipFill>
          <a:blip r:embed="rId2"/>
          <a:stretch>
            <a:fillRect/>
          </a:stretch>
        </p:blipFill>
        <p:spPr>
          <a:xfrm>
            <a:off x="1546872" y="2067215"/>
            <a:ext cx="8150919" cy="3755702"/>
          </a:xfrm>
          <a:prstGeom prst="rect">
            <a:avLst/>
          </a:prstGeom>
        </p:spPr>
      </p:pic>
    </p:spTree>
    <p:extLst>
      <p:ext uri="{BB962C8B-B14F-4D97-AF65-F5344CB8AC3E}">
        <p14:creationId xmlns:p14="http://schemas.microsoft.com/office/powerpoint/2010/main" val="399912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9093"/>
            <a:ext cx="10515600" cy="5867870"/>
          </a:xfrm>
        </p:spPr>
        <p:txBody>
          <a:bodyPr>
            <a:normAutofit/>
          </a:bodyPr>
          <a:lstStyle/>
          <a:p>
            <a:pPr algn="just" rtl="1"/>
            <a:endParaRPr lang="fa-IR" dirty="0" smtClean="0">
              <a:solidFill>
                <a:srgbClr val="231F20"/>
              </a:solidFill>
              <a:latin typeface="BLotus"/>
              <a:cs typeface="B Nazanin" panose="00000400000000000000" pitchFamily="2" charset="-78"/>
            </a:endParaRPr>
          </a:p>
          <a:p>
            <a:pPr algn="just" rtl="1"/>
            <a:r>
              <a:rPr lang="fa-IR" dirty="0">
                <a:cs typeface="B Nazanin" panose="00000400000000000000" pitchFamily="2" charset="-78"/>
              </a:rPr>
              <a:t>الگوريتمي بنويسيد كه مضارب كوچك تر </a:t>
            </a:r>
            <a:r>
              <a:rPr lang="fa-IR" dirty="0" smtClean="0">
                <a:cs typeface="B Nazanin" panose="00000400000000000000" pitchFamily="2" charset="-78"/>
              </a:rPr>
              <a:t>از </a:t>
            </a:r>
            <a:r>
              <a:rPr lang="fa-IR" dirty="0">
                <a:cs typeface="B Nazanin" panose="00000400000000000000" pitchFamily="2" charset="-78"/>
              </a:rPr>
              <a:t>100عدد 3را نمايش دهد.</a:t>
            </a:r>
            <a:endParaRPr lang="fa-IR" dirty="0" smtClean="0">
              <a:solidFill>
                <a:srgbClr val="231F20"/>
              </a:solidFill>
              <a:latin typeface="BLotus"/>
              <a:cs typeface="B Nazanin" panose="00000400000000000000" pitchFamily="2" charset="-78"/>
            </a:endParaRPr>
          </a:p>
          <a:p>
            <a:pPr algn="just" rtl="1"/>
            <a:r>
              <a:rPr lang="fa-IR" dirty="0" smtClean="0">
                <a:solidFill>
                  <a:srgbClr val="231F20"/>
                </a:solidFill>
                <a:latin typeface="BLotus"/>
                <a:cs typeface="B Nazanin" panose="00000400000000000000" pitchFamily="2" charset="-78"/>
              </a:rPr>
              <a:t>الگوريتمي </a:t>
            </a:r>
            <a:r>
              <a:rPr lang="fa-IR" dirty="0">
                <a:solidFill>
                  <a:srgbClr val="231F20"/>
                </a:solidFill>
                <a:latin typeface="BLotus"/>
                <a:cs typeface="B Nazanin" panose="00000400000000000000" pitchFamily="2" charset="-78"/>
              </a:rPr>
              <a:t>بنويسيد كه مجموع و تعداد اعداد طبيعي موجود بين </a:t>
            </a:r>
            <a:r>
              <a:rPr lang="fa-IR" dirty="0" smtClean="0">
                <a:solidFill>
                  <a:srgbClr val="231F20"/>
                </a:solidFill>
                <a:latin typeface="BLotus"/>
                <a:cs typeface="B Nazanin" panose="00000400000000000000" pitchFamily="2" charset="-78"/>
              </a:rPr>
              <a:t>اعداد طبيعي دلخواه</a:t>
            </a:r>
            <a:r>
              <a:rPr lang="en-US" dirty="0" smtClean="0">
                <a:solidFill>
                  <a:srgbClr val="231F20"/>
                </a:solidFill>
                <a:latin typeface="BLotus"/>
                <a:cs typeface="B Nazanin" panose="00000400000000000000" pitchFamily="2" charset="-78"/>
              </a:rPr>
              <a:t>M</a:t>
            </a:r>
            <a:r>
              <a:rPr lang="fa-IR" dirty="0" smtClean="0">
                <a:solidFill>
                  <a:srgbClr val="231F20"/>
                </a:solidFill>
                <a:latin typeface="BLotus"/>
                <a:cs typeface="B Nazanin" panose="00000400000000000000" pitchFamily="2" charset="-78"/>
              </a:rPr>
              <a:t> و </a:t>
            </a:r>
            <a:r>
              <a:rPr lang="en-US" dirty="0" smtClean="0">
                <a:solidFill>
                  <a:srgbClr val="231F20"/>
                </a:solidFill>
                <a:latin typeface="BLotus"/>
                <a:cs typeface="B Nazanin" panose="00000400000000000000" pitchFamily="2" charset="-78"/>
              </a:rPr>
              <a:t>N</a:t>
            </a:r>
            <a:r>
              <a:rPr lang="fa-IR" dirty="0" smtClean="0">
                <a:solidFill>
                  <a:srgbClr val="231F20"/>
                </a:solidFill>
                <a:latin typeface="BLotus"/>
                <a:cs typeface="B Nazanin" panose="00000400000000000000" pitchFamily="2" charset="-78"/>
              </a:rPr>
              <a:t> را </a:t>
            </a:r>
            <a:r>
              <a:rPr lang="fa-IR" dirty="0">
                <a:solidFill>
                  <a:srgbClr val="231F20"/>
                </a:solidFill>
                <a:latin typeface="BLotus"/>
                <a:cs typeface="B Nazanin" panose="00000400000000000000" pitchFamily="2" charset="-78"/>
              </a:rPr>
              <a:t>نمايش دهد (با فرض اين كه  </a:t>
            </a:r>
            <a:r>
              <a:rPr lang="en-US" dirty="0" smtClean="0">
                <a:solidFill>
                  <a:srgbClr val="231F20"/>
                </a:solidFill>
                <a:latin typeface="BLotus"/>
                <a:cs typeface="B Nazanin" panose="00000400000000000000" pitchFamily="2" charset="-78"/>
              </a:rPr>
              <a:t>M</a:t>
            </a:r>
            <a:r>
              <a:rPr lang="fa-IR" dirty="0" smtClean="0">
                <a:solidFill>
                  <a:srgbClr val="231F20"/>
                </a:solidFill>
                <a:latin typeface="BLotus"/>
                <a:cs typeface="B Nazanin" panose="00000400000000000000" pitchFamily="2" charset="-78"/>
              </a:rPr>
              <a:t> كوچك </a:t>
            </a:r>
            <a:r>
              <a:rPr lang="fa-IR" dirty="0">
                <a:solidFill>
                  <a:srgbClr val="231F20"/>
                </a:solidFill>
                <a:latin typeface="BLotus"/>
                <a:cs typeface="B Nazanin" panose="00000400000000000000" pitchFamily="2" charset="-78"/>
              </a:rPr>
              <a:t>تر از  </a:t>
            </a:r>
            <a:r>
              <a:rPr lang="en-US" dirty="0" smtClean="0">
                <a:solidFill>
                  <a:srgbClr val="231F20"/>
                </a:solidFill>
                <a:latin typeface="BLotus"/>
                <a:cs typeface="B Nazanin" panose="00000400000000000000" pitchFamily="2" charset="-78"/>
              </a:rPr>
              <a:t>N</a:t>
            </a:r>
            <a:r>
              <a:rPr lang="fa-IR" dirty="0" smtClean="0">
                <a:solidFill>
                  <a:srgbClr val="231F20"/>
                </a:solidFill>
                <a:latin typeface="BLotus"/>
                <a:cs typeface="B Nazanin" panose="00000400000000000000" pitchFamily="2" charset="-78"/>
              </a:rPr>
              <a:t> باشد).</a:t>
            </a:r>
          </a:p>
          <a:p>
            <a:pPr algn="just" rtl="1"/>
            <a:endParaRPr lang="fa-IR" dirty="0" smtClean="0">
              <a:solidFill>
                <a:srgbClr val="231F20"/>
              </a:solidFill>
              <a:latin typeface="BLotus"/>
              <a:cs typeface="B Nazanin" panose="00000400000000000000" pitchFamily="2" charset="-78"/>
            </a:endParaRPr>
          </a:p>
        </p:txBody>
      </p:sp>
      <p:pic>
        <p:nvPicPr>
          <p:cNvPr id="2" name="Picture 1"/>
          <p:cNvPicPr>
            <a:picLocks noChangeAspect="1"/>
          </p:cNvPicPr>
          <p:nvPr/>
        </p:nvPicPr>
        <p:blipFill>
          <a:blip r:embed="rId2"/>
          <a:stretch>
            <a:fillRect/>
          </a:stretch>
        </p:blipFill>
        <p:spPr>
          <a:xfrm>
            <a:off x="3904577" y="2279561"/>
            <a:ext cx="5136391" cy="4468968"/>
          </a:xfrm>
          <a:prstGeom prst="rect">
            <a:avLst/>
          </a:prstGeom>
        </p:spPr>
      </p:pic>
    </p:spTree>
    <p:extLst>
      <p:ext uri="{BB962C8B-B14F-4D97-AF65-F5344CB8AC3E}">
        <p14:creationId xmlns:p14="http://schemas.microsoft.com/office/powerpoint/2010/main" val="58877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728787" y="103031"/>
            <a:ext cx="8734425" cy="6431119"/>
          </a:xfrm>
          <a:prstGeom prst="rect">
            <a:avLst/>
          </a:prstGeom>
        </p:spPr>
      </p:pic>
    </p:spTree>
    <p:extLst>
      <p:ext uri="{BB962C8B-B14F-4D97-AF65-F5344CB8AC3E}">
        <p14:creationId xmlns:p14="http://schemas.microsoft.com/office/powerpoint/2010/main" val="134343362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2962141" y="36449"/>
            <a:ext cx="6220496" cy="6733981"/>
          </a:xfrm>
          <a:prstGeom prst="rect">
            <a:avLst/>
          </a:prstGeom>
        </p:spPr>
      </p:pic>
    </p:spTree>
    <p:extLst>
      <p:ext uri="{BB962C8B-B14F-4D97-AF65-F5344CB8AC3E}">
        <p14:creationId xmlns:p14="http://schemas.microsoft.com/office/powerpoint/2010/main" val="410295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12548" y="180304"/>
            <a:ext cx="9483734" cy="6060797"/>
          </a:xfrm>
          <a:prstGeom prst="rect">
            <a:avLst/>
          </a:prstGeom>
        </p:spPr>
      </p:pic>
    </p:spTree>
    <p:extLst>
      <p:ext uri="{BB962C8B-B14F-4D97-AF65-F5344CB8AC3E}">
        <p14:creationId xmlns:p14="http://schemas.microsoft.com/office/powerpoint/2010/main" val="351905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193961" y="99449"/>
            <a:ext cx="5872766" cy="6582117"/>
          </a:xfrm>
          <a:prstGeom prst="rect">
            <a:avLst/>
          </a:prstGeom>
        </p:spPr>
      </p:pic>
    </p:spTree>
    <p:extLst>
      <p:ext uri="{BB962C8B-B14F-4D97-AF65-F5344CB8AC3E}">
        <p14:creationId xmlns:p14="http://schemas.microsoft.com/office/powerpoint/2010/main" val="210228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1108743" y="2538816"/>
            <a:ext cx="10082998" cy="1541953"/>
          </a:xfrm>
          <a:prstGeom prst="rect">
            <a:avLst/>
          </a:prstGeom>
        </p:spPr>
      </p:pic>
      <p:pic>
        <p:nvPicPr>
          <p:cNvPr id="4" name="Picture 3"/>
          <p:cNvPicPr>
            <a:picLocks noChangeAspect="1"/>
          </p:cNvPicPr>
          <p:nvPr/>
        </p:nvPicPr>
        <p:blipFill>
          <a:blip r:embed="rId3"/>
          <a:stretch>
            <a:fillRect/>
          </a:stretch>
        </p:blipFill>
        <p:spPr>
          <a:xfrm>
            <a:off x="1388771" y="254404"/>
            <a:ext cx="9414456" cy="2284412"/>
          </a:xfrm>
          <a:prstGeom prst="rect">
            <a:avLst/>
          </a:prstGeom>
        </p:spPr>
      </p:pic>
      <p:pic>
        <p:nvPicPr>
          <p:cNvPr id="6" name="Picture 5"/>
          <p:cNvPicPr>
            <a:picLocks noChangeAspect="1"/>
          </p:cNvPicPr>
          <p:nvPr/>
        </p:nvPicPr>
        <p:blipFill>
          <a:blip r:embed="rId4"/>
          <a:stretch>
            <a:fillRect/>
          </a:stretch>
        </p:blipFill>
        <p:spPr>
          <a:xfrm>
            <a:off x="1224653" y="4080769"/>
            <a:ext cx="9851177" cy="1493949"/>
          </a:xfrm>
          <a:prstGeom prst="rect">
            <a:avLst/>
          </a:prstGeom>
        </p:spPr>
      </p:pic>
      <p:sp>
        <p:nvSpPr>
          <p:cNvPr id="7" name="Title 1"/>
          <p:cNvSpPr txBox="1">
            <a:spLocks/>
          </p:cNvSpPr>
          <p:nvPr/>
        </p:nvSpPr>
        <p:spPr>
          <a:xfrm>
            <a:off x="676141" y="55324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fa-IR" sz="3200" dirty="0" smtClean="0">
                <a:cs typeface="B Nazanin" panose="00000400000000000000" pitchFamily="2" charset="-78"/>
              </a:rPr>
              <a:t>الگوریتمی بنویسید که فاکتوریل عددی را که از کاربر گرفته و محاسبه نماید.</a:t>
            </a:r>
            <a:endParaRPr lang="en-US" sz="3200" dirty="0">
              <a:cs typeface="B Nazanin" panose="00000400000000000000" pitchFamily="2" charset="-78"/>
            </a:endParaRPr>
          </a:p>
        </p:txBody>
      </p:sp>
    </p:spTree>
    <p:extLst>
      <p:ext uri="{BB962C8B-B14F-4D97-AF65-F5344CB8AC3E}">
        <p14:creationId xmlns:p14="http://schemas.microsoft.com/office/powerpoint/2010/main" val="388285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فلوچارت</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r>
              <a:rPr lang="fa-IR" dirty="0">
                <a:solidFill>
                  <a:srgbClr val="231F20"/>
                </a:solidFill>
                <a:latin typeface="BLotus"/>
                <a:cs typeface="B Nazanin" panose="00000400000000000000" pitchFamily="2" charset="-78"/>
              </a:rPr>
              <a:t>در الگوريتمهاي ساده و كوچک</a:t>
            </a:r>
            <a:r>
              <a:rPr lang="fa-IR" dirty="0" smtClean="0">
                <a:solidFill>
                  <a:srgbClr val="231F20"/>
                </a:solidFill>
                <a:latin typeface="BLotus"/>
                <a:cs typeface="B Nazanin" panose="00000400000000000000" pitchFamily="2" charset="-78"/>
              </a:rPr>
              <a:t>، اين </a:t>
            </a:r>
            <a:r>
              <a:rPr lang="fa-IR" dirty="0">
                <a:solidFill>
                  <a:srgbClr val="231F20"/>
                </a:solidFill>
                <a:latin typeface="BLotus"/>
                <a:cs typeface="B Nazanin" panose="00000400000000000000" pitchFamily="2" charset="-78"/>
              </a:rPr>
              <a:t>روش به خوبي شــما را براي تبديل الگوريتم بــه برنامه موردنظر كمک ميكند اما </a:t>
            </a:r>
            <a:r>
              <a:rPr lang="fa-IR" dirty="0" smtClean="0">
                <a:solidFill>
                  <a:srgbClr val="231F20"/>
                </a:solidFill>
                <a:latin typeface="BLotus"/>
                <a:cs typeface="B Nazanin" panose="00000400000000000000" pitchFamily="2" charset="-78"/>
              </a:rPr>
              <a:t>با پيچيده </a:t>
            </a:r>
            <a:r>
              <a:rPr lang="fa-IR" dirty="0">
                <a:solidFill>
                  <a:srgbClr val="231F20"/>
                </a:solidFill>
                <a:latin typeface="BLotus"/>
                <a:cs typeface="B Nazanin" panose="00000400000000000000" pitchFamily="2" charset="-78"/>
              </a:rPr>
              <a:t>شــدن الگوريتم و افزايش دستورالعملها اين كار </a:t>
            </a:r>
            <a:r>
              <a:rPr lang="fa-IR" dirty="0" smtClean="0">
                <a:solidFill>
                  <a:srgbClr val="231F20"/>
                </a:solidFill>
                <a:latin typeface="BLotus"/>
                <a:cs typeface="B Nazanin" panose="00000400000000000000" pitchFamily="2" charset="-78"/>
              </a:rPr>
              <a:t>دشوار خواهد </a:t>
            </a:r>
            <a:r>
              <a:rPr lang="fa-IR" dirty="0">
                <a:solidFill>
                  <a:srgbClr val="231F20"/>
                </a:solidFill>
                <a:latin typeface="BLotus"/>
                <a:cs typeface="B Nazanin" panose="00000400000000000000" pitchFamily="2" charset="-78"/>
              </a:rPr>
              <a:t>شد، بنابراين </a:t>
            </a:r>
            <a:r>
              <a:rPr lang="fa-IR" dirty="0" smtClean="0">
                <a:solidFill>
                  <a:srgbClr val="231F20"/>
                </a:solidFill>
                <a:latin typeface="BLotus"/>
                <a:cs typeface="B Nazanin" panose="00000400000000000000" pitchFamily="2" charset="-78"/>
              </a:rPr>
              <a:t>لازم است </a:t>
            </a:r>
            <a:r>
              <a:rPr lang="fa-IR" dirty="0">
                <a:solidFill>
                  <a:srgbClr val="231F20"/>
                </a:solidFill>
                <a:latin typeface="BLotus"/>
                <a:cs typeface="B Nazanin" panose="00000400000000000000" pitchFamily="2" charset="-78"/>
              </a:rPr>
              <a:t>از روشهاي مفيدتري استفاده </a:t>
            </a:r>
            <a:r>
              <a:rPr lang="fa-IR" dirty="0" smtClean="0">
                <a:solidFill>
                  <a:srgbClr val="231F20"/>
                </a:solidFill>
                <a:latin typeface="BLotus"/>
                <a:cs typeface="B Nazanin" panose="00000400000000000000" pitchFamily="2" charset="-78"/>
              </a:rPr>
              <a:t>كنيد</a:t>
            </a:r>
          </a:p>
          <a:p>
            <a:pPr algn="just" rtl="1"/>
            <a:r>
              <a:rPr lang="fa-IR" dirty="0">
                <a:solidFill>
                  <a:srgbClr val="231F20"/>
                </a:solidFill>
                <a:latin typeface="BLotus"/>
                <a:cs typeface="B Nazanin" panose="00000400000000000000" pitchFamily="2" charset="-78"/>
              </a:rPr>
              <a:t>يكي از اين روشها، ترسيم و طراحي </a:t>
            </a:r>
            <a:r>
              <a:rPr lang="fa-IR" dirty="0" smtClean="0">
                <a:solidFill>
                  <a:srgbClr val="231F20"/>
                </a:solidFill>
                <a:latin typeface="BLotus"/>
                <a:cs typeface="B Nazanin" panose="00000400000000000000" pitchFamily="2" charset="-78"/>
              </a:rPr>
              <a:t>فلوچارت است</a:t>
            </a:r>
            <a:r>
              <a:rPr lang="fa-IR" dirty="0">
                <a:solidFill>
                  <a:srgbClr val="231F20"/>
                </a:solidFill>
                <a:latin typeface="BLotus"/>
                <a:cs typeface="B Nazanin" panose="00000400000000000000" pitchFamily="2" charset="-78"/>
              </a:rPr>
              <a:t>. فلوچارت (نمودار گردشــي) در واقع مجموعهاي از اشكال و ترسيمات </a:t>
            </a:r>
            <a:r>
              <a:rPr lang="fa-IR" dirty="0" smtClean="0">
                <a:solidFill>
                  <a:srgbClr val="231F20"/>
                </a:solidFill>
                <a:latin typeface="BLotus"/>
                <a:cs typeface="B Nazanin" panose="00000400000000000000" pitchFamily="2" charset="-78"/>
              </a:rPr>
              <a:t>قراردادي است </a:t>
            </a:r>
            <a:r>
              <a:rPr lang="fa-IR" dirty="0">
                <a:solidFill>
                  <a:srgbClr val="231F20"/>
                </a:solidFill>
                <a:latin typeface="BLotus"/>
                <a:cs typeface="B Nazanin" panose="00000400000000000000" pitchFamily="2" charset="-78"/>
              </a:rPr>
              <a:t>كه دستورالعملها و ترتيب اجراي آنها را </a:t>
            </a:r>
            <a:r>
              <a:rPr lang="fa-IR" dirty="0" smtClean="0">
                <a:solidFill>
                  <a:srgbClr val="231F20"/>
                </a:solidFill>
                <a:latin typeface="BLotus"/>
                <a:cs typeface="B Nazanin" panose="00000400000000000000" pitchFamily="2" charset="-78"/>
              </a:rPr>
              <a:t>مطابق با </a:t>
            </a:r>
            <a:r>
              <a:rPr lang="fa-IR" dirty="0">
                <a:solidFill>
                  <a:srgbClr val="231F20"/>
                </a:solidFill>
                <a:latin typeface="BLotus"/>
                <a:cs typeface="B Nazanin" panose="00000400000000000000" pitchFamily="2" charset="-78"/>
              </a:rPr>
              <a:t>الگوريتم موردنظر نمايش </a:t>
            </a:r>
            <a:r>
              <a:rPr lang="fa-IR" dirty="0" smtClean="0">
                <a:solidFill>
                  <a:srgbClr val="231F20"/>
                </a:solidFill>
                <a:latin typeface="BLotus"/>
                <a:cs typeface="B Nazanin" panose="00000400000000000000" pitchFamily="2" charset="-78"/>
              </a:rPr>
              <a:t>ميدهد </a:t>
            </a:r>
          </a:p>
          <a:p>
            <a:pPr algn="just" rtl="1"/>
            <a:r>
              <a:rPr lang="fa-IR" dirty="0">
                <a:cs typeface="B Nazanin" panose="00000400000000000000" pitchFamily="2" charset="-78"/>
              </a:rPr>
              <a:t>فلوچارت تمام ويژگيهاي الگوريتم را داشته، علاوه بر اين امكان درك بهتر از </a:t>
            </a:r>
            <a:r>
              <a:rPr lang="fa-IR" dirty="0" smtClean="0">
                <a:cs typeface="B Nazanin" panose="00000400000000000000" pitchFamily="2" charset="-78"/>
              </a:rPr>
              <a:t>نحوه اجراي دستورالعملها </a:t>
            </a:r>
            <a:r>
              <a:rPr lang="fa-IR" dirty="0">
                <a:cs typeface="B Nazanin" panose="00000400000000000000" pitchFamily="2" charset="-78"/>
              </a:rPr>
              <a:t>را نيز به وجود ميآورد</a:t>
            </a:r>
            <a:endParaRPr lang="en-US" dirty="0">
              <a:cs typeface="B Nazanin" panose="00000400000000000000" pitchFamily="2" charset="-78"/>
            </a:endParaRPr>
          </a:p>
        </p:txBody>
      </p:sp>
    </p:spTree>
    <p:extLst>
      <p:ext uri="{BB962C8B-B14F-4D97-AF65-F5344CB8AC3E}">
        <p14:creationId xmlns:p14="http://schemas.microsoft.com/office/powerpoint/2010/main" val="386240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علايم و اشكال در فلوچارت</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r>
              <a:rPr lang="fa-IR" dirty="0">
                <a:solidFill>
                  <a:srgbClr val="231F20"/>
                </a:solidFill>
                <a:latin typeface="BLotus"/>
                <a:cs typeface="B Nazanin" panose="00000400000000000000" pitchFamily="2" charset="-78"/>
              </a:rPr>
              <a:t>براي تبديل يک الگوريتم به فلوچارت از علايم قراردادي به جاي استفاده از </a:t>
            </a:r>
            <a:r>
              <a:rPr lang="fa-IR" dirty="0" smtClean="0">
                <a:solidFill>
                  <a:srgbClr val="231F20"/>
                </a:solidFill>
                <a:latin typeface="BLotus"/>
                <a:cs typeface="B Nazanin" panose="00000400000000000000" pitchFamily="2" charset="-78"/>
              </a:rPr>
              <a:t>جملات اســتفاده </a:t>
            </a:r>
            <a:r>
              <a:rPr lang="fa-IR" dirty="0">
                <a:solidFill>
                  <a:srgbClr val="231F20"/>
                </a:solidFill>
                <a:latin typeface="BLotus"/>
                <a:cs typeface="B Nazanin" panose="00000400000000000000" pitchFamily="2" charset="-78"/>
              </a:rPr>
              <a:t>ميشود و به جاي هر يک از دستورالعملها، ميتوانيد شكل و علامت معادل </a:t>
            </a:r>
            <a:r>
              <a:rPr lang="fa-IR" dirty="0" smtClean="0">
                <a:solidFill>
                  <a:srgbClr val="231F20"/>
                </a:solidFill>
                <a:latin typeface="BLotus"/>
                <a:cs typeface="B Nazanin" panose="00000400000000000000" pitchFamily="2" charset="-78"/>
              </a:rPr>
              <a:t>آن را به كار </a:t>
            </a:r>
            <a:r>
              <a:rPr lang="fa-IR" dirty="0">
                <a:solidFill>
                  <a:srgbClr val="231F20"/>
                </a:solidFill>
                <a:latin typeface="BLotus"/>
                <a:cs typeface="B Nazanin" panose="00000400000000000000" pitchFamily="2" charset="-78"/>
              </a:rPr>
              <a:t>بگيريد و براساس ترتيب اجراي دستورالعملها اين اشكال را با استفاده از </a:t>
            </a:r>
            <a:r>
              <a:rPr lang="fa-IR" dirty="0" smtClean="0">
                <a:solidFill>
                  <a:srgbClr val="231F20"/>
                </a:solidFill>
                <a:latin typeface="BLotus"/>
                <a:cs typeface="B Nazanin" panose="00000400000000000000" pitchFamily="2" charset="-78"/>
              </a:rPr>
              <a:t>خطوط فلشدار </a:t>
            </a:r>
            <a:r>
              <a:rPr lang="fa-IR" dirty="0">
                <a:solidFill>
                  <a:srgbClr val="231F20"/>
                </a:solidFill>
                <a:latin typeface="BLotus"/>
                <a:cs typeface="B Nazanin" panose="00000400000000000000" pitchFamily="2" charset="-78"/>
              </a:rPr>
              <a:t>به يكديگر متصل نماييد. لازم به ذكر است كه تعداد فلشهايي كه ميتواند به </a:t>
            </a:r>
            <a:r>
              <a:rPr lang="fa-IR" dirty="0" smtClean="0">
                <a:solidFill>
                  <a:srgbClr val="231F20"/>
                </a:solidFill>
                <a:latin typeface="BLotus"/>
                <a:cs typeface="B Nazanin" panose="00000400000000000000" pitchFamily="2" charset="-78"/>
              </a:rPr>
              <a:t>هر علامت </a:t>
            </a:r>
            <a:r>
              <a:rPr lang="fa-IR" dirty="0">
                <a:solidFill>
                  <a:srgbClr val="231F20"/>
                </a:solidFill>
                <a:latin typeface="BLotus"/>
                <a:cs typeface="B Nazanin" panose="00000400000000000000" pitchFamily="2" charset="-78"/>
              </a:rPr>
              <a:t>وارد شــود، نامحدود اســت اما در تمام علايم بجز علامت شــرط فقط يک </a:t>
            </a:r>
            <a:r>
              <a:rPr lang="fa-IR" dirty="0" smtClean="0">
                <a:solidFill>
                  <a:srgbClr val="231F20"/>
                </a:solidFill>
                <a:latin typeface="BLotus"/>
                <a:cs typeface="B Nazanin" panose="00000400000000000000" pitchFamily="2" charset="-78"/>
              </a:rPr>
              <a:t>فلش ميتواند </a:t>
            </a:r>
            <a:r>
              <a:rPr lang="fa-IR" dirty="0">
                <a:solidFill>
                  <a:srgbClr val="231F20"/>
                </a:solidFill>
                <a:latin typeface="BLotus"/>
                <a:cs typeface="B Nazanin" panose="00000400000000000000" pitchFamily="2" charset="-78"/>
              </a:rPr>
              <a:t>خارج شــود</a:t>
            </a:r>
            <a:endParaRPr lang="en-US" dirty="0">
              <a:cs typeface="B Nazanin" panose="00000400000000000000" pitchFamily="2" charset="-78"/>
            </a:endParaRPr>
          </a:p>
        </p:txBody>
      </p:sp>
    </p:spTree>
    <p:extLst>
      <p:ext uri="{BB962C8B-B14F-4D97-AF65-F5344CB8AC3E}">
        <p14:creationId xmlns:p14="http://schemas.microsoft.com/office/powerpoint/2010/main" val="188215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علايم شروع و پايان</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r>
              <a:rPr lang="fa-IR" dirty="0">
                <a:solidFill>
                  <a:srgbClr val="231F20"/>
                </a:solidFill>
                <a:latin typeface="BLotus"/>
                <a:cs typeface="B Nazanin" panose="00000400000000000000" pitchFamily="2" charset="-78"/>
              </a:rPr>
              <a:t>براي دســتورالعملهاي شــروع كن و پايان از علامت بيضي به صورت زير </a:t>
            </a:r>
            <a:r>
              <a:rPr lang="fa-IR" dirty="0" smtClean="0">
                <a:solidFill>
                  <a:srgbClr val="231F20"/>
                </a:solidFill>
                <a:latin typeface="BLotus"/>
                <a:cs typeface="B Nazanin" panose="00000400000000000000" pitchFamily="2" charset="-78"/>
              </a:rPr>
              <a:t>اســتفاده كنيد</a:t>
            </a:r>
            <a:endParaRPr lang="en-US" dirty="0">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3670479" y="2570202"/>
            <a:ext cx="4752304" cy="3358600"/>
          </a:xfrm>
          <a:prstGeom prst="rect">
            <a:avLst/>
          </a:prstGeom>
        </p:spPr>
      </p:pic>
    </p:spTree>
    <p:extLst>
      <p:ext uri="{BB962C8B-B14F-4D97-AF65-F5344CB8AC3E}">
        <p14:creationId xmlns:p14="http://schemas.microsoft.com/office/powerpoint/2010/main" val="174230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علايم ورودي</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r>
              <a:rPr lang="fa-IR" dirty="0">
                <a:solidFill>
                  <a:srgbClr val="231F20"/>
                </a:solidFill>
                <a:latin typeface="BLotus"/>
                <a:cs typeface="B Nazanin" panose="00000400000000000000" pitchFamily="2" charset="-78"/>
              </a:rPr>
              <a:t>براي دســتورالعملهاي ورودي </a:t>
            </a:r>
            <a:r>
              <a:rPr lang="fa-IR">
                <a:solidFill>
                  <a:srgbClr val="231F20"/>
                </a:solidFill>
                <a:latin typeface="BLotus"/>
                <a:cs typeface="B Nazanin" panose="00000400000000000000" pitchFamily="2" charset="-78"/>
              </a:rPr>
              <a:t>مانند </a:t>
            </a:r>
            <a:r>
              <a:rPr lang="fa-IR" smtClean="0">
                <a:solidFill>
                  <a:srgbClr val="231F20"/>
                </a:solidFill>
                <a:latin typeface="BLotus"/>
                <a:cs typeface="B Nazanin" panose="00000400000000000000" pitchFamily="2" charset="-78"/>
              </a:rPr>
              <a:t>دريافت كن</a:t>
            </a:r>
            <a:r>
              <a:rPr lang="fa-IR" dirty="0">
                <a:solidFill>
                  <a:srgbClr val="231F20"/>
                </a:solidFill>
                <a:latin typeface="BLotus"/>
                <a:cs typeface="B Nazanin" panose="00000400000000000000" pitchFamily="2" charset="-78"/>
              </a:rPr>
              <a:t>، بگير </a:t>
            </a:r>
            <a:r>
              <a:rPr lang="fa-IR" dirty="0" smtClean="0">
                <a:solidFill>
                  <a:srgbClr val="231F20"/>
                </a:solidFill>
                <a:latin typeface="BLotus"/>
                <a:cs typeface="B Nazanin" panose="00000400000000000000" pitchFamily="2" charset="-78"/>
              </a:rPr>
              <a:t>و نظاير </a:t>
            </a:r>
            <a:r>
              <a:rPr lang="fa-IR" dirty="0">
                <a:solidFill>
                  <a:srgbClr val="231F20"/>
                </a:solidFill>
                <a:latin typeface="BLotus"/>
                <a:cs typeface="B Nazanin" panose="00000400000000000000" pitchFamily="2" charset="-78"/>
              </a:rPr>
              <a:t>آن ميتوانيد از شكل متوازيالاضلاع استفاده كنيد</a:t>
            </a:r>
            <a:endParaRPr lang="en-US" dirty="0">
              <a:cs typeface="B Nazanin" panose="00000400000000000000" pitchFamily="2" charset="-78"/>
            </a:endParaRPr>
          </a:p>
        </p:txBody>
      </p:sp>
      <p:pic>
        <p:nvPicPr>
          <p:cNvPr id="5" name="Picture 4"/>
          <p:cNvPicPr>
            <a:picLocks noChangeAspect="1"/>
          </p:cNvPicPr>
          <p:nvPr/>
        </p:nvPicPr>
        <p:blipFill>
          <a:blip r:embed="rId2"/>
          <a:stretch>
            <a:fillRect/>
          </a:stretch>
        </p:blipFill>
        <p:spPr>
          <a:xfrm>
            <a:off x="3387144" y="2514599"/>
            <a:ext cx="3637543" cy="3581581"/>
          </a:xfrm>
          <a:prstGeom prst="rect">
            <a:avLst/>
          </a:prstGeom>
        </p:spPr>
      </p:pic>
    </p:spTree>
    <p:extLst>
      <p:ext uri="{BB962C8B-B14F-4D97-AF65-F5344CB8AC3E}">
        <p14:creationId xmlns:p14="http://schemas.microsoft.com/office/powerpoint/2010/main" val="12462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علامت </a:t>
            </a:r>
            <a:r>
              <a:rPr lang="fa-IR" dirty="0">
                <a:cs typeface="B Nazanin" panose="00000400000000000000" pitchFamily="2" charset="-78"/>
              </a:rPr>
              <a:t>انتساب</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r>
              <a:rPr lang="fa-IR" dirty="0">
                <a:solidFill>
                  <a:srgbClr val="231F20"/>
                </a:solidFill>
                <a:latin typeface="BLotus"/>
                <a:cs typeface="B Nazanin" panose="00000400000000000000" pitchFamily="2" charset="-78"/>
              </a:rPr>
              <a:t>براي دستورالعملهاي محاسباتي از علامت انتساب استفاده ميشود. اين علامت </a:t>
            </a:r>
            <a:r>
              <a:rPr lang="fa-IR" dirty="0" smtClean="0">
                <a:solidFill>
                  <a:srgbClr val="231F20"/>
                </a:solidFill>
                <a:latin typeface="BLotus"/>
                <a:cs typeface="B Nazanin" panose="00000400000000000000" pitchFamily="2" charset="-78"/>
              </a:rPr>
              <a:t>عمل ذخيره سازي </a:t>
            </a:r>
            <a:r>
              <a:rPr lang="fa-IR" dirty="0">
                <a:solidFill>
                  <a:srgbClr val="231F20"/>
                </a:solidFill>
                <a:latin typeface="BLotus"/>
                <a:cs typeface="B Nazanin" panose="00000400000000000000" pitchFamily="2" charset="-78"/>
              </a:rPr>
              <a:t>يک مقدار را در يک متغير نشان ميدهد</a:t>
            </a:r>
            <a:endParaRPr lang="en-US" dirty="0">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2923504" y="2768890"/>
            <a:ext cx="4494727" cy="3928124"/>
          </a:xfrm>
          <a:prstGeom prst="rect">
            <a:avLst/>
          </a:prstGeom>
        </p:spPr>
      </p:pic>
    </p:spTree>
    <p:extLst>
      <p:ext uri="{BB962C8B-B14F-4D97-AF65-F5344CB8AC3E}">
        <p14:creationId xmlns:p14="http://schemas.microsoft.com/office/powerpoint/2010/main" val="82155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علامت شرط</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r>
              <a:rPr lang="fa-IR" dirty="0">
                <a:solidFill>
                  <a:srgbClr val="231F20"/>
                </a:solidFill>
                <a:latin typeface="BLotus"/>
                <a:cs typeface="B Nazanin" panose="00000400000000000000" pitchFamily="2" charset="-78"/>
              </a:rPr>
              <a:t>اين علامت ميتواند جايگزين دستورالعملهاي شرطي شود و به يكي از </a:t>
            </a:r>
            <a:r>
              <a:rPr lang="fa-IR" dirty="0" smtClean="0">
                <a:solidFill>
                  <a:srgbClr val="231F20"/>
                </a:solidFill>
                <a:latin typeface="BLotus"/>
                <a:cs typeface="B Nazanin" panose="00000400000000000000" pitchFamily="2" charset="-78"/>
              </a:rPr>
              <a:t>صورتهاي بعدي </a:t>
            </a:r>
            <a:r>
              <a:rPr lang="fa-IR" dirty="0">
                <a:solidFill>
                  <a:srgbClr val="231F20"/>
                </a:solidFill>
                <a:latin typeface="BLotus"/>
                <a:cs typeface="B Nazanin" panose="00000400000000000000" pitchFamily="2" charset="-78"/>
              </a:rPr>
              <a:t>قابل استفاده است</a:t>
            </a:r>
            <a:endParaRPr lang="en-US" dirty="0">
              <a:cs typeface="B Nazanin" panose="00000400000000000000" pitchFamily="2" charset="-78"/>
            </a:endParaRPr>
          </a:p>
        </p:txBody>
      </p:sp>
    </p:spTree>
    <p:extLst>
      <p:ext uri="{BB962C8B-B14F-4D97-AF65-F5344CB8AC3E}">
        <p14:creationId xmlns:p14="http://schemas.microsoft.com/office/powerpoint/2010/main" val="150522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065173" y="7097"/>
            <a:ext cx="6067942" cy="6850903"/>
          </a:xfrm>
          <a:prstGeom prst="rect">
            <a:avLst/>
          </a:prstGeom>
        </p:spPr>
      </p:pic>
    </p:spTree>
    <p:extLst>
      <p:ext uri="{BB962C8B-B14F-4D97-AF65-F5344CB8AC3E}">
        <p14:creationId xmlns:p14="http://schemas.microsoft.com/office/powerpoint/2010/main" val="77601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علامت اتصال</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r>
              <a:rPr lang="fa-IR" dirty="0">
                <a:solidFill>
                  <a:srgbClr val="231F20"/>
                </a:solidFill>
                <a:latin typeface="BLotus"/>
                <a:cs typeface="B Nazanin" panose="00000400000000000000" pitchFamily="2" charset="-78"/>
              </a:rPr>
              <a:t>گاهي اوقات ممكن است فلوچارت به اندازه اي بزرگ </a:t>
            </a:r>
            <a:r>
              <a:rPr lang="fa-IR" dirty="0" smtClean="0">
                <a:solidFill>
                  <a:srgbClr val="231F20"/>
                </a:solidFill>
                <a:latin typeface="BLotus"/>
                <a:cs typeface="B Nazanin" panose="00000400000000000000" pitchFamily="2" charset="-78"/>
              </a:rPr>
              <a:t>باشد كه </a:t>
            </a:r>
            <a:r>
              <a:rPr lang="fa-IR" dirty="0">
                <a:solidFill>
                  <a:srgbClr val="231F20"/>
                </a:solidFill>
                <a:latin typeface="BLotus"/>
                <a:cs typeface="B Nazanin" panose="00000400000000000000" pitchFamily="2" charset="-78"/>
              </a:rPr>
              <a:t>در يک صفحه كاغذ قرار نگيرد؛ در چنين شــرايطي مي </a:t>
            </a:r>
            <a:r>
              <a:rPr lang="fa-IR" dirty="0" smtClean="0">
                <a:solidFill>
                  <a:srgbClr val="231F20"/>
                </a:solidFill>
                <a:latin typeface="BLotus"/>
                <a:cs typeface="B Nazanin" panose="00000400000000000000" pitchFamily="2" charset="-78"/>
              </a:rPr>
              <a:t>توانيد از </a:t>
            </a:r>
            <a:r>
              <a:rPr lang="fa-IR" dirty="0">
                <a:solidFill>
                  <a:srgbClr val="231F20"/>
                </a:solidFill>
                <a:latin typeface="BLotus"/>
                <a:cs typeface="B Nazanin" panose="00000400000000000000" pitchFamily="2" charset="-78"/>
              </a:rPr>
              <a:t>علامت اتصال اســتفاده كنيد (شكل الف) و ادامه فلوچارت </a:t>
            </a:r>
            <a:r>
              <a:rPr lang="fa-IR" dirty="0" smtClean="0">
                <a:solidFill>
                  <a:srgbClr val="231F20"/>
                </a:solidFill>
                <a:latin typeface="BLotus"/>
                <a:cs typeface="B Nazanin" panose="00000400000000000000" pitchFamily="2" charset="-78"/>
              </a:rPr>
              <a:t>را در </a:t>
            </a:r>
            <a:r>
              <a:rPr lang="fa-IR" dirty="0">
                <a:solidFill>
                  <a:srgbClr val="231F20"/>
                </a:solidFill>
                <a:latin typeface="BLotus"/>
                <a:cs typeface="B Nazanin" panose="00000400000000000000" pitchFamily="2" charset="-78"/>
              </a:rPr>
              <a:t>صفحــه ديگري كه آن هم با يک علامت اتصال ديگر </a:t>
            </a:r>
            <a:r>
              <a:rPr lang="fa-IR" dirty="0" smtClean="0">
                <a:solidFill>
                  <a:srgbClr val="231F20"/>
                </a:solidFill>
                <a:latin typeface="BLotus"/>
                <a:cs typeface="B Nazanin" panose="00000400000000000000" pitchFamily="2" charset="-78"/>
              </a:rPr>
              <a:t>شــروع مي </a:t>
            </a:r>
            <a:r>
              <a:rPr lang="fa-IR" dirty="0">
                <a:solidFill>
                  <a:srgbClr val="231F20"/>
                </a:solidFill>
                <a:latin typeface="BLotus"/>
                <a:cs typeface="B Nazanin" panose="00000400000000000000" pitchFamily="2" charset="-78"/>
              </a:rPr>
              <a:t>شــود (شــكل ب،) ادامه دهيد و در داخل هر دو علامت </a:t>
            </a:r>
            <a:r>
              <a:rPr lang="fa-IR" dirty="0" smtClean="0">
                <a:solidFill>
                  <a:srgbClr val="231F20"/>
                </a:solidFill>
                <a:latin typeface="BLotus"/>
                <a:cs typeface="B Nazanin" panose="00000400000000000000" pitchFamily="2" charset="-78"/>
              </a:rPr>
              <a:t>يک حرف </a:t>
            </a:r>
            <a:r>
              <a:rPr lang="fa-IR" dirty="0">
                <a:solidFill>
                  <a:srgbClr val="231F20"/>
                </a:solidFill>
                <a:latin typeface="BLotus"/>
                <a:cs typeface="B Nazanin" panose="00000400000000000000" pitchFamily="2" charset="-78"/>
              </a:rPr>
              <a:t>از حروف الفبا يا يک عدد مثبت قرار </a:t>
            </a:r>
            <a:r>
              <a:rPr lang="fa-IR" dirty="0" smtClean="0">
                <a:solidFill>
                  <a:srgbClr val="231F20"/>
                </a:solidFill>
                <a:latin typeface="BLotus"/>
                <a:cs typeface="B Nazanin" panose="00000400000000000000" pitchFamily="2" charset="-78"/>
              </a:rPr>
              <a:t>دهيد</a:t>
            </a:r>
          </a:p>
          <a:p>
            <a:pPr algn="just" rtl="1"/>
            <a:endParaRPr lang="en-US" dirty="0">
              <a:cs typeface="B Nazanin" panose="00000400000000000000" pitchFamily="2" charset="-78"/>
            </a:endParaRPr>
          </a:p>
        </p:txBody>
      </p:sp>
      <p:pic>
        <p:nvPicPr>
          <p:cNvPr id="5" name="Picture 4"/>
          <p:cNvPicPr>
            <a:picLocks noChangeAspect="1"/>
          </p:cNvPicPr>
          <p:nvPr/>
        </p:nvPicPr>
        <p:blipFill>
          <a:blip r:embed="rId2"/>
          <a:stretch>
            <a:fillRect/>
          </a:stretch>
        </p:blipFill>
        <p:spPr>
          <a:xfrm>
            <a:off x="4507606" y="3677408"/>
            <a:ext cx="3116687" cy="3031878"/>
          </a:xfrm>
          <a:prstGeom prst="rect">
            <a:avLst/>
          </a:prstGeom>
        </p:spPr>
      </p:pic>
    </p:spTree>
    <p:extLst>
      <p:ext uri="{BB962C8B-B14F-4D97-AF65-F5344CB8AC3E}">
        <p14:creationId xmlns:p14="http://schemas.microsoft.com/office/powerpoint/2010/main" val="388179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xit" presetSubtype="0" fill="hold" grpId="0" nodeType="clickEffect">
                                  <p:stCondLst>
                                    <p:cond delay="0"/>
                                  </p:stCondLst>
                                  <p:childTnLst>
                                    <p:animEffect transition="out" filter="wedg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1795</TotalTime>
  <Words>3037</Words>
  <Application>Microsoft Office PowerPoint</Application>
  <PresentationFormat>Widescreen</PresentationFormat>
  <Paragraphs>159</Paragraphs>
  <Slides>75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75</vt:i4>
      </vt:variant>
    </vt:vector>
  </HeadingPairs>
  <TitlesOfParts>
    <vt:vector size="85" baseType="lpstr">
      <vt:lpstr>Arial</vt:lpstr>
      <vt:lpstr>B Lotus</vt:lpstr>
      <vt:lpstr>B Mitra</vt:lpstr>
      <vt:lpstr>B Nazanin</vt:lpstr>
      <vt:lpstr>B Titr</vt:lpstr>
      <vt:lpstr>BLotus</vt:lpstr>
      <vt:lpstr>Calibri</vt:lpstr>
      <vt:lpstr>Calibri Light</vt:lpstr>
      <vt:lpstr>Times New Roman</vt:lpstr>
      <vt:lpstr>Office Theme</vt:lpstr>
      <vt:lpstr>به نام خدا </vt:lpstr>
      <vt:lpstr>منابع:</vt:lpstr>
      <vt:lpstr>PowerPoint Presentation</vt:lpstr>
      <vt:lpstr>PowerPoint Presentation</vt:lpstr>
      <vt:lpstr>اهداف کلاس برنامه نویسی</vt:lpstr>
      <vt:lpstr>استيو جابز معتقد بود که تمام مردم بايد برنامه‌نويسي ياد بگيرند، چون برنامه‌نويسي به شما ياد مي‌دهد که چگونه فکر کنيد.</vt:lpstr>
      <vt:lpstr>كامپیوتر و دنیای امروز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نرم افزار</vt:lpstr>
      <vt:lpstr>PowerPoint Presentation</vt:lpstr>
      <vt:lpstr>PowerPoint Presentation</vt:lpstr>
      <vt:lpstr>چرا برنامه نویسی</vt:lpstr>
      <vt:lpstr>کارکرد برنامه نویسی؟</vt:lpstr>
      <vt:lpstr>رویکردهای اصلی در برنامه نویسی</vt:lpstr>
      <vt:lpstr>PowerPoint Presentation</vt:lpstr>
      <vt:lpstr>انواع زبانهاي برنامه نويسي</vt:lpstr>
      <vt:lpstr>مسیر برنامه نویسی</vt:lpstr>
      <vt:lpstr>برای حل هر مسأله باید موارد زير را در نظر گرفت:</vt:lpstr>
      <vt:lpstr>شناخت مسأله</vt:lpstr>
      <vt:lpstr>مثال</vt:lpstr>
      <vt:lpstr>تجزیه و تحلیل مسأله</vt:lpstr>
      <vt:lpstr>طراحي راه حل</vt:lpstr>
      <vt:lpstr>الگوریتم</vt:lpstr>
      <vt:lpstr>مثال</vt:lpstr>
      <vt:lpstr>شرایط الگوریتم</vt:lpstr>
      <vt:lpstr>انواع دستورالعمل ها در الگوریتم</vt:lpstr>
      <vt:lpstr>PowerPoint Presentation</vt:lpstr>
      <vt:lpstr>متغير</vt:lpstr>
      <vt:lpstr>عملگر</vt:lpstr>
      <vt:lpstr>PowerPoint Presentation</vt:lpstr>
      <vt:lpstr>تقدم و تاخر عملگرها</vt:lpstr>
      <vt:lpstr>د - دستورالعمل هاي شرطي</vt:lpstr>
      <vt:lpstr>PowerPoint Presentation</vt:lpstr>
      <vt:lpstr>تمرین الگوریتم</vt:lpstr>
      <vt:lpstr>الگوریتمی برای دستورالعمل هاي شرطي</vt:lpstr>
      <vt:lpstr>PowerPoint Presentation</vt:lpstr>
      <vt:lpstr>PowerPoint Presentation</vt:lpstr>
      <vt:lpstr>الگوريتمي بنويسيد كه مقدار مصرف برق يك مشترك دلخواه را دريافت كرده و براساس جدول  زیر رتبه ميزان مصرف وي را مشخص كند</vt:lpstr>
      <vt:lpstr>عملگرهاي منطقي</vt:lpstr>
      <vt:lpstr>PowerPoint Presentation</vt:lpstr>
      <vt:lpstr>PowerPoint Presentation</vt:lpstr>
      <vt:lpstr>PowerPoint Presentation</vt:lpstr>
      <vt:lpstr>عملگر NOT</vt:lpstr>
      <vt:lpstr>PowerPoint Presentation</vt:lpstr>
      <vt:lpstr>دستورالعمل هاي تكرار (حلقه ها)</vt:lpstr>
      <vt:lpstr>PowerPoint Presentation</vt:lpstr>
      <vt:lpstr>PowerPoint Presentation</vt:lpstr>
      <vt:lpstr>PowerPoint Presentation</vt:lpstr>
      <vt:lpstr>بنابراين ميتوان الگوريتم مثال بالا را به صورت زير را ارائه نمود:</vt:lpstr>
      <vt:lpstr>PowerPoint Presentation</vt:lpstr>
      <vt:lpstr>PowerPoint Presentation</vt:lpstr>
      <vt:lpstr>PowerPoint Presentation</vt:lpstr>
      <vt:lpstr>الگوريتمي بنويسيد كه اعداد طبيعي كوچك تر از  50 را نمايش دهد</vt:lpstr>
      <vt:lpstr>PowerPoint Presentation</vt:lpstr>
      <vt:lpstr>الگوريتمي بنويسيدكه اعداد زوج كوچك تر يا مساوي عدد طبيعي و دلخواه  N را نمايش دهد. </vt:lpstr>
      <vt:lpstr>PowerPoint Presentation</vt:lpstr>
      <vt:lpstr>PowerPoint Presentation</vt:lpstr>
      <vt:lpstr>PowerPoint Presentation</vt:lpstr>
      <vt:lpstr>PowerPoint Presentation</vt:lpstr>
      <vt:lpstr>PowerPoint Presentation</vt:lpstr>
      <vt:lpstr>PowerPoint Presentation</vt:lpstr>
      <vt:lpstr>فلوچارت</vt:lpstr>
      <vt:lpstr>علايم و اشكال در فلوچارت</vt:lpstr>
      <vt:lpstr>علايم شروع و پايان</vt:lpstr>
      <vt:lpstr>علايم ورودي</vt:lpstr>
      <vt:lpstr>علامت انتساب</vt:lpstr>
      <vt:lpstr>علامت شرط</vt:lpstr>
      <vt:lpstr>PowerPoint Presentation</vt:lpstr>
      <vt:lpstr>علامت اتصال</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برنامه نویسی</dc:title>
  <dc:creator>climatology learner</dc:creator>
  <cp:lastModifiedBy>High</cp:lastModifiedBy>
  <cp:revision>315</cp:revision>
  <dcterms:created xsi:type="dcterms:W3CDTF">2017-02-21T06:05:53Z</dcterms:created>
  <dcterms:modified xsi:type="dcterms:W3CDTF">2020-03-22T05:30:45Z</dcterms:modified>
</cp:coreProperties>
</file>