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6"/>
  </p:notesMasterIdLst>
  <p:sldIdLst>
    <p:sldId id="270" r:id="rId2"/>
    <p:sldId id="271" r:id="rId3"/>
    <p:sldId id="272" r:id="rId4"/>
    <p:sldId id="273" r:id="rId5"/>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94" d="100"/>
          <a:sy n="94" d="100"/>
        </p:scale>
        <p:origin x="11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10/08/1441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10/08/1441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10/08/1441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10/08/1441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10/08/1441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algn="just"/>
            <a:r>
              <a:rPr lang="fa-IR" b="1" dirty="0" smtClean="0">
                <a:cs typeface="B Mitra" panose="00000400000000000000" pitchFamily="2" charset="-78"/>
              </a:rPr>
              <a:t>1-نظریه های نوسازی که در سال های بعد از جنگ جهانی دوم تا اواسط دهه 1970.م در مطالعات توسعه مسلط بود، اغلب بر اهمیت عوامل داخلی خصوصاً روابط بین دولت و ملت اشاره می کنند. نوسازی گرایان با الهام از جامعه شناسانی همچون وبر، تونیس، پارسونز و غیره که ریشه در نظریه های تکامل گرای قرن نوزدهم و مقایسه متغیرهای نوع آرمانی سنت و مدرنیته، ایدئولوژی لیبرال،  و ایدئولوژی توسعه گرایی </a:t>
            </a:r>
            <a:r>
              <a:rPr lang="en-US" sz="2800" b="1" dirty="0">
                <a:cs typeface="B Mitra" panose="00000400000000000000" pitchFamily="2" charset="-78"/>
              </a:rPr>
              <a:t>ideology of </a:t>
            </a:r>
            <a:r>
              <a:rPr lang="en-US" sz="2800" b="1" dirty="0" err="1" smtClean="0">
                <a:cs typeface="B Mitra" panose="00000400000000000000" pitchFamily="2" charset="-78"/>
              </a:rPr>
              <a:t>developmentalism</a:t>
            </a:r>
            <a:r>
              <a:rPr lang="fa-IR" sz="2800" b="1" dirty="0" smtClean="0">
                <a:cs typeface="B Mitra" panose="00000400000000000000" pitchFamily="2" charset="-78"/>
              </a:rPr>
              <a:t> قرار داشت،</a:t>
            </a:r>
            <a:r>
              <a:rPr lang="fa-IR" b="1" dirty="0" smtClean="0">
                <a:cs typeface="B Mitra" panose="00000400000000000000" pitchFamily="2" charset="-78"/>
              </a:rPr>
              <a:t> با دوگانه سازی مفهومی</a:t>
            </a:r>
            <a:r>
              <a:rPr lang="en-US" b="1" dirty="0" smtClean="0">
                <a:cs typeface="B Mitra" panose="00000400000000000000" pitchFamily="2" charset="-78"/>
              </a:rPr>
              <a:t>dichotomous</a:t>
            </a:r>
            <a:r>
              <a:rPr lang="fa-IR" b="1" dirty="0" smtClean="0">
                <a:cs typeface="B Mitra" panose="00000400000000000000" pitchFamily="2" charset="-78"/>
              </a:rPr>
              <a:t> بین سنت و مدرنیته، نوسازی را درگرو حذف مطلق سنت ها می دانستند. دگرگونی اجتماعی به صورت طبیعی، خطی و جهت دار، سراسری، مداوم و الزامی و همگانی فهم می شود.</a:t>
            </a:r>
          </a:p>
          <a:p>
            <a:pPr algn="just"/>
            <a:r>
              <a:rPr lang="fa-IR" b="1" dirty="0" smtClean="0">
                <a:cs typeface="B Mitra" panose="00000400000000000000" pitchFamily="2" charset="-78"/>
              </a:rPr>
              <a:t>نظریه های دوبخشی به دگرگونی های اجتماعی به صورت فرایندی دوقطبی، از وضعیت طبیعی به قراردادی، از همبستگی مکانیکی ب ارگانیکی-دورکیم-، از گماینشافت به گزل شافت-تونیس- اعتقاد داشتند.</a:t>
            </a:r>
          </a:p>
          <a:p>
            <a:pPr algn="just"/>
            <a:r>
              <a:rPr lang="fa-IR" b="1" dirty="0" smtClean="0">
                <a:cs typeface="B Mitra" panose="00000400000000000000" pitchFamily="2" charset="-78"/>
              </a:rPr>
              <a:t>هدف نظریه پردازان نوسازی در مراحل اولیه عصر توسعه گرایی، تسهیل استقرار لیبرال دموکراسی در دولت های نوپای آسیا و آفریقا بود. توسعه گرایی قالبی فکری است مبتنی بر یک فرایند  عقلانی سازی و پیشرفت اندیشه روشنگری و در پی استقرار آرمان شهری سکولار است.</a:t>
            </a:r>
          </a:p>
          <a:p>
            <a:pPr algn="just"/>
            <a:r>
              <a:rPr lang="fa-IR" b="1" dirty="0" smtClean="0">
                <a:cs typeface="B Mitra" panose="00000400000000000000" pitchFamily="2" charset="-78"/>
              </a:rPr>
              <a:t>سنت در این معنا با الهام از فهم وبری امری ماقبل دولت، ماقبل عقلانیت و پیشا صنعتی شدن فهم می شد.</a:t>
            </a:r>
          </a:p>
          <a:p>
            <a:pPr algn="just"/>
            <a:r>
              <a:rPr lang="fa-IR" b="1" dirty="0" smtClean="0">
                <a:cs typeface="B Mitra" panose="00000400000000000000" pitchFamily="2" charset="-78"/>
              </a:rPr>
              <a:t>نظریه نوسازی در درک چند مسئله ناکام ماند:</a:t>
            </a:r>
          </a:p>
          <a:p>
            <a:pPr algn="just"/>
            <a:r>
              <a:rPr lang="fa-IR" b="1" dirty="0" smtClean="0">
                <a:cs typeface="B Mitra" panose="00000400000000000000" pitchFamily="2" charset="-78"/>
              </a:rPr>
              <a:t>1- تنوع و تداوم اشکال گوناگون سنت</a:t>
            </a:r>
          </a:p>
          <a:p>
            <a:pPr algn="just"/>
            <a:r>
              <a:rPr lang="fa-IR" b="1" dirty="0" smtClean="0">
                <a:cs typeface="B Mitra" panose="00000400000000000000" pitchFamily="2" charset="-78"/>
              </a:rPr>
              <a:t>2- پیچیدگی روابط سنت با تجدد</a:t>
            </a:r>
          </a:p>
          <a:p>
            <a:pPr algn="just"/>
            <a:r>
              <a:rPr lang="fa-IR" b="1" dirty="0" smtClean="0">
                <a:cs typeface="B Mitra" panose="00000400000000000000" pitchFamily="2" charset="-78"/>
              </a:rPr>
              <a:t>3- اهمیت سیاسی موضوعاتی مانند روابط حامی-پیرو، قوم مداری و نظام طبقاتی که به عنوان پدیده های سنتی نامیده می شوند. </a:t>
            </a:r>
          </a:p>
          <a:p>
            <a:pPr algn="just"/>
            <a:r>
              <a:rPr lang="fa-IR" b="1" dirty="0" smtClean="0">
                <a:cs typeface="B Mitra" panose="00000400000000000000" pitchFamily="2" charset="-78"/>
              </a:rPr>
              <a:t>این نقدها موجب شد که در نظریه های تجدیدنظرطلبی نوسازی در دهه 1980.م، نقش و اهمیت پدیده های سنتی در فرایند توسعه، مورد پذیرش و تاکید قرار گیرد.</a:t>
            </a:r>
          </a:p>
          <a:p>
            <a:pPr algn="just"/>
            <a:endParaRPr lang="fa-IR" b="1" dirty="0" smtClean="0">
              <a:cs typeface="B Mitra" panose="00000400000000000000" pitchFamily="2" charset="-78"/>
            </a:endParaRPr>
          </a:p>
          <a:p>
            <a:pPr algn="just"/>
            <a:endParaRPr lang="fa-IR" b="1"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رهیافت های عمده مطالعه توسعه و توسعه سیاسی- نوسازی</a:t>
            </a:r>
            <a:endParaRPr lang="fa-IR" dirty="0">
              <a:cs typeface="B Titr" panose="00000700000000000000" pitchFamily="2" charset="-78"/>
            </a:endParaRPr>
          </a:p>
        </p:txBody>
      </p:sp>
    </p:spTree>
    <p:extLst>
      <p:ext uri="{BB962C8B-B14F-4D97-AF65-F5344CB8AC3E}">
        <p14:creationId xmlns:p14="http://schemas.microsoft.com/office/powerpoint/2010/main" val="19195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lgn="just"/>
            <a:r>
              <a:rPr lang="fa-IR" b="1" dirty="0">
                <a:cs typeface="B Mitra" panose="00000400000000000000" pitchFamily="2" charset="-78"/>
              </a:rPr>
              <a:t> نظریه وابستگی که </a:t>
            </a:r>
            <a:r>
              <a:rPr lang="fa-IR" b="1" dirty="0" smtClean="0">
                <a:cs typeface="B Mitra" panose="00000400000000000000" pitchFamily="2" charset="-78"/>
              </a:rPr>
              <a:t>که به اقتصاد سیاسی ملی گرایی جهان سومی معروف است، در </a:t>
            </a:r>
            <a:r>
              <a:rPr lang="fa-IR" b="1" dirty="0">
                <a:cs typeface="B Mitra" panose="00000400000000000000" pitchFamily="2" charset="-78"/>
              </a:rPr>
              <a:t>اواخر دهه 1960 و دهه 1970. بر ادبیات توسعه مسلط شد، نقش عوامل خارجی به خصوص عملکرد نظام اقتصادی بین المللی را بااهمیت می داند. نظریه وابستگی یا همان توسعه نیافتگی، پیامدهای سیاسی و اقتصادی در جهان در حال توسعه را با استناد به عوامل خارجی تبیین می کند. به عبارت دیگر امکان های توسعه سرمایه دارانه در کشورهای در حال توسعه، شدیداً به روابط وابستگی اقتصادی به مرکز یعنی کشورهای غربی توسعه یافته اقتصادی محدود است.</a:t>
            </a:r>
          </a:p>
          <a:p>
            <a:pPr algn="just"/>
            <a:r>
              <a:rPr lang="fa-IR" b="1" dirty="0">
                <a:cs typeface="B Mitra" panose="00000400000000000000" pitchFamily="2" charset="-78"/>
              </a:rPr>
              <a:t>به نظر وابستگی گرایان، سطح بالای توسعه اقتصادی و انسانی در کشورهای صنعتی شده امروز، نتیجه مستقیم سلطه اقتصادی و سپس سیاسی بر کشورهای توسعه نیافته امروزی از قرن شانزدهم بود که اکثریت عظیم آنها مستعمره بودند. به بیان دیگر توسعه اقتصادی و انسانی کشورهای توسعه یافته تنها به دلیل توسعه نیافتگی آشکار جهان در حال توسعه امکان پذیر شد. </a:t>
            </a:r>
            <a:r>
              <a:rPr lang="fa-IR" b="1" dirty="0" smtClean="0">
                <a:cs typeface="B Mitra" panose="00000400000000000000" pitchFamily="2" charset="-78"/>
              </a:rPr>
              <a:t>بنابراین تنها </a:t>
            </a:r>
            <a:r>
              <a:rPr lang="fa-IR" b="1" dirty="0">
                <a:cs typeface="B Mitra" panose="00000400000000000000" pitchFamily="2" charset="-78"/>
              </a:rPr>
              <a:t>از راه درون نگری و خوداتکایی می توان به توسعه راه یافت.</a:t>
            </a:r>
          </a:p>
          <a:p>
            <a:pPr algn="just"/>
            <a:r>
              <a:rPr lang="fa-IR" b="1" dirty="0">
                <a:cs typeface="B Mitra" panose="00000400000000000000" pitchFamily="2" charset="-78"/>
              </a:rPr>
              <a:t> به مرور زمان آشکار شد که هر یک از این الگوها به دلیل تأکید آنها ناقص، فاقد دامنه، وسعت وعمق بوده اند.</a:t>
            </a:r>
          </a:p>
          <a:p>
            <a:pPr algn="just"/>
            <a:r>
              <a:rPr lang="fa-IR" b="1" dirty="0">
                <a:cs typeface="B Mitra" panose="00000400000000000000" pitchFamily="2" charset="-78"/>
              </a:rPr>
              <a:t>از نظر تحلیلی برای تبیین مسیرها و نتایج توسعه در جهان در حال توسعه، نه نظریه نوسازی با تمرکز عمده بر عوامل داخلی و نه نظریه وابستگی با علاقه اولیه نسبت به حوزه خارجی مناسب نیستند. بلکه اقناعی ترین تبیین تحلیل پیامدهای توسعه در جهان در حال توسعه تاکید بر طیفی از عوامل داخلی و خارجی و تعامل بین آنهاست.</a:t>
            </a:r>
          </a:p>
          <a:p>
            <a:pPr algn="just"/>
            <a:r>
              <a:rPr lang="fa-IR" b="1" dirty="0">
                <a:cs typeface="B Mitra" panose="00000400000000000000" pitchFamily="2" charset="-78"/>
              </a:rPr>
              <a:t>رهیافت سوم که از دهه 1980.م به مطالعات توسعه راه یافت تأکید بر ظرفیت حکومتها برای پاسخگویی و تأمین نیازهای مردم از رهگذر ارتقای توان سیاستگذاری عمومی بود.</a:t>
            </a:r>
          </a:p>
          <a:p>
            <a:pPr algn="just"/>
            <a:endParaRPr lang="fa-IR" b="1" dirty="0">
              <a:cs typeface="B Mitra" panose="000004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رهیافت وابستگی</a:t>
            </a:r>
            <a:endParaRPr lang="fa-IR" dirty="0">
              <a:cs typeface="B Titr" panose="00000700000000000000" pitchFamily="2" charset="-78"/>
            </a:endParaRPr>
          </a:p>
        </p:txBody>
      </p:sp>
    </p:spTree>
    <p:extLst>
      <p:ext uri="{BB962C8B-B14F-4D97-AF65-F5344CB8AC3E}">
        <p14:creationId xmlns:p14="http://schemas.microsoft.com/office/powerpoint/2010/main" val="511334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481328"/>
            <a:ext cx="8712968" cy="5044016"/>
          </a:xfrm>
        </p:spPr>
        <p:txBody>
          <a:bodyPr>
            <a:normAutofit fontScale="40000" lnSpcReduction="20000"/>
          </a:bodyPr>
          <a:lstStyle/>
          <a:p>
            <a:pPr algn="just"/>
            <a:r>
              <a:rPr lang="fa-IR" b="1" dirty="0" smtClean="0">
                <a:cs typeface="B Mitra" panose="00000400000000000000" pitchFamily="2" charset="-78"/>
              </a:rPr>
              <a:t>علیرغم تفاوت در جنبه های اساسی، الگوهای توسعه به شیوه سرمایه داری یا کمونیستی در این نکته توافق داشتند: دست یابی به توسعه مستلزم سرمایه گذاری مالی گسترده است که از سوی حکومت سازمان می یابد. به عبارت دیگر توسعه دولت محور برای تحقق توسعه در جهان در حال توسعه اصلی اساسی بود. اعتقاد بر این بود که کار حکومت ارائه سیاست ها و برنامه هایی به منظور فراهم نمودن، تداوم و گسترش توسعه است و حکومت ها کارگزاران اولیه توسعه هستند.</a:t>
            </a:r>
          </a:p>
          <a:p>
            <a:pPr algn="just"/>
            <a:r>
              <a:rPr lang="fa-IR" b="1" dirty="0" smtClean="0">
                <a:cs typeface="B Mitra" panose="00000400000000000000" pitchFamily="2" charset="-78"/>
              </a:rPr>
              <a:t>به تدریج به دلیل شکست های گسترده حکومت در کشورهای در حال توسعه، نقش مسلط حکومت در حصول توسعه مورد تردید قرار گرفت. به علاوه این پرسش نگران کننده مطرح شد که آیا توجه تک بعدی به توسعه اقتصادی- عمدتا به معنای رشد اقتصادی با حداکثر سرعت- به تنهایی برای ایجاد اهداف و آرمان های گسترده توسعه کافی است؟</a:t>
            </a:r>
          </a:p>
          <a:p>
            <a:pPr algn="just"/>
            <a:r>
              <a:rPr lang="fa-IR" b="1" dirty="0" smtClean="0">
                <a:cs typeface="B Mitra" panose="00000400000000000000" pitchFamily="2" charset="-78"/>
              </a:rPr>
              <a:t>نتیجه گسترش چنین نگرانی هایی این بود که به مرور زمان توجه اصلی از رشد اقتصادی به سمت مسئله توسعه انسانی به معنی ترکیب شاخص های رفاه اقتصادی و اجتماعی حرکت کرد.</a:t>
            </a:r>
          </a:p>
          <a:p>
            <a:pPr algn="just"/>
            <a:r>
              <a:rPr lang="fa-IR" b="1" dirty="0" smtClean="0">
                <a:cs typeface="B Mitra" panose="00000400000000000000" pitchFamily="2" charset="-78"/>
              </a:rPr>
              <a:t>هسته اصلی توسعه انسانی این است که انسان محور است نه درآمد. شاخص توسعه انسانی بر اندازه گیری سه عنصر اساسی شامل امید به زندگی، سواد و درآمدهای تعدیل شده تکیه دارد و بر این فرض استوار است که مردم ثروت واقعی یک ملت هستند.  هدف اساسی توسعه ایجاد محیط زیستی توانمند برای مردم به منظور زندگی طولانی، باسلامت و خلاقانه است. به طور کلی توسعه انسانی فرایند افزایش انتخاب های مردم است</a:t>
            </a:r>
            <a:r>
              <a:rPr lang="fa-IR" b="1" dirty="0">
                <a:cs typeface="B Mitra" panose="00000400000000000000" pitchFamily="2" charset="-78"/>
              </a:rPr>
              <a:t> </a:t>
            </a:r>
            <a:r>
              <a:rPr lang="fa-IR" b="1" dirty="0" smtClean="0">
                <a:cs typeface="B Mitra" panose="00000400000000000000" pitchFamily="2" charset="-78"/>
              </a:rPr>
              <a:t>و آزادی انتخاب مردم در اولویت قرار دارد. ( فهم آمارتیاسن از توسعه)- در کتاب توسعه به مثابه آزادی که درکی جدید از توسعه یعنی ظرفیت </a:t>
            </a:r>
            <a:r>
              <a:rPr lang="en-US" b="1" dirty="0" smtClean="0">
                <a:cs typeface="B Mitra" panose="00000400000000000000" pitchFamily="2" charset="-78"/>
              </a:rPr>
              <a:t>capacitation</a:t>
            </a:r>
            <a:r>
              <a:rPr lang="fa-IR" b="1" dirty="0" smtClean="0">
                <a:cs typeface="B Mitra" panose="00000400000000000000" pitchFamily="2" charset="-78"/>
              </a:rPr>
              <a:t> و شکوفایی انسان </a:t>
            </a:r>
            <a:r>
              <a:rPr lang="en-US" b="1" dirty="0" smtClean="0">
                <a:cs typeface="B Mitra" panose="00000400000000000000" pitchFamily="2" charset="-78"/>
              </a:rPr>
              <a:t>human flourishing</a:t>
            </a:r>
            <a:r>
              <a:rPr lang="fa-IR" b="1" dirty="0" smtClean="0">
                <a:cs typeface="B Mitra" panose="00000400000000000000" pitchFamily="2" charset="-78"/>
              </a:rPr>
              <a:t> معرفی شد.</a:t>
            </a:r>
          </a:p>
          <a:p>
            <a:pPr algn="just"/>
            <a:r>
              <a:rPr lang="fa-IR" b="1" dirty="0" smtClean="0">
                <a:cs typeface="B Mitra" panose="00000400000000000000" pitchFamily="2" charset="-78"/>
              </a:rPr>
              <a:t>توسعه انسانی از نظر سیاسی و اقتصادی با امنیت، ثبات و رفاه نسبی شهروندان ارتباط دارد. از نظر اجتماعی به سواد، اموزش روابط اجتماعی و کیفیت زندگی، از نظر اخلاقی مستلزم رشد و پیشرفت وجدان اگاهی اخلاقی و اراده و توان جمعی و از نظر روان شناختی توسعه انسانی با سلامت روانی احترام به خود و سعادت انسانی در ارتباط است.</a:t>
            </a:r>
          </a:p>
          <a:p>
            <a:pPr algn="just"/>
            <a:r>
              <a:rPr lang="fa-IR" b="1" dirty="0" smtClean="0">
                <a:cs typeface="B Mitra" panose="00000400000000000000" pitchFamily="2" charset="-78"/>
              </a:rPr>
              <a:t>به تدریج از دهه 1990.م این مسئله به رسمیت شناخته شده است که برای توفیق در امر توسعه، نه تنها تحولات درون یک کشور بلکه عوامل بین المللی نیز دخیل هستند.این موضوع ضروورت سیاست های هماهنگ داخلی و بین المللی را یادآور می شود.</a:t>
            </a:r>
          </a:p>
          <a:p>
            <a:pPr algn="just"/>
            <a:r>
              <a:rPr lang="fa-IR" b="1" dirty="0" smtClean="0">
                <a:cs typeface="B Mitra" panose="00000400000000000000" pitchFamily="2" charset="-78"/>
              </a:rPr>
              <a:t>در رهیافت متأخر که به مطالعات پساتوسعه نیز مقارن شده است، مدرنیسم غربی واسازی می شود و از طریق نقد غرب مداری، شرق شناسی و یکسان سازی فرهنگی، خوانش غرب مدارانه از توسعه به چالش طلبیده می شود، بافت یا زمینه گرایی در توسعه مورد توجه واقع می شود و کل نگری های پیشین رنگ می بازد، در نتیجه به تنوعات و تمایزات توجه می شود و این اندیشه پذیرفته می شود که هیچ دستور عمل و سیاست توسعه جهان شمولی که برای تمام کشورها و مناطق مناسب باشد، وجود ندارد. به توسعه به مثابه امری چندبعدی نگریسته می شود که کنش های اقتصادی با نهادهای سیاسی، سرمایه اجتماعی، شیوه های فرهنگی و روابط اجتماعی رابطه ای حک شدگی و درهم تنیدگی دارند. از واحد مرسوم توسعه یعنی ملت عدول شده و توسعه چندسطحی و چندبخشی شده و همزمان در همه سطوح کوچکتر از ملت یا محلی، ملی و جهانی نیز مورد توجه است.</a:t>
            </a:r>
          </a:p>
          <a:p>
            <a:pPr algn="just"/>
            <a:r>
              <a:rPr lang="fa-IR" b="1" dirty="0" smtClean="0">
                <a:cs typeface="B Mitra" panose="00000400000000000000" pitchFamily="2" charset="-78"/>
              </a:rPr>
              <a:t>به طور کلی پارادایم توسعه جایگزین نقد مداوم جریان اصلی توسعه است. توسعه جایگزین به کارگزار یعنی توانایی مردم برای تاثیرگذاری بر تغییرات اهمیت زیادی می دهد. معتقد است توسعه باید در راستای تامین نیازها، درون زا و متکی به خود و سازگار با محیط زیست باشد. توسعه جایگزین توسعه ای از پایین- اجتماع و سازمان های غیردولتی- است.</a:t>
            </a:r>
          </a:p>
          <a:p>
            <a:pPr algn="just"/>
            <a:r>
              <a:rPr lang="fa-IR" b="1" dirty="0" smtClean="0">
                <a:cs typeface="B Mitra" panose="00000400000000000000" pitchFamily="2" charset="-78"/>
              </a:rPr>
              <a:t>توسعه درون زاست و با اقتباس مدل های خارجی محقق نمی شود. نوسازی وارداتی باعث تخریب سرمایه اجتماعی و فرهنگی جوامع می شود. </a:t>
            </a:r>
          </a:p>
          <a:p>
            <a:pPr algn="just"/>
            <a:r>
              <a:rPr lang="fa-IR" b="1" dirty="0" smtClean="0">
                <a:cs typeface="B Mitra" panose="00000400000000000000" pitchFamily="2" charset="-78"/>
              </a:rPr>
              <a:t>منبع اصلی ثروت جامعه خلاقیت مردم آن است. چون توسعه معادل رشد نیست و بیشتر به تحول نهادی مربوط است، پس فقط سرمایه اقتصادی منبع و ملاک توسعه نیست و سرمایه اجتماعی، فرهنگی، نمادین و اخلاق نیز مهم است و مردم فقیر از این جهات نیز باید غنی سازی شوند.</a:t>
            </a:r>
          </a:p>
          <a:p>
            <a:pPr algn="just"/>
            <a:endParaRPr lang="fa-IR" b="1"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رهیافت متأخر- توسعه جایگزین </a:t>
            </a:r>
            <a:r>
              <a:rPr lang="en-US" dirty="0" smtClean="0">
                <a:cs typeface="B Titr" panose="00000700000000000000" pitchFamily="2" charset="-78"/>
              </a:rPr>
              <a:t>alternative development</a:t>
            </a:r>
            <a:endParaRPr lang="fa-IR" dirty="0">
              <a:cs typeface="B Titr" panose="00000700000000000000" pitchFamily="2" charset="-78"/>
            </a:endParaRPr>
          </a:p>
        </p:txBody>
      </p:sp>
    </p:spTree>
    <p:extLst>
      <p:ext uri="{BB962C8B-B14F-4D97-AF65-F5344CB8AC3E}">
        <p14:creationId xmlns:p14="http://schemas.microsoft.com/office/powerpoint/2010/main" val="334357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fa-IR" dirty="0" smtClean="0">
                <a:cs typeface="B Mitra" panose="00000400000000000000" pitchFamily="2" charset="-78"/>
              </a:rPr>
              <a:t>توسعه اندیشان ایران معاصر، در فهم و تجویز بایسته های توسعه سیاسی ایران بیشتر کدام رهیافت را روایت می کنند؟ شاخص ترین نمایندگان رهیافت های یاد شده چه کسانی هستند؟ نقاط قوت و کاستی های تحلیلی و تجربی آرای آنان چیست؟</a:t>
            </a:r>
          </a:p>
          <a:p>
            <a:pPr algn="just"/>
            <a:r>
              <a:rPr lang="fa-IR" dirty="0" smtClean="0">
                <a:cs typeface="B Mitra" panose="00000400000000000000" pitchFamily="2" charset="-78"/>
              </a:rPr>
              <a:t>رهبران و نخبگان سیاسی ایران معاصر بیشتر حامل و نماینده چه رهیافتی هستند؟ خاستگاه معرفت شناسانه و هستی شناسانه دیدگاه های آنان چیست؟</a:t>
            </a:r>
            <a:endParaRPr lang="fa-IR"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پرسش هایی در باره رهیافت های مسلط در درک و تحلیل توسعه سیاسی ایران</a:t>
            </a:r>
            <a:endParaRPr lang="fa-IR" dirty="0">
              <a:cs typeface="B Titr" panose="00000700000000000000" pitchFamily="2" charset="-78"/>
            </a:endParaRPr>
          </a:p>
        </p:txBody>
      </p:sp>
    </p:spTree>
    <p:extLst>
      <p:ext uri="{BB962C8B-B14F-4D97-AF65-F5344CB8AC3E}">
        <p14:creationId xmlns:p14="http://schemas.microsoft.com/office/powerpoint/2010/main" val="1399913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349</TotalTime>
  <Words>1422</Words>
  <Application>Microsoft Office PowerPoint</Application>
  <PresentationFormat>On-screen Show (4:3)</PresentationFormat>
  <Paragraphs>30</Paragraphs>
  <Slides>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Arial</vt:lpstr>
      <vt:lpstr>B Mitra</vt:lpstr>
      <vt:lpstr>B Titr</vt:lpstr>
      <vt:lpstr>Calibri</vt:lpstr>
      <vt:lpstr>Lucida Sans Unicode</vt:lpstr>
      <vt:lpstr>Verdana</vt:lpstr>
      <vt:lpstr>Wingdings 2</vt:lpstr>
      <vt:lpstr>Wingdings 3</vt:lpstr>
      <vt:lpstr>Concourse</vt:lpstr>
      <vt:lpstr>رهیافت های عمده مطالعه توسعه و توسعه سیاسی- نوسازی</vt:lpstr>
      <vt:lpstr>رهیافت وابستگی</vt:lpstr>
      <vt:lpstr>رهیافت متأخر- توسعه جایگزین alternative development</vt:lpstr>
      <vt:lpstr>پرسش هایی در باره رهیافت های مسلط در درک و تحلیل توسعه سیاسی ایران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28</cp:revision>
  <dcterms:created xsi:type="dcterms:W3CDTF">2018-02-23T16:31:24Z</dcterms:created>
  <dcterms:modified xsi:type="dcterms:W3CDTF">2020-04-03T07:13:08Z</dcterms:modified>
</cp:coreProperties>
</file>