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80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301" r:id="rId11"/>
  </p:sldIdLst>
  <p:sldSz cx="9144000" cy="6858000" type="screen4x3"/>
  <p:notesSz cx="6858000" cy="9144000"/>
  <p:custDataLst>
    <p:tags r:id="rId13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2D14"/>
    <a:srgbClr val="000000"/>
    <a:srgbClr val="35759D"/>
    <a:srgbClr val="35B19D"/>
    <a:srgbClr val="292929"/>
    <a:srgbClr val="4D4D4D"/>
    <a:srgbClr val="777777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94434" autoAdjust="0"/>
  </p:normalViewPr>
  <p:slideViewPr>
    <p:cSldViewPr showGuides="1">
      <p:cViewPr varScale="1">
        <p:scale>
          <a:sx n="74" d="100"/>
          <a:sy n="74" d="100"/>
        </p:scale>
        <p:origin x="898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DCF5C05-9944-4CC6-92A6-CADA8C3112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5772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CBAF13F-08D1-4EFC-9671-547C0EACD5FC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803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76724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408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6763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2172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6863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70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579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1392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3609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5975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38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123728" y="692696"/>
            <a:ext cx="5029200" cy="762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/>
          <a:p>
            <a:pPr algn="ctr" rtl="1" eaLnBrk="1" hangingPunct="1"/>
            <a:r>
              <a:rPr lang="fa-IR" sz="4000" dirty="0">
                <a:solidFill>
                  <a:srgbClr val="4D4D4D"/>
                </a:solidFill>
                <a:latin typeface="Baskerville Old Face" panose="02020602080505020303" pitchFamily="18" charset="0"/>
                <a:cs typeface="B Titr" panose="00000700000000000000" pitchFamily="2" charset="-78"/>
              </a:rPr>
              <a:t>مدیریت و برنامه ریزی سفر</a:t>
            </a:r>
            <a:endParaRPr lang="ru-RU" sz="4000" dirty="0">
              <a:solidFill>
                <a:srgbClr val="4D4D4D"/>
              </a:solidFill>
              <a:cs typeface="B Titr" panose="00000700000000000000" pitchFamily="2" charset="-78"/>
            </a:endParaRPr>
          </a:p>
        </p:txBody>
      </p:sp>
      <p:sp>
        <p:nvSpPr>
          <p:cNvPr id="2051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907704" y="4725144"/>
            <a:ext cx="5029200" cy="1075184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/>
          <a:p>
            <a:pPr algn="ctr" rtl="1" eaLnBrk="1" hangingPunct="1"/>
            <a:r>
              <a:rPr lang="fa-IR" dirty="0">
                <a:solidFill>
                  <a:srgbClr val="777777"/>
                </a:solidFill>
                <a:latin typeface="Baskerville Old Face" panose="02020602080505020303" pitchFamily="18" charset="0"/>
                <a:cs typeface="B Titr" panose="00000700000000000000" pitchFamily="2" charset="-78"/>
              </a:rPr>
              <a:t>محمود حسن پور</a:t>
            </a:r>
          </a:p>
          <a:p>
            <a:pPr algn="ctr" rtl="1" eaLnBrk="1" hangingPunct="1"/>
            <a:endParaRPr lang="fa-IR" dirty="0">
              <a:solidFill>
                <a:srgbClr val="777777"/>
              </a:solidFill>
              <a:latin typeface="Baskerville Old Face" panose="02020602080505020303" pitchFamily="18" charset="0"/>
              <a:cs typeface="B Titr" panose="00000700000000000000" pitchFamily="2" charset="-78"/>
            </a:endParaRPr>
          </a:p>
          <a:p>
            <a:pPr algn="ctr" rtl="1" eaLnBrk="1" hangingPunct="1"/>
            <a:r>
              <a:rPr lang="fa-IR" sz="2000" dirty="0">
                <a:solidFill>
                  <a:srgbClr val="777777"/>
                </a:solidFill>
                <a:latin typeface="Baskerville Old Face" panose="02020602080505020303" pitchFamily="18" charset="0"/>
                <a:cs typeface="B Titr" panose="00000700000000000000" pitchFamily="2" charset="-78"/>
              </a:rPr>
              <a:t>عضو هیات علمی گروه گردشگری</a:t>
            </a:r>
          </a:p>
          <a:p>
            <a:pPr algn="ctr" rtl="1" eaLnBrk="1" hangingPunct="1"/>
            <a:r>
              <a:rPr lang="fa-IR" sz="2000" dirty="0">
                <a:solidFill>
                  <a:srgbClr val="777777"/>
                </a:solidFill>
                <a:latin typeface="Baskerville Old Face" panose="02020602080505020303" pitchFamily="18" charset="0"/>
                <a:cs typeface="B Titr" panose="00000700000000000000" pitchFamily="2" charset="-78"/>
              </a:rPr>
              <a:t>دانشگاه مازندران</a:t>
            </a:r>
            <a:endParaRPr lang="ru-RU" sz="2000" dirty="0">
              <a:solidFill>
                <a:srgbClr val="777777"/>
              </a:solidFill>
              <a:cs typeface="B Titr" panose="000007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7315200" cy="715962"/>
          </a:xfrm>
        </p:spPr>
        <p:txBody>
          <a:bodyPr/>
          <a:lstStyle/>
          <a:p>
            <a:pPr algn="r" rtl="1"/>
            <a:r>
              <a:rPr lang="fa-IR" sz="2800" b="1" dirty="0">
                <a:solidFill>
                  <a:srgbClr val="000000"/>
                </a:solidFill>
                <a:cs typeface="B Titr" panose="00000700000000000000" pitchFamily="2" charset="-78"/>
              </a:rPr>
              <a:t>در یک کسب و کار خدمات سفر چه اتفاقی می افتد؟</a:t>
            </a:r>
            <a:endParaRPr lang="en-US" sz="2800" b="1" dirty="0">
              <a:solidFill>
                <a:srgbClr val="000000"/>
              </a:solidFill>
              <a:cs typeface="B Titr" panose="00000700000000000000" pitchFamily="2" charset="-7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D0D7D96-A53E-48C5-9A0A-D102D0402A99}"/>
              </a:ext>
            </a:extLst>
          </p:cNvPr>
          <p:cNvSpPr txBox="1">
            <a:spLocks/>
          </p:cNvSpPr>
          <p:nvPr/>
        </p:nvSpPr>
        <p:spPr bwMode="auto">
          <a:xfrm>
            <a:off x="1381216" y="1718958"/>
            <a:ext cx="7315200" cy="409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مطالعه و تحقیق مقصد و بازار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برنامه ریزی و طراحی تور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قیمت گذاری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بازاریابی و فروش 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اجرا و عملیات تور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8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نظارت و گزارش دهی</a:t>
            </a:r>
            <a:endParaRPr lang="en-US" sz="2800" b="1" kern="0" dirty="0">
              <a:solidFill>
                <a:srgbClr val="000000"/>
              </a:solidFill>
              <a:cs typeface="B Nazanin" panose="00000400000000000000" pitchFamily="2" charset="-78"/>
            </a:endParaRPr>
          </a:p>
        </p:txBody>
      </p:sp>
      <p:pic>
        <p:nvPicPr>
          <p:cNvPr id="3" name="3476620B">
            <a:hlinkClick r:id="" action="ppaction://media"/>
            <a:extLst>
              <a:ext uri="{FF2B5EF4-FFF2-40B4-BE49-F238E27FC236}">
                <a16:creationId xmlns:a16="http://schemas.microsoft.com/office/drawing/2014/main" id="{58CAD150-D580-49AB-9615-1B5FA65EC0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5576" y="1695797"/>
            <a:ext cx="487363" cy="487363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67497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4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1979712" y="368570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هزینه یابی و قیمت گذاری یک تور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FE8ED8-9F38-4A1C-B090-3F26E656DCA1}"/>
              </a:ext>
            </a:extLst>
          </p:cNvPr>
          <p:cNvSpPr txBox="1">
            <a:spLocks/>
          </p:cNvSpPr>
          <p:nvPr/>
        </p:nvSpPr>
        <p:spPr bwMode="auto">
          <a:xfrm>
            <a:off x="2123728" y="1465459"/>
            <a:ext cx="5701475" cy="3604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اقامت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حمل و نقل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غذا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راهنما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 err="1">
                <a:solidFill>
                  <a:srgbClr val="000000"/>
                </a:solidFill>
                <a:cs typeface="B Nazanin" panose="00000400000000000000" pitchFamily="2" charset="-78"/>
              </a:rPr>
              <a:t>ورودیه</a:t>
            </a: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 ها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بیمه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هزینه های پیشبینی نشده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سود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A20B806-3D1A-4B25-B7D7-DB243348ACD8}"/>
              </a:ext>
            </a:extLst>
          </p:cNvPr>
          <p:cNvSpPr txBox="1">
            <a:spLocks/>
          </p:cNvSpPr>
          <p:nvPr/>
        </p:nvSpPr>
        <p:spPr bwMode="auto">
          <a:xfrm>
            <a:off x="2555776" y="5517232"/>
            <a:ext cx="4405331" cy="1264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000" b="1" kern="0" dirty="0">
                <a:solidFill>
                  <a:srgbClr val="000000"/>
                </a:solidFill>
                <a:cs typeface="B Titr" panose="00000700000000000000" pitchFamily="2" charset="-78"/>
              </a:rPr>
              <a:t>هزینه های ثابت و هزینه های متغیر</a:t>
            </a:r>
          </a:p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000" b="1" kern="0" dirty="0">
                <a:solidFill>
                  <a:srgbClr val="000000"/>
                </a:solidFill>
                <a:cs typeface="B Titr" panose="00000700000000000000" pitchFamily="2" charset="-78"/>
              </a:rPr>
              <a:t>تعداد اعضای تور</a:t>
            </a:r>
          </a:p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000" b="1" kern="0" dirty="0">
                <a:solidFill>
                  <a:srgbClr val="000000"/>
                </a:solidFill>
                <a:cs typeface="B Titr" panose="00000700000000000000" pitchFamily="2" charset="-78"/>
              </a:rPr>
              <a:t>خدمات</a:t>
            </a:r>
          </a:p>
        </p:txBody>
      </p:sp>
      <p:pic>
        <p:nvPicPr>
          <p:cNvPr id="3" name="35F15A5">
            <a:hlinkClick r:id="" action="ppaction://media"/>
            <a:extLst>
              <a:ext uri="{FF2B5EF4-FFF2-40B4-BE49-F238E27FC236}">
                <a16:creationId xmlns:a16="http://schemas.microsoft.com/office/drawing/2014/main" id="{7B5BC03E-1CE6-4085-AF58-9178609DE9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29916" y="1916832"/>
            <a:ext cx="487363" cy="487363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322151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8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1806755" y="476672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هزینه یابی و قیمت گذاری بسته سفر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FE8ED8-9F38-4A1C-B090-3F26E656DCA1}"/>
              </a:ext>
            </a:extLst>
          </p:cNvPr>
          <p:cNvSpPr txBox="1">
            <a:spLocks/>
          </p:cNvSpPr>
          <p:nvPr/>
        </p:nvSpPr>
        <p:spPr bwMode="auto">
          <a:xfrm>
            <a:off x="971600" y="1192634"/>
            <a:ext cx="6781595" cy="3604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اولین گام: هزینه یابی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دومین گام: قیمت گذاری (بر مبنای استراتژی مورد نظر)</a:t>
            </a:r>
          </a:p>
        </p:txBody>
      </p:sp>
      <p:pic>
        <p:nvPicPr>
          <p:cNvPr id="2" name="870D7E01">
            <a:hlinkClick r:id="" action="ppaction://media"/>
            <a:extLst>
              <a:ext uri="{FF2B5EF4-FFF2-40B4-BE49-F238E27FC236}">
                <a16:creationId xmlns:a16="http://schemas.microsoft.com/office/drawing/2014/main" id="{2B1C5E69-1575-4ABE-BC35-BCDB20031E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63073" y="1772816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val="379653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1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1806755" y="476672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هزینه یابی و قیمت گذاری بسته سفر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FE8ED8-9F38-4A1C-B090-3F26E656DCA1}"/>
              </a:ext>
            </a:extLst>
          </p:cNvPr>
          <p:cNvSpPr txBox="1">
            <a:spLocks/>
          </p:cNvSpPr>
          <p:nvPr/>
        </p:nvSpPr>
        <p:spPr bwMode="auto">
          <a:xfrm>
            <a:off x="971600" y="1192634"/>
            <a:ext cx="6781595" cy="3604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اولین گام: هزینه یابی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دومین گام: قیمت گذاری (بر مبنای استراتژی مورد نظر)</a:t>
            </a:r>
          </a:p>
        </p:txBody>
      </p:sp>
    </p:spTree>
    <p:extLst>
      <p:ext uri="{BB962C8B-B14F-4D97-AF65-F5344CB8AC3E}">
        <p14:creationId xmlns:p14="http://schemas.microsoft.com/office/powerpoint/2010/main" val="3163324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1835696" y="114573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هزینه یابی بسته سفر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FE8ED8-9F38-4A1C-B090-3F26E656DCA1}"/>
              </a:ext>
            </a:extLst>
          </p:cNvPr>
          <p:cNvSpPr txBox="1">
            <a:spLocks/>
          </p:cNvSpPr>
          <p:nvPr/>
        </p:nvSpPr>
        <p:spPr bwMode="auto">
          <a:xfrm>
            <a:off x="962918" y="685489"/>
            <a:ext cx="6781595" cy="10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گام اول: مشخص شدن عناصر و </a:t>
            </a:r>
            <a:r>
              <a:rPr lang="fa-IR" sz="2400" b="1" kern="0" dirty="0" err="1">
                <a:solidFill>
                  <a:srgbClr val="000000"/>
                </a:solidFill>
                <a:cs typeface="B Nazanin" panose="00000400000000000000" pitchFamily="2" charset="-78"/>
              </a:rPr>
              <a:t>آیتم</a:t>
            </a: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 های هزینه ای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AAC5EC5-61BC-4126-8167-217A727C4A5F}"/>
              </a:ext>
            </a:extLst>
          </p:cNvPr>
          <p:cNvSpPr txBox="1">
            <a:spLocks/>
          </p:cNvSpPr>
          <p:nvPr/>
        </p:nvSpPr>
        <p:spPr bwMode="auto">
          <a:xfrm>
            <a:off x="395534" y="2564904"/>
            <a:ext cx="7916362" cy="310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هزینه های ثابت: هزینه </a:t>
            </a:r>
            <a:r>
              <a:rPr lang="fa-IR" sz="2400" b="1" kern="0" dirty="0" err="1">
                <a:solidFill>
                  <a:srgbClr val="000000"/>
                </a:solidFill>
                <a:cs typeface="B Nazanin" panose="00000400000000000000" pitchFamily="2" charset="-78"/>
              </a:rPr>
              <a:t>هایی</a:t>
            </a: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 که تابع تعداد افراد گروه نیست.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برخی از وسایل نقلیه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راهنما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...</a:t>
            </a:r>
          </a:p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هزینه های متغیر: هزینه </a:t>
            </a:r>
            <a:r>
              <a:rPr lang="fa-IR" sz="2400" b="1" kern="0" dirty="0" err="1">
                <a:solidFill>
                  <a:srgbClr val="000000"/>
                </a:solidFill>
                <a:cs typeface="B Nazanin" panose="00000400000000000000" pitchFamily="2" charset="-78"/>
              </a:rPr>
              <a:t>هایی</a:t>
            </a: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 که بر اساس تعداد افراد گروه تغییر می کنند.</a:t>
            </a:r>
          </a:p>
          <a:p>
            <a:pPr marL="342900" indent="-342900" algn="r" rtl="1">
              <a:lnSpc>
                <a:spcPct val="150000"/>
              </a:lnSpc>
              <a:buClr>
                <a:srgbClr val="FFFF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غذا</a:t>
            </a:r>
          </a:p>
          <a:p>
            <a:pPr marL="342900" indent="-342900" algn="r" rtl="1">
              <a:lnSpc>
                <a:spcPct val="150000"/>
              </a:lnSpc>
              <a:buClr>
                <a:srgbClr val="FFFF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هتل </a:t>
            </a:r>
          </a:p>
          <a:p>
            <a:pPr marL="342900" indent="-342900" algn="r" rtl="1">
              <a:lnSpc>
                <a:spcPct val="150000"/>
              </a:lnSpc>
              <a:buClr>
                <a:srgbClr val="FFFF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بیمه</a:t>
            </a:r>
          </a:p>
          <a:p>
            <a:pPr marL="342900" indent="-342900" algn="r" rtl="1">
              <a:lnSpc>
                <a:spcPct val="150000"/>
              </a:lnSpc>
              <a:buClr>
                <a:srgbClr val="FFFF00"/>
              </a:buClr>
              <a:buSzPct val="120000"/>
              <a:buFont typeface="Wingdings" panose="05000000000000000000" pitchFamily="2" charset="2"/>
              <a:buChar char="v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...</a:t>
            </a:r>
          </a:p>
        </p:txBody>
      </p:sp>
      <p:pic>
        <p:nvPicPr>
          <p:cNvPr id="2" name="89FCCC0E">
            <a:hlinkClick r:id="" action="ppaction://media"/>
            <a:extLst>
              <a:ext uri="{FF2B5EF4-FFF2-40B4-BE49-F238E27FC236}">
                <a16:creationId xmlns:a16="http://schemas.microsoft.com/office/drawing/2014/main" id="{DC4C0C1D-D5BC-490C-B10E-3DAD4A11EA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7584" y="1526045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val="54044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9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1806755" y="476672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نکات مهم و ضروری در هزینه یابی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FE8ED8-9F38-4A1C-B090-3F26E656DCA1}"/>
              </a:ext>
            </a:extLst>
          </p:cNvPr>
          <p:cNvSpPr txBox="1">
            <a:spLocks/>
          </p:cNvSpPr>
          <p:nvPr/>
        </p:nvSpPr>
        <p:spPr bwMode="auto">
          <a:xfrm>
            <a:off x="274256" y="2348880"/>
            <a:ext cx="8595487" cy="3604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اتاق ها بر مبنای قیمت </a:t>
            </a:r>
            <a:r>
              <a:rPr lang="fa-IR" sz="2000" b="1" kern="0" dirty="0" err="1">
                <a:solidFill>
                  <a:srgbClr val="000000"/>
                </a:solidFill>
                <a:cs typeface="B Nazanin" panose="00000400000000000000" pitchFamily="2" charset="-78"/>
              </a:rPr>
              <a:t>دبل</a:t>
            </a: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 یا دو نفره محاسبه و تقسیم بر 2 می شوند.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اتوبوس برای سفرهایی که بیش از 6 ساعت رانندگی می کنند حتما کمک راننده نیاز دارند.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هزینه های اقامت، خوراک و ... راننده و راهنما بر عهده تور است و به عنوان هزینه های ثابت محاسبه می شوند.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هر مسافری که تمایل به استفاده از اتاق شخصی یا </a:t>
            </a:r>
            <a:r>
              <a:rPr lang="fa-IR" sz="2000" b="1" kern="0" dirty="0" err="1">
                <a:solidFill>
                  <a:srgbClr val="000000"/>
                </a:solidFill>
                <a:cs typeface="B Nazanin" panose="00000400000000000000" pitchFamily="2" charset="-78"/>
              </a:rPr>
              <a:t>سینگل</a:t>
            </a: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 داشته باشد می باید هزینه آن را بپردازد. 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هزینه ها بر اساس برنامه سفر، استراتژی و تعهدات شما تعریف می شوند.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برنامه </a:t>
            </a:r>
            <a:r>
              <a:rPr lang="en-US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B/B</a:t>
            </a: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 فقط اقامت و صبحانه، </a:t>
            </a:r>
            <a:r>
              <a:rPr lang="en-US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H/B</a:t>
            </a: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 اقامت، صبحانه و یک وعده غذایی دیگر، </a:t>
            </a:r>
            <a:r>
              <a:rPr lang="en-US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F/B</a:t>
            </a: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 اقامت و کلیه وعده های غذایی و </a:t>
            </a:r>
            <a:r>
              <a:rPr lang="en-US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All Inclusive</a:t>
            </a: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 شامل کلیه هزینه از جمله </a:t>
            </a:r>
            <a:r>
              <a:rPr lang="fa-IR" sz="2000" b="1" kern="0" dirty="0" err="1">
                <a:solidFill>
                  <a:srgbClr val="000000"/>
                </a:solidFill>
                <a:cs typeface="B Nazanin" panose="00000400000000000000" pitchFamily="2" charset="-78"/>
              </a:rPr>
              <a:t>ورودیه</a:t>
            </a: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 ها و بیمه را لحاظ می کنیم.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endParaRPr lang="fa-IR" sz="2000" b="1" kern="0" dirty="0">
              <a:solidFill>
                <a:srgbClr val="000000"/>
              </a:solidFill>
              <a:cs typeface="B Nazanin" panose="00000400000000000000" pitchFamily="2" charset="-78"/>
            </a:endParaRPr>
          </a:p>
        </p:txBody>
      </p:sp>
      <p:pic>
        <p:nvPicPr>
          <p:cNvPr id="2" name="A881F0B7">
            <a:hlinkClick r:id="" action="ppaction://media"/>
            <a:extLst>
              <a:ext uri="{FF2B5EF4-FFF2-40B4-BE49-F238E27FC236}">
                <a16:creationId xmlns:a16="http://schemas.microsoft.com/office/drawing/2014/main" id="{E64367E6-5D6F-4D25-9CA9-0B02ACCC54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4871" y="1192634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val="43688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36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1806755" y="476672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نکات مهم و ضروری در هزینه یابی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FE8ED8-9F38-4A1C-B090-3F26E656DCA1}"/>
              </a:ext>
            </a:extLst>
          </p:cNvPr>
          <p:cNvSpPr txBox="1">
            <a:spLocks/>
          </p:cNvSpPr>
          <p:nvPr/>
        </p:nvSpPr>
        <p:spPr bwMode="auto">
          <a:xfrm>
            <a:off x="274256" y="2348880"/>
            <a:ext cx="8595487" cy="3604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در هزینه های قابل محاسبه درصدی به عنوان پیش بینی نشده لحاظ کنید.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هزینه ها را برای </a:t>
            </a:r>
            <a:r>
              <a:rPr lang="fa-IR" sz="2000" b="1" kern="0" dirty="0" err="1">
                <a:solidFill>
                  <a:srgbClr val="000000"/>
                </a:solidFill>
                <a:cs typeface="B Nazanin" panose="00000400000000000000" pitchFamily="2" charset="-78"/>
              </a:rPr>
              <a:t>طیفی</a:t>
            </a: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 از اندازه گروه تعریف کنید که معمولا تابع وسیله نقلیه گروه است.</a:t>
            </a:r>
          </a:p>
          <a:p>
            <a:pPr algn="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راهنمای راننده (ظرفیت 3 نفر)، راهنمای بدون اتومبیل (ظرفیت 2 نفر)، ون (بین 6 تا 11 نفر)، </a:t>
            </a:r>
            <a:r>
              <a:rPr lang="fa-IR" sz="2000" b="1" kern="0" dirty="0" err="1">
                <a:solidFill>
                  <a:srgbClr val="000000"/>
                </a:solidFill>
                <a:cs typeface="B Nazanin" panose="00000400000000000000" pitchFamily="2" charset="-78"/>
              </a:rPr>
              <a:t>میدل</a:t>
            </a: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 باس (12 تا 17 نفر)، اتوبوس ویژه (حداکثر 20 نفر)، اتوبوس های معمولی حتی تا 40 نفر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مبنای محاسبه هزینه یا </a:t>
            </a:r>
            <a:r>
              <a:rPr lang="fa-IR" sz="2000" b="1" kern="0" dirty="0" err="1">
                <a:solidFill>
                  <a:srgbClr val="000000"/>
                </a:solidFill>
                <a:cs typeface="B Nazanin" panose="00000400000000000000" pitchFamily="2" charset="-78"/>
              </a:rPr>
              <a:t>سرشکن</a:t>
            </a: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 کردن هزینه ها ثابت، معمولا 70 درصد ظرفیت وسیله نقلیه است اما در اینجا استراتژی و توان فروش کسب و کار نیز اهمیت دارد.</a:t>
            </a:r>
          </a:p>
        </p:txBody>
      </p:sp>
      <p:pic>
        <p:nvPicPr>
          <p:cNvPr id="3" name="D661234C">
            <a:hlinkClick r:id="" action="ppaction://media"/>
            <a:extLst>
              <a:ext uri="{FF2B5EF4-FFF2-40B4-BE49-F238E27FC236}">
                <a16:creationId xmlns:a16="http://schemas.microsoft.com/office/drawing/2014/main" id="{8383E6E8-0D58-4394-AFC7-1F76846D44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7624" y="1283394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val="199754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9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1806755" y="476672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قیمت گذاری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FE8ED8-9F38-4A1C-B090-3F26E656DCA1}"/>
              </a:ext>
            </a:extLst>
          </p:cNvPr>
          <p:cNvSpPr txBox="1">
            <a:spLocks/>
          </p:cNvSpPr>
          <p:nvPr/>
        </p:nvSpPr>
        <p:spPr bwMode="auto">
          <a:xfrm>
            <a:off x="395730" y="1340768"/>
            <a:ext cx="8595487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4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قیمت گذاری در ادامه هزینه یابی اتفاق می افتد و مشخص می شود که شما تور یا محصول خود را با چه قیمتی به بازار عرضه خواهید کرد.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FEAD1B7-3FBE-4D0B-A842-C933B98B994E}"/>
              </a:ext>
            </a:extLst>
          </p:cNvPr>
          <p:cNvSpPr txBox="1">
            <a:spLocks/>
          </p:cNvSpPr>
          <p:nvPr/>
        </p:nvSpPr>
        <p:spPr bwMode="auto">
          <a:xfrm>
            <a:off x="323528" y="4005064"/>
            <a:ext cx="7947415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استراتژی کف قیمت یا رقابت قیمتی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استراتژی حداکثر قیمت </a:t>
            </a:r>
            <a:r>
              <a:rPr lang="en-US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Skimming</a:t>
            </a:r>
            <a:endParaRPr lang="fa-IR" sz="2000" b="1" kern="0" dirty="0">
              <a:solidFill>
                <a:srgbClr val="000000"/>
              </a:solidFill>
              <a:cs typeface="B Nazanin" panose="00000400000000000000" pitchFamily="2" charset="-78"/>
            </a:endParaRP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قیمت رقابتی بازار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قیمت گذاری بسته ای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قیمت گذاری </a:t>
            </a:r>
            <a:r>
              <a:rPr lang="fa-IR" sz="2000" b="1" kern="0" dirty="0" err="1">
                <a:solidFill>
                  <a:srgbClr val="000000"/>
                </a:solidFill>
                <a:cs typeface="B Nazanin" panose="00000400000000000000" pitchFamily="2" charset="-78"/>
              </a:rPr>
              <a:t>تخفیفی</a:t>
            </a:r>
            <a:endParaRPr lang="fa-IR" sz="2000" b="1" kern="0" dirty="0">
              <a:solidFill>
                <a:srgbClr val="000000"/>
              </a:solidFill>
              <a:cs typeface="B Nazanin" panose="00000400000000000000" pitchFamily="2" charset="-78"/>
            </a:endParaRP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قیمت گذاری بر مبنای دنباله روی از رهبر بازار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قیمت گذاری بر مبنای درصد مشخصی سود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...</a:t>
            </a:r>
          </a:p>
        </p:txBody>
      </p:sp>
      <p:pic>
        <p:nvPicPr>
          <p:cNvPr id="2" name="96B12DD">
            <a:hlinkClick r:id="" action="ppaction://media"/>
            <a:extLst>
              <a:ext uri="{FF2B5EF4-FFF2-40B4-BE49-F238E27FC236}">
                <a16:creationId xmlns:a16="http://schemas.microsoft.com/office/drawing/2014/main" id="{E50AE986-85D5-449C-8727-7546E33947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63073" y="2785046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val="334721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9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815AF3-4A37-4F3D-A5B5-A29A12E99A67}"/>
              </a:ext>
            </a:extLst>
          </p:cNvPr>
          <p:cNvSpPr txBox="1">
            <a:spLocks/>
          </p:cNvSpPr>
          <p:nvPr/>
        </p:nvSpPr>
        <p:spPr bwMode="auto">
          <a:xfrm>
            <a:off x="1806755" y="476672"/>
            <a:ext cx="6228692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rtl="1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fa-IR" sz="2800" b="1" kern="0" dirty="0">
                <a:solidFill>
                  <a:srgbClr val="B92D14"/>
                </a:solidFill>
                <a:cs typeface="B Titr" panose="00000700000000000000" pitchFamily="2" charset="-78"/>
              </a:rPr>
              <a:t>نکات مهم و ضروری در قیمت گذاری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FE8ED8-9F38-4A1C-B090-3F26E656DCA1}"/>
              </a:ext>
            </a:extLst>
          </p:cNvPr>
          <p:cNvSpPr txBox="1">
            <a:spLocks/>
          </p:cNvSpPr>
          <p:nvPr/>
        </p:nvSpPr>
        <p:spPr bwMode="auto">
          <a:xfrm>
            <a:off x="251520" y="1340768"/>
            <a:ext cx="8163439" cy="3604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قیمت شما تابع استراتژی کسب و کار شماست.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قیمت شما تابع مدل فروش و ارتباطی شماست. </a:t>
            </a:r>
            <a:r>
              <a:rPr lang="en-US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B2C   or    B2B</a:t>
            </a:r>
            <a:endParaRPr lang="fa-IR" sz="2000" b="1" kern="0" dirty="0">
              <a:solidFill>
                <a:srgbClr val="000000"/>
              </a:solidFill>
              <a:cs typeface="B Nazanin" panose="00000400000000000000" pitchFamily="2" charset="-78"/>
            </a:endParaRP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قیمت شما تابع کیفیت، انحصاری بودن و قدرت چانه زنی شما در مقابل مشتری است.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قیمت شما تابع فصول مختلف است.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قیمت شما تابع نرخ سود مورد انتظار شماست.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قیمت شما تابع نرخ ارز مبادله ای است.</a:t>
            </a:r>
          </a:p>
          <a:p>
            <a:pPr marL="342900" indent="-342900" algn="r" rtl="1">
              <a:lnSpc>
                <a:spcPct val="15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q"/>
            </a:pPr>
            <a:r>
              <a:rPr lang="fa-IR" sz="2000" b="1" kern="0" dirty="0">
                <a:solidFill>
                  <a:srgbClr val="000000"/>
                </a:solidFill>
                <a:cs typeface="B Nazanin" panose="00000400000000000000" pitchFamily="2" charset="-78"/>
              </a:rPr>
              <a:t>قیمت شما تابع نوسانات نرخ ارز است.</a:t>
            </a:r>
          </a:p>
        </p:txBody>
      </p:sp>
      <p:pic>
        <p:nvPicPr>
          <p:cNvPr id="2" name="FB89033A">
            <a:hlinkClick r:id="" action="ppaction://media"/>
            <a:extLst>
              <a:ext uri="{FF2B5EF4-FFF2-40B4-BE49-F238E27FC236}">
                <a16:creationId xmlns:a16="http://schemas.microsoft.com/office/drawing/2014/main" id="{004EC396-4C85-4C8F-BB3E-FDDD6702CE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19392" y="4005064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val="387114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5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14bd25b655ce5c5f0e927ca583e6fe27495f1e"/>
</p:tagLst>
</file>

<file path=ppt/theme/theme1.xml><?xml version="1.0" encoding="utf-8"?>
<a:theme xmlns:a="http://schemas.openxmlformats.org/drawingml/2006/main" name="powerpoint-template-24">
  <a:themeElements>
    <a:clrScheme name="">
      <a:dk1>
        <a:srgbClr val="808080"/>
      </a:dk1>
      <a:lt1>
        <a:srgbClr val="FFFFFF"/>
      </a:lt1>
      <a:dk2>
        <a:srgbClr val="FFFFFF"/>
      </a:dk2>
      <a:lt2>
        <a:srgbClr val="0120BD"/>
      </a:lt2>
      <a:accent1>
        <a:srgbClr val="C300E6"/>
      </a:accent1>
      <a:accent2>
        <a:srgbClr val="F96F1C"/>
      </a:accent2>
      <a:accent3>
        <a:srgbClr val="FFFFFF"/>
      </a:accent3>
      <a:accent4>
        <a:srgbClr val="6C6C6C"/>
      </a:accent4>
      <a:accent5>
        <a:srgbClr val="DEAAF0"/>
      </a:accent5>
      <a:accent6>
        <a:srgbClr val="E26418"/>
      </a:accent6>
      <a:hlink>
        <a:srgbClr val="FFBF07"/>
      </a:hlink>
      <a:folHlink>
        <a:srgbClr val="5F5F5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powerpoint-template(3)</Template>
  <TotalTime>5619</TotalTime>
  <Words>594</Words>
  <Application>Microsoft Office PowerPoint</Application>
  <PresentationFormat>On-screen Show (4:3)</PresentationFormat>
  <Paragraphs>72</Paragraphs>
  <Slides>10</Slides>
  <Notes>1</Notes>
  <HiddenSlides>0</HiddenSlides>
  <MMClips>8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Baskerville Old Face</vt:lpstr>
      <vt:lpstr>Microsoft Sans Serif</vt:lpstr>
      <vt:lpstr>Wingdings</vt:lpstr>
      <vt:lpstr>powerpoint-template-24</vt:lpstr>
      <vt:lpstr>مدیریت و برنامه ریزی سفر</vt:lpstr>
      <vt:lpstr>در یک کسب و کار خدمات سفر چه اتفاقی می افتد؟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www.Ghalamo.com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Mohammad</dc:creator>
  <dc:description>www.Ghalamo.com</dc:description>
  <cp:lastModifiedBy>L.E.N.O.V.O</cp:lastModifiedBy>
  <cp:revision>206</cp:revision>
  <dcterms:created xsi:type="dcterms:W3CDTF">2016-02-24T07:23:09Z</dcterms:created>
  <dcterms:modified xsi:type="dcterms:W3CDTF">2020-04-27T07:18:45Z</dcterms:modified>
</cp:coreProperties>
</file>