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9" d="100"/>
          <a:sy n="89" d="100"/>
        </p:scale>
        <p:origin x="-166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March 19,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March 19, 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March 19, 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March 19, 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March 19,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March 19,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March 19, 2020</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39896" y="5162634"/>
            <a:ext cx="5120640" cy="1581150"/>
          </a:xfrm>
        </p:spPr>
        <p:txBody>
          <a:bodyPr/>
          <a:lstStyle/>
          <a:p>
            <a:r>
              <a:rPr lang="en-US" dirty="0" smtClean="0"/>
              <a:t>Phil Benson</a:t>
            </a:r>
          </a:p>
          <a:p>
            <a:r>
              <a:rPr lang="en-US" dirty="0" smtClean="0"/>
              <a:t>Macquarie University, Australia</a:t>
            </a:r>
            <a:endParaRPr lang="en-US" dirty="0"/>
          </a:p>
        </p:txBody>
      </p:sp>
      <p:sp>
        <p:nvSpPr>
          <p:cNvPr id="3" name="Title 2"/>
          <p:cNvSpPr>
            <a:spLocks noGrp="1"/>
          </p:cNvSpPr>
          <p:nvPr>
            <p:ph type="title"/>
          </p:nvPr>
        </p:nvSpPr>
        <p:spPr>
          <a:xfrm>
            <a:off x="3739896" y="2855766"/>
            <a:ext cx="5120640" cy="2304288"/>
          </a:xfrm>
        </p:spPr>
        <p:txBody>
          <a:bodyPr/>
          <a:lstStyle/>
          <a:p>
            <a:r>
              <a:rPr lang="en-US" dirty="0" smtClean="0"/>
              <a:t>TECHER AUTONOMY AND TEACHER AGENCY</a:t>
            </a:r>
            <a:endParaRPr lang="en-US" dirty="0"/>
          </a:p>
        </p:txBody>
      </p:sp>
      <p:pic>
        <p:nvPicPr>
          <p:cNvPr id="4" name="Picture 3" descr="downloa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6957" y="0"/>
            <a:ext cx="3507043" cy="2855766"/>
          </a:xfrm>
          <a:prstGeom prst="rect">
            <a:avLst/>
          </a:prstGeom>
        </p:spPr>
      </p:pic>
    </p:spTree>
    <p:extLst>
      <p:ext uri="{BB962C8B-B14F-4D97-AF65-F5344CB8AC3E}">
        <p14:creationId xmlns:p14="http://schemas.microsoft.com/office/powerpoint/2010/main" val="109895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sociology to applied linguistics</a:t>
            </a:r>
            <a:endParaRPr lang="en-US" dirty="0"/>
          </a:p>
        </p:txBody>
      </p:sp>
      <p:sp>
        <p:nvSpPr>
          <p:cNvPr id="3" name="Content Placeholder 2"/>
          <p:cNvSpPr>
            <a:spLocks noGrp="1"/>
          </p:cNvSpPr>
          <p:nvPr>
            <p:ph sz="quarter" idx="13"/>
          </p:nvPr>
        </p:nvSpPr>
        <p:spPr/>
        <p:txBody>
          <a:bodyPr/>
          <a:lstStyle/>
          <a:p>
            <a:r>
              <a:rPr lang="en-US" dirty="0" smtClean="0"/>
              <a:t>A sociology student turned out to be an applied linguist.</a:t>
            </a:r>
          </a:p>
          <a:p>
            <a:r>
              <a:rPr lang="en-US" dirty="0" smtClean="0"/>
              <a:t>“Structure vs. agency”</a:t>
            </a:r>
          </a:p>
          <a:p>
            <a:r>
              <a:rPr lang="en-US" dirty="0" smtClean="0"/>
              <a:t>How far are our thoughts and actions determined by social structure?</a:t>
            </a:r>
          </a:p>
          <a:p>
            <a:r>
              <a:rPr lang="en-US" dirty="0" smtClean="0"/>
              <a:t>What role does individual agency play in determining the course of our lives?</a:t>
            </a:r>
          </a:p>
          <a:p>
            <a:r>
              <a:rPr lang="en-US" dirty="0" smtClean="0"/>
              <a:t>Due to the agency, I was encourage to promote my job in applied linguistics and not enough room is left for my sociological line of inquiries. Therefore, I developed sociological approach to language teaching and learning navigated me into Master and PhD research journey.</a:t>
            </a:r>
            <a:endParaRPr lang="en-US" dirty="0"/>
          </a:p>
        </p:txBody>
      </p:sp>
    </p:spTree>
    <p:extLst>
      <p:ext uri="{BB962C8B-B14F-4D97-AF65-F5344CB8AC3E}">
        <p14:creationId xmlns:p14="http://schemas.microsoft.com/office/powerpoint/2010/main" val="90347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autonomy and identity</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Autonomy means to control over their lives and is twofold:</a:t>
            </a:r>
          </a:p>
          <a:p>
            <a:pPr>
              <a:buFont typeface="Wingdings" charset="2"/>
              <a:buChar char="u"/>
            </a:pPr>
            <a:r>
              <a:rPr lang="en-US" dirty="0" smtClean="0"/>
              <a:t>The long-term character of meaningful learning</a:t>
            </a:r>
          </a:p>
          <a:p>
            <a:pPr>
              <a:buFont typeface="Wingdings" charset="2"/>
              <a:buChar char="u"/>
            </a:pPr>
            <a:r>
              <a:rPr lang="en-US" dirty="0" smtClean="0"/>
              <a:t>Interdependence rather than independence – social view of autonomy.</a:t>
            </a:r>
          </a:p>
          <a:p>
            <a:pPr marL="342900" indent="-342900"/>
            <a:r>
              <a:rPr lang="en-US" dirty="0" smtClean="0"/>
              <a:t>From narrative sociology aspect, identity as an ongoing outcome of the stories we tell about ourselves – the power of reflection.</a:t>
            </a:r>
          </a:p>
          <a:p>
            <a:pPr marL="342900" indent="-342900"/>
            <a:r>
              <a:rPr lang="en-US" dirty="0" smtClean="0"/>
              <a:t>The process of ‘becoming’ happens when one learns and learning is a matter of developing an identity – a ‘language learner’, ‘language user’ and ‘language teacher’.</a:t>
            </a:r>
          </a:p>
          <a:p>
            <a:pPr marL="342900" indent="-342900"/>
            <a:r>
              <a:rPr lang="en-US" dirty="0" smtClean="0"/>
              <a:t>Autonomy is more than being able to control one’s learning and involves directing learning towards long-term identity goal – we learn ‘something’ because we want to become ‘somebody’.</a:t>
            </a:r>
          </a:p>
          <a:p>
            <a:pPr marL="342900" indent="-342900"/>
            <a:r>
              <a:rPr lang="en-US" dirty="0" smtClean="0"/>
              <a:t>Teacher autonomy: 1. make an independent decision and 2. practice this independence productively.</a:t>
            </a:r>
          </a:p>
          <a:p>
            <a:pPr marL="342900" indent="-342900"/>
            <a:endParaRPr lang="en-US" dirty="0"/>
          </a:p>
        </p:txBody>
      </p:sp>
    </p:spTree>
    <p:extLst>
      <p:ext uri="{BB962C8B-B14F-4D97-AF65-F5344CB8AC3E}">
        <p14:creationId xmlns:p14="http://schemas.microsoft.com/office/powerpoint/2010/main" val="7364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100721" cy="784493"/>
          </a:xfrm>
        </p:spPr>
        <p:txBody>
          <a:bodyPr>
            <a:normAutofit/>
          </a:bodyPr>
          <a:lstStyle/>
          <a:p>
            <a:r>
              <a:rPr lang="en-US" dirty="0" smtClean="0"/>
              <a:t>Language teacher identity</a:t>
            </a:r>
            <a:endParaRPr lang="en-US" dirty="0"/>
          </a:p>
        </p:txBody>
      </p:sp>
      <p:sp>
        <p:nvSpPr>
          <p:cNvPr id="3" name="Content Placeholder 2"/>
          <p:cNvSpPr>
            <a:spLocks noGrp="1"/>
          </p:cNvSpPr>
          <p:nvPr>
            <p:ph sz="quarter" idx="13"/>
          </p:nvPr>
        </p:nvSpPr>
        <p:spPr/>
        <p:txBody>
          <a:bodyPr/>
          <a:lstStyle/>
          <a:p>
            <a:r>
              <a:rPr lang="en-US" dirty="0" smtClean="0"/>
              <a:t>Identity is multifaceted phenomenon:</a:t>
            </a:r>
          </a:p>
          <a:p>
            <a:pPr>
              <a:buFont typeface="Wingdings" charset="2"/>
              <a:buChar char="u"/>
            </a:pPr>
            <a:r>
              <a:rPr lang="en-US" dirty="0" smtClean="0"/>
              <a:t>Embodied – we are born like who we are physically.</a:t>
            </a:r>
          </a:p>
          <a:p>
            <a:pPr>
              <a:buFont typeface="Wingdings" charset="2"/>
              <a:buChar char="u"/>
            </a:pPr>
            <a:r>
              <a:rPr lang="en-US" dirty="0" smtClean="0"/>
              <a:t>Reflexive – our own views of ourselves.</a:t>
            </a:r>
          </a:p>
          <a:p>
            <a:pPr>
              <a:buFont typeface="Wingdings" charset="2"/>
              <a:buChar char="u"/>
            </a:pPr>
            <a:r>
              <a:rPr lang="en-US" dirty="0" smtClean="0"/>
              <a:t>Projected – interaction with others.</a:t>
            </a:r>
          </a:p>
          <a:p>
            <a:pPr>
              <a:buFont typeface="Wingdings" charset="2"/>
              <a:buChar char="u"/>
            </a:pPr>
            <a:r>
              <a:rPr lang="en-US" dirty="0" smtClean="0"/>
              <a:t>Imagined – future identity.</a:t>
            </a:r>
          </a:p>
          <a:p>
            <a:pPr>
              <a:buFont typeface="Wingdings" charset="2"/>
              <a:buChar char="u"/>
            </a:pPr>
            <a:r>
              <a:rPr lang="en-US" dirty="0" smtClean="0"/>
              <a:t>Recognized – we are interpreted by others.</a:t>
            </a:r>
          </a:p>
          <a:p>
            <a:pPr>
              <a:buFont typeface="Wingdings" charset="2"/>
              <a:buChar char="u"/>
            </a:pPr>
            <a:r>
              <a:rPr lang="en-US" dirty="0" smtClean="0"/>
              <a:t>Category – socially constructed.</a:t>
            </a:r>
          </a:p>
          <a:p>
            <a:pPr marL="0" indent="0">
              <a:buNone/>
            </a:pPr>
            <a:r>
              <a:rPr lang="en-US" dirty="0" smtClean="0"/>
              <a:t>The question raised here is that is identity a matter of how we see ourselves or how others see us?</a:t>
            </a:r>
          </a:p>
          <a:p>
            <a:pPr marL="0" indent="0">
              <a:buNone/>
            </a:pPr>
            <a:r>
              <a:rPr lang="en-US" dirty="0" smtClean="0"/>
              <a:t>As language teachers, our identity is not just teaching a language and the sense of self enriching our work as a language teacher. </a:t>
            </a:r>
          </a:p>
          <a:p>
            <a:pPr>
              <a:buFont typeface="Wingdings" charset="2"/>
              <a:buChar char="u"/>
            </a:pPr>
            <a:endParaRPr lang="en-US" dirty="0"/>
          </a:p>
        </p:txBody>
      </p:sp>
    </p:spTree>
    <p:extLst>
      <p:ext uri="{BB962C8B-B14F-4D97-AF65-F5344CB8AC3E}">
        <p14:creationId xmlns:p14="http://schemas.microsoft.com/office/powerpoint/2010/main" val="102530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Autonomy and agency in teacher identity research</a:t>
            </a:r>
            <a:endParaRPr lang="en-US" dirty="0"/>
          </a:p>
        </p:txBody>
      </p:sp>
      <p:sp>
        <p:nvSpPr>
          <p:cNvPr id="3" name="Content Placeholder 2"/>
          <p:cNvSpPr>
            <a:spLocks noGrp="1"/>
          </p:cNvSpPr>
          <p:nvPr>
            <p:ph sz="quarter" idx="13"/>
          </p:nvPr>
        </p:nvSpPr>
        <p:spPr/>
        <p:txBody>
          <a:bodyPr/>
          <a:lstStyle/>
          <a:p>
            <a:r>
              <a:rPr lang="en-US" dirty="0" smtClean="0"/>
              <a:t>A link between teacher agency and teacher identity is focused on in a study (</a:t>
            </a:r>
            <a:r>
              <a:rPr lang="en-US" dirty="0" err="1" smtClean="0"/>
              <a:t>Glas</a:t>
            </a:r>
            <a:r>
              <a:rPr lang="en-US" dirty="0" smtClean="0"/>
              <a:t>, 2015). </a:t>
            </a:r>
          </a:p>
          <a:p>
            <a:r>
              <a:rPr lang="en-US" dirty="0" smtClean="0"/>
              <a:t>In applied linguistics, identity is link to autonomy through sociocultural theory though sociocultural theorists disagree with autonomous individual and the reason is that our sense of autonomy is socially conditioned.</a:t>
            </a:r>
          </a:p>
          <a:p>
            <a:r>
              <a:rPr lang="en-US" dirty="0" smtClean="0"/>
              <a:t>Individuals do not have ‘agency’ rather, agency is ‘achieved’ in situational contexts and is more situational. </a:t>
            </a:r>
            <a:endParaRPr lang="en-US" dirty="0"/>
          </a:p>
        </p:txBody>
      </p:sp>
    </p:spTree>
    <p:extLst>
      <p:ext uri="{BB962C8B-B14F-4D97-AF65-F5344CB8AC3E}">
        <p14:creationId xmlns:p14="http://schemas.microsoft.com/office/powerpoint/2010/main" val="1415992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Directions for future research</a:t>
            </a:r>
            <a:endParaRPr lang="en-US" dirty="0"/>
          </a:p>
        </p:txBody>
      </p:sp>
      <p:sp>
        <p:nvSpPr>
          <p:cNvPr id="3" name="Content Placeholder 2"/>
          <p:cNvSpPr>
            <a:spLocks noGrp="1"/>
          </p:cNvSpPr>
          <p:nvPr>
            <p:ph sz="quarter" idx="13"/>
          </p:nvPr>
        </p:nvSpPr>
        <p:spPr/>
        <p:txBody>
          <a:bodyPr/>
          <a:lstStyle/>
          <a:p>
            <a:r>
              <a:rPr lang="en-US" dirty="0" smtClean="0"/>
              <a:t>How do teachers create spaces for the exercise of autonomy and agency in their work, and how is this related to the language teacher identities they have developed over their careers? (Benson, 2012).</a:t>
            </a:r>
          </a:p>
          <a:p>
            <a:r>
              <a:rPr lang="en-US" dirty="0" smtClean="0"/>
              <a:t>What are the roles of autonomy and identity in the transition from learning a language to becoming a teacher? How do teachers develop the ‘authority’ to teach a language they have learned either as second or first language? (Benson, 2015).</a:t>
            </a:r>
          </a:p>
          <a:p>
            <a:r>
              <a:rPr lang="en-US" dirty="0" smtClean="0"/>
              <a:t>How do language teacher identities develop, both individually and collectively, in different </a:t>
            </a:r>
            <a:r>
              <a:rPr lang="en-US" smtClean="0"/>
              <a:t>educational settings?</a:t>
            </a:r>
            <a:endParaRPr lang="en-US"/>
          </a:p>
        </p:txBody>
      </p:sp>
    </p:spTree>
    <p:extLst>
      <p:ext uri="{BB962C8B-B14F-4D97-AF65-F5344CB8AC3E}">
        <p14:creationId xmlns:p14="http://schemas.microsoft.com/office/powerpoint/2010/main" val="372766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330</TotalTime>
  <Words>537</Words>
  <Application>Microsoft Macintosh PowerPoint</Application>
  <PresentationFormat>On-screen Show (4:3)</PresentationFormat>
  <Paragraphs>35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SOHO</vt:lpstr>
      <vt:lpstr>TECHER AUTONOMY AND TEACHER AGENCY</vt:lpstr>
      <vt:lpstr>From sociology to applied linguistics</vt:lpstr>
      <vt:lpstr>Teacher autonomy and identity</vt:lpstr>
      <vt:lpstr>Language teacher identity</vt:lpstr>
      <vt:lpstr>Autonomy and agency in teacher identity research</vt:lpstr>
      <vt:lpstr>Directions for future research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TECHER AUTONOMY AND TEACHER AGENCY</dc:title>
  <dc:creator>APPLE Store Babol</dc:creator>
  <cp:lastModifiedBy>APPLE Store Babol</cp:lastModifiedBy>
  <cp:revision>8</cp:revision>
  <dcterms:created xsi:type="dcterms:W3CDTF">2020-03-19T16:11:28Z</dcterms:created>
  <dcterms:modified xsi:type="dcterms:W3CDTF">2020-03-19T21:42:08Z</dcterms:modified>
</cp:coreProperties>
</file>