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19" r:id="rId2"/>
    <p:sldId id="320" r:id="rId3"/>
    <p:sldId id="321" r:id="rId4"/>
    <p:sldId id="322" r:id="rId5"/>
    <p:sldId id="323" r:id="rId6"/>
    <p:sldId id="324" r:id="rId7"/>
    <p:sldId id="335" r:id="rId8"/>
    <p:sldId id="336" r:id="rId9"/>
    <p:sldId id="337" r:id="rId10"/>
    <p:sldId id="338" r:id="rId11"/>
    <p:sldId id="379" r:id="rId12"/>
    <p:sldId id="339" r:id="rId13"/>
    <p:sldId id="340" r:id="rId14"/>
    <p:sldId id="341" r:id="rId15"/>
    <p:sldId id="342" r:id="rId16"/>
    <p:sldId id="344" r:id="rId17"/>
    <p:sldId id="345" r:id="rId18"/>
    <p:sldId id="343" r:id="rId19"/>
    <p:sldId id="380" r:id="rId20"/>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8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50731B69-F338-4B34-B5A1-DC52F87B97FC}" type="datetimeFigureOut">
              <a:rPr lang="fa-IR" smtClean="0"/>
              <a:t>22/10/1441</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A84D274B-17B3-49F5-A3AF-0AC37AABBCC9}" type="slidenum">
              <a:rPr lang="fa-IR" smtClean="0"/>
              <a:t>‹#›</a:t>
            </a:fld>
            <a:endParaRPr lang="fa-IR"/>
          </a:p>
        </p:txBody>
      </p:sp>
    </p:spTree>
    <p:extLst>
      <p:ext uri="{BB962C8B-B14F-4D97-AF65-F5344CB8AC3E}">
        <p14:creationId xmlns:p14="http://schemas.microsoft.com/office/powerpoint/2010/main" val="1535603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a:extLst>
              <a:ext uri="{FF2B5EF4-FFF2-40B4-BE49-F238E27FC236}">
                <a16:creationId xmlns:a16="http://schemas.microsoft.com/office/drawing/2014/main" id="{2F8A5FA9-39A5-4982-877B-0255EE321E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B5D89-0DDB-4CE5-B6EB-0555BF9673D1}"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9923" name="Rectangle 2">
            <a:extLst>
              <a:ext uri="{FF2B5EF4-FFF2-40B4-BE49-F238E27FC236}">
                <a16:creationId xmlns:a16="http://schemas.microsoft.com/office/drawing/2014/main" id="{755E8FAB-F1B0-4B76-BC7B-F2E2A168FDF0}"/>
              </a:ext>
            </a:extLst>
          </p:cNvPr>
          <p:cNvSpPr>
            <a:spLocks noGrp="1" noRot="1" noChangeAspect="1" noChangeArrowheads="1" noTextEdit="1"/>
          </p:cNvSpPr>
          <p:nvPr>
            <p:ph type="sldImg"/>
          </p:nvPr>
        </p:nvSpPr>
        <p:spPr>
          <a:ln/>
        </p:spPr>
      </p:sp>
      <p:sp>
        <p:nvSpPr>
          <p:cNvPr id="209924" name="Rectangle 3">
            <a:extLst>
              <a:ext uri="{FF2B5EF4-FFF2-40B4-BE49-F238E27FC236}">
                <a16:creationId xmlns:a16="http://schemas.microsoft.com/office/drawing/2014/main" id="{30F3EADF-43F7-4507-B44D-314D8A245B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a:extLst>
              <a:ext uri="{FF2B5EF4-FFF2-40B4-BE49-F238E27FC236}">
                <a16:creationId xmlns:a16="http://schemas.microsoft.com/office/drawing/2014/main" id="{83F726DB-32CF-4B22-AEB7-2D037035BB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7E9518-0FAD-4C9E-A8C2-C896DDA3B253}"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1971" name="Rectangle 2">
            <a:extLst>
              <a:ext uri="{FF2B5EF4-FFF2-40B4-BE49-F238E27FC236}">
                <a16:creationId xmlns:a16="http://schemas.microsoft.com/office/drawing/2014/main" id="{DD1DC22D-ED21-4973-B6D3-8D4E95F999FA}"/>
              </a:ext>
            </a:extLst>
          </p:cNvPr>
          <p:cNvSpPr>
            <a:spLocks noGrp="1" noRot="1" noChangeAspect="1" noChangeArrowheads="1" noTextEdit="1"/>
          </p:cNvSpPr>
          <p:nvPr>
            <p:ph type="sldImg"/>
          </p:nvPr>
        </p:nvSpPr>
        <p:spPr>
          <a:ln/>
        </p:spPr>
      </p:sp>
      <p:sp>
        <p:nvSpPr>
          <p:cNvPr id="211972" name="Rectangle 3">
            <a:extLst>
              <a:ext uri="{FF2B5EF4-FFF2-40B4-BE49-F238E27FC236}">
                <a16:creationId xmlns:a16="http://schemas.microsoft.com/office/drawing/2014/main" id="{B053159E-EDAB-48A7-A156-C795C69464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a:extLst>
              <a:ext uri="{FF2B5EF4-FFF2-40B4-BE49-F238E27FC236}">
                <a16:creationId xmlns:a16="http://schemas.microsoft.com/office/drawing/2014/main" id="{F618F8E2-AA6D-46D6-B88F-FB2B77D820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656FEDD-7E1F-401B-BAF7-B66B1551FD9A}"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4019" name="Rectangle 2">
            <a:extLst>
              <a:ext uri="{FF2B5EF4-FFF2-40B4-BE49-F238E27FC236}">
                <a16:creationId xmlns:a16="http://schemas.microsoft.com/office/drawing/2014/main" id="{EA87233E-3BEC-4551-9556-90810BE59A62}"/>
              </a:ext>
            </a:extLst>
          </p:cNvPr>
          <p:cNvSpPr>
            <a:spLocks noGrp="1" noRot="1" noChangeAspect="1" noChangeArrowheads="1" noTextEdit="1"/>
          </p:cNvSpPr>
          <p:nvPr>
            <p:ph type="sldImg"/>
          </p:nvPr>
        </p:nvSpPr>
        <p:spPr>
          <a:ln/>
        </p:spPr>
      </p:sp>
      <p:sp>
        <p:nvSpPr>
          <p:cNvPr id="214020" name="Rectangle 3">
            <a:extLst>
              <a:ext uri="{FF2B5EF4-FFF2-40B4-BE49-F238E27FC236}">
                <a16:creationId xmlns:a16="http://schemas.microsoft.com/office/drawing/2014/main" id="{2EE57311-510F-4AF3-B6BE-BD6487081D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a:extLst>
              <a:ext uri="{FF2B5EF4-FFF2-40B4-BE49-F238E27FC236}">
                <a16:creationId xmlns:a16="http://schemas.microsoft.com/office/drawing/2014/main" id="{D9DBA482-90FB-4DB1-B45F-8D16A00917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9C36E58-4CC1-49BE-AF18-099612085540}"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6067" name="Rectangle 2">
            <a:extLst>
              <a:ext uri="{FF2B5EF4-FFF2-40B4-BE49-F238E27FC236}">
                <a16:creationId xmlns:a16="http://schemas.microsoft.com/office/drawing/2014/main" id="{F7DA0208-1621-4862-AE67-7AF5F17217AC}"/>
              </a:ext>
            </a:extLst>
          </p:cNvPr>
          <p:cNvSpPr>
            <a:spLocks noGrp="1" noRot="1" noChangeAspect="1" noChangeArrowheads="1" noTextEdit="1"/>
          </p:cNvSpPr>
          <p:nvPr>
            <p:ph type="sldImg"/>
          </p:nvPr>
        </p:nvSpPr>
        <p:spPr>
          <a:ln/>
        </p:spPr>
      </p:sp>
      <p:sp>
        <p:nvSpPr>
          <p:cNvPr id="216068" name="Rectangle 3">
            <a:extLst>
              <a:ext uri="{FF2B5EF4-FFF2-40B4-BE49-F238E27FC236}">
                <a16:creationId xmlns:a16="http://schemas.microsoft.com/office/drawing/2014/main" id="{82A72DBE-F9A2-492B-89C0-0F949A923E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a:extLst>
              <a:ext uri="{FF2B5EF4-FFF2-40B4-BE49-F238E27FC236}">
                <a16:creationId xmlns:a16="http://schemas.microsoft.com/office/drawing/2014/main" id="{51AFD7C9-00FC-48A3-9287-E871238443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1BFA6D-055D-44DC-B672-C8AB980E9E84}"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8115" name="Rectangle 2">
            <a:extLst>
              <a:ext uri="{FF2B5EF4-FFF2-40B4-BE49-F238E27FC236}">
                <a16:creationId xmlns:a16="http://schemas.microsoft.com/office/drawing/2014/main" id="{1D93F95D-FD47-4B75-99B3-9DE44F589467}"/>
              </a:ext>
            </a:extLst>
          </p:cNvPr>
          <p:cNvSpPr>
            <a:spLocks noGrp="1" noRot="1" noChangeAspect="1" noChangeArrowheads="1" noTextEdit="1"/>
          </p:cNvSpPr>
          <p:nvPr>
            <p:ph type="sldImg"/>
          </p:nvPr>
        </p:nvSpPr>
        <p:spPr>
          <a:ln/>
        </p:spPr>
      </p:sp>
      <p:sp>
        <p:nvSpPr>
          <p:cNvPr id="218116" name="Rectangle 3">
            <a:extLst>
              <a:ext uri="{FF2B5EF4-FFF2-40B4-BE49-F238E27FC236}">
                <a16:creationId xmlns:a16="http://schemas.microsoft.com/office/drawing/2014/main" id="{A905E697-E490-4252-8412-B01CF8D6EA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443BCADA-8698-42EA-A566-7C2E2AEFAC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959A2B-B029-4EFC-8462-ED80A1467E0B}"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0163" name="Rectangle 2">
            <a:extLst>
              <a:ext uri="{FF2B5EF4-FFF2-40B4-BE49-F238E27FC236}">
                <a16:creationId xmlns:a16="http://schemas.microsoft.com/office/drawing/2014/main" id="{D8B3EC78-0FFC-46F4-8175-46A714BEB21F}"/>
              </a:ext>
            </a:extLst>
          </p:cNvPr>
          <p:cNvSpPr>
            <a:spLocks noGrp="1" noRot="1" noChangeAspect="1" noChangeArrowheads="1" noTextEdit="1"/>
          </p:cNvSpPr>
          <p:nvPr>
            <p:ph type="sldImg"/>
          </p:nvPr>
        </p:nvSpPr>
        <p:spPr>
          <a:ln/>
        </p:spPr>
      </p:sp>
      <p:sp>
        <p:nvSpPr>
          <p:cNvPr id="220164" name="Rectangle 3">
            <a:extLst>
              <a:ext uri="{FF2B5EF4-FFF2-40B4-BE49-F238E27FC236}">
                <a16:creationId xmlns:a16="http://schemas.microsoft.com/office/drawing/2014/main" id="{1768AB17-CDDC-418C-B5D4-67F5E04380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a:extLst>
              <a:ext uri="{FF2B5EF4-FFF2-40B4-BE49-F238E27FC236}">
                <a16:creationId xmlns:a16="http://schemas.microsoft.com/office/drawing/2014/main" id="{C47E02DF-C818-4F52-88FF-A327B35ACA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A4AE6A0-DCD5-4B2E-BCD1-8A5EC63B0045}"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11" name="Rectangle 2">
            <a:extLst>
              <a:ext uri="{FF2B5EF4-FFF2-40B4-BE49-F238E27FC236}">
                <a16:creationId xmlns:a16="http://schemas.microsoft.com/office/drawing/2014/main" id="{14C199AF-082C-486F-A4F0-4B3D955D9FCB}"/>
              </a:ext>
            </a:extLst>
          </p:cNvPr>
          <p:cNvSpPr>
            <a:spLocks noGrp="1" noRot="1" noChangeAspect="1" noChangeArrowheads="1" noTextEdit="1"/>
          </p:cNvSpPr>
          <p:nvPr>
            <p:ph type="sldImg"/>
          </p:nvPr>
        </p:nvSpPr>
        <p:spPr>
          <a:ln/>
        </p:spPr>
      </p:sp>
      <p:sp>
        <p:nvSpPr>
          <p:cNvPr id="222212" name="Rectangle 3">
            <a:extLst>
              <a:ext uri="{FF2B5EF4-FFF2-40B4-BE49-F238E27FC236}">
                <a16:creationId xmlns:a16="http://schemas.microsoft.com/office/drawing/2014/main" id="{7581C95B-78D0-4FFF-B7B4-C2EEB3787B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a:extLst>
              <a:ext uri="{FF2B5EF4-FFF2-40B4-BE49-F238E27FC236}">
                <a16:creationId xmlns:a16="http://schemas.microsoft.com/office/drawing/2014/main" id="{CF95E2B3-E74D-4185-B1A4-222C345C98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BFAA53-E4E3-4E10-9856-1F6E1A92BEF4}"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4259" name="Rectangle 2">
            <a:extLst>
              <a:ext uri="{FF2B5EF4-FFF2-40B4-BE49-F238E27FC236}">
                <a16:creationId xmlns:a16="http://schemas.microsoft.com/office/drawing/2014/main" id="{5301D49B-DBF1-400A-8DB8-F8DAD2FD5FAF}"/>
              </a:ext>
            </a:extLst>
          </p:cNvPr>
          <p:cNvSpPr>
            <a:spLocks noGrp="1" noRot="1" noChangeAspect="1" noChangeArrowheads="1" noTextEdit="1"/>
          </p:cNvSpPr>
          <p:nvPr>
            <p:ph type="sldImg"/>
          </p:nvPr>
        </p:nvSpPr>
        <p:spPr>
          <a:ln/>
        </p:spPr>
      </p:sp>
      <p:sp>
        <p:nvSpPr>
          <p:cNvPr id="224260" name="Rectangle 3">
            <a:extLst>
              <a:ext uri="{FF2B5EF4-FFF2-40B4-BE49-F238E27FC236}">
                <a16:creationId xmlns:a16="http://schemas.microsoft.com/office/drawing/2014/main" id="{121E1593-730F-4976-A965-65B0FCBD8A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a:extLst>
              <a:ext uri="{FF2B5EF4-FFF2-40B4-BE49-F238E27FC236}">
                <a16:creationId xmlns:a16="http://schemas.microsoft.com/office/drawing/2014/main" id="{475AEC21-075E-40C1-BC51-4980B2DB28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BBD9FCC-970A-4867-8478-82DDE6B69E47}"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6307" name="Rectangle 2">
            <a:extLst>
              <a:ext uri="{FF2B5EF4-FFF2-40B4-BE49-F238E27FC236}">
                <a16:creationId xmlns:a16="http://schemas.microsoft.com/office/drawing/2014/main" id="{25A87379-22C5-4E8C-99DD-22CD5F87A398}"/>
              </a:ext>
            </a:extLst>
          </p:cNvPr>
          <p:cNvSpPr>
            <a:spLocks noGrp="1" noRot="1" noChangeAspect="1" noChangeArrowheads="1" noTextEdit="1"/>
          </p:cNvSpPr>
          <p:nvPr>
            <p:ph type="sldImg"/>
          </p:nvPr>
        </p:nvSpPr>
        <p:spPr>
          <a:ln/>
        </p:spPr>
      </p:sp>
      <p:sp>
        <p:nvSpPr>
          <p:cNvPr id="226308" name="Rectangle 3">
            <a:extLst>
              <a:ext uri="{FF2B5EF4-FFF2-40B4-BE49-F238E27FC236}">
                <a16:creationId xmlns:a16="http://schemas.microsoft.com/office/drawing/2014/main" id="{6FD79834-EAE5-41A7-AE8D-6E38EA0135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a:extLst>
              <a:ext uri="{FF2B5EF4-FFF2-40B4-BE49-F238E27FC236}">
                <a16:creationId xmlns:a16="http://schemas.microsoft.com/office/drawing/2014/main" id="{C8BF2889-A069-4BE2-B089-810EADD18E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EF308F-8077-488E-BB7E-0581C7191862}"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8355" name="Rectangle 2">
            <a:extLst>
              <a:ext uri="{FF2B5EF4-FFF2-40B4-BE49-F238E27FC236}">
                <a16:creationId xmlns:a16="http://schemas.microsoft.com/office/drawing/2014/main" id="{5E0B6EF5-1FFA-4158-A402-9828DE1F9DE1}"/>
              </a:ext>
            </a:extLst>
          </p:cNvPr>
          <p:cNvSpPr>
            <a:spLocks noGrp="1" noRot="1" noChangeAspect="1" noChangeArrowheads="1" noTextEdit="1"/>
          </p:cNvSpPr>
          <p:nvPr>
            <p:ph type="sldImg"/>
          </p:nvPr>
        </p:nvSpPr>
        <p:spPr>
          <a:ln/>
        </p:spPr>
      </p:sp>
      <p:sp>
        <p:nvSpPr>
          <p:cNvPr id="228356" name="Rectangle 3">
            <a:extLst>
              <a:ext uri="{FF2B5EF4-FFF2-40B4-BE49-F238E27FC236}">
                <a16:creationId xmlns:a16="http://schemas.microsoft.com/office/drawing/2014/main" id="{C0FED051-5C86-4100-9BF9-5A06107E34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a:extLst>
              <a:ext uri="{FF2B5EF4-FFF2-40B4-BE49-F238E27FC236}">
                <a16:creationId xmlns:a16="http://schemas.microsoft.com/office/drawing/2014/main" id="{5C73F73D-533D-48C9-ABDF-976074E81F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541BB5-16B6-4585-93E5-188D91E2A486}"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0403" name="Rectangle 2">
            <a:extLst>
              <a:ext uri="{FF2B5EF4-FFF2-40B4-BE49-F238E27FC236}">
                <a16:creationId xmlns:a16="http://schemas.microsoft.com/office/drawing/2014/main" id="{D8C7CA24-B850-4A7F-A189-4869569453D1}"/>
              </a:ext>
            </a:extLst>
          </p:cNvPr>
          <p:cNvSpPr>
            <a:spLocks noGrp="1" noRot="1" noChangeAspect="1" noChangeArrowheads="1" noTextEdit="1"/>
          </p:cNvSpPr>
          <p:nvPr>
            <p:ph type="sldImg"/>
          </p:nvPr>
        </p:nvSpPr>
        <p:spPr>
          <a:ln/>
        </p:spPr>
      </p:sp>
      <p:sp>
        <p:nvSpPr>
          <p:cNvPr id="230404" name="Rectangle 3">
            <a:extLst>
              <a:ext uri="{FF2B5EF4-FFF2-40B4-BE49-F238E27FC236}">
                <a16:creationId xmlns:a16="http://schemas.microsoft.com/office/drawing/2014/main" id="{6F5A64A3-816E-4A6E-A785-9A8941DD53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a:extLst>
              <a:ext uri="{FF2B5EF4-FFF2-40B4-BE49-F238E27FC236}">
                <a16:creationId xmlns:a16="http://schemas.microsoft.com/office/drawing/2014/main" id="{2C079930-8587-489B-8927-837101F2AB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4B4AB0C-3230-4BF0-BD19-67066F6BE315}"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2451" name="Rectangle 2">
            <a:extLst>
              <a:ext uri="{FF2B5EF4-FFF2-40B4-BE49-F238E27FC236}">
                <a16:creationId xmlns:a16="http://schemas.microsoft.com/office/drawing/2014/main" id="{B8278FC7-FB3E-4527-8AA5-3F8626166302}"/>
              </a:ext>
            </a:extLst>
          </p:cNvPr>
          <p:cNvSpPr>
            <a:spLocks noGrp="1" noRot="1" noChangeAspect="1" noChangeArrowheads="1" noTextEdit="1"/>
          </p:cNvSpPr>
          <p:nvPr>
            <p:ph type="sldImg"/>
          </p:nvPr>
        </p:nvSpPr>
        <p:spPr>
          <a:ln/>
        </p:spPr>
      </p:sp>
      <p:sp>
        <p:nvSpPr>
          <p:cNvPr id="232452" name="Rectangle 3">
            <a:extLst>
              <a:ext uri="{FF2B5EF4-FFF2-40B4-BE49-F238E27FC236}">
                <a16:creationId xmlns:a16="http://schemas.microsoft.com/office/drawing/2014/main" id="{4BBE2EE1-D897-45E6-8155-273FBEB472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a:extLst>
              <a:ext uri="{FF2B5EF4-FFF2-40B4-BE49-F238E27FC236}">
                <a16:creationId xmlns:a16="http://schemas.microsoft.com/office/drawing/2014/main" id="{6DD015A4-CA14-4906-9D1C-D90B4CF19E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05824C-F8F6-45AA-853A-8D7EDD37EDBF}"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499" name="Rectangle 2">
            <a:extLst>
              <a:ext uri="{FF2B5EF4-FFF2-40B4-BE49-F238E27FC236}">
                <a16:creationId xmlns:a16="http://schemas.microsoft.com/office/drawing/2014/main" id="{780D82BC-6D7E-4657-B83F-3E4CE7784CA6}"/>
              </a:ext>
            </a:extLst>
          </p:cNvPr>
          <p:cNvSpPr>
            <a:spLocks noGrp="1" noRot="1" noChangeAspect="1" noChangeArrowheads="1" noTextEdit="1"/>
          </p:cNvSpPr>
          <p:nvPr>
            <p:ph type="sldImg"/>
          </p:nvPr>
        </p:nvSpPr>
        <p:spPr>
          <a:ln/>
        </p:spPr>
      </p:sp>
      <p:sp>
        <p:nvSpPr>
          <p:cNvPr id="234500" name="Rectangle 3">
            <a:extLst>
              <a:ext uri="{FF2B5EF4-FFF2-40B4-BE49-F238E27FC236}">
                <a16:creationId xmlns:a16="http://schemas.microsoft.com/office/drawing/2014/main" id="{9B6DFFF9-D834-43AF-ADF4-73DD2D03B4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a:extLst>
              <a:ext uri="{FF2B5EF4-FFF2-40B4-BE49-F238E27FC236}">
                <a16:creationId xmlns:a16="http://schemas.microsoft.com/office/drawing/2014/main" id="{FD4A248E-5FDD-4C5A-A37A-B335115AB6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7E0F274-6766-40F1-BA8B-1960F0BB10B5}"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6547" name="Rectangle 2">
            <a:extLst>
              <a:ext uri="{FF2B5EF4-FFF2-40B4-BE49-F238E27FC236}">
                <a16:creationId xmlns:a16="http://schemas.microsoft.com/office/drawing/2014/main" id="{9C9D1E00-4CE9-4088-8601-63F1680C3A62}"/>
              </a:ext>
            </a:extLst>
          </p:cNvPr>
          <p:cNvSpPr>
            <a:spLocks noGrp="1" noRot="1" noChangeAspect="1" noChangeArrowheads="1" noTextEdit="1"/>
          </p:cNvSpPr>
          <p:nvPr>
            <p:ph type="sldImg"/>
          </p:nvPr>
        </p:nvSpPr>
        <p:spPr>
          <a:ln/>
        </p:spPr>
      </p:sp>
      <p:sp>
        <p:nvSpPr>
          <p:cNvPr id="236548" name="Rectangle 3">
            <a:extLst>
              <a:ext uri="{FF2B5EF4-FFF2-40B4-BE49-F238E27FC236}">
                <a16:creationId xmlns:a16="http://schemas.microsoft.com/office/drawing/2014/main" id="{4FDFAE86-1FAC-4741-8C1D-D5B8CF508C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a:extLst>
              <a:ext uri="{FF2B5EF4-FFF2-40B4-BE49-F238E27FC236}">
                <a16:creationId xmlns:a16="http://schemas.microsoft.com/office/drawing/2014/main" id="{12A61A23-BE33-46DA-A7C8-AFC284C120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B32573A-129E-449D-A54A-4A406BCA6384}"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8595" name="Rectangle 2">
            <a:extLst>
              <a:ext uri="{FF2B5EF4-FFF2-40B4-BE49-F238E27FC236}">
                <a16:creationId xmlns:a16="http://schemas.microsoft.com/office/drawing/2014/main" id="{A515DF19-CB63-4D56-99AB-880C32291A9A}"/>
              </a:ext>
            </a:extLst>
          </p:cNvPr>
          <p:cNvSpPr>
            <a:spLocks noGrp="1" noRot="1" noChangeAspect="1" noChangeArrowheads="1" noTextEdit="1"/>
          </p:cNvSpPr>
          <p:nvPr>
            <p:ph type="sldImg"/>
          </p:nvPr>
        </p:nvSpPr>
        <p:spPr>
          <a:ln/>
        </p:spPr>
      </p:sp>
      <p:sp>
        <p:nvSpPr>
          <p:cNvPr id="238596" name="Rectangle 3">
            <a:extLst>
              <a:ext uri="{FF2B5EF4-FFF2-40B4-BE49-F238E27FC236}">
                <a16:creationId xmlns:a16="http://schemas.microsoft.com/office/drawing/2014/main" id="{A4523548-C3B1-4476-85A3-ECA3F956C6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a:extLst>
              <a:ext uri="{FF2B5EF4-FFF2-40B4-BE49-F238E27FC236}">
                <a16:creationId xmlns:a16="http://schemas.microsoft.com/office/drawing/2014/main" id="{CEF26B71-5B76-4C90-8B9D-307785ADF0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C5EBB62-1913-4B8A-9C0D-5FAB444661F7}"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0643" name="Rectangle 2">
            <a:extLst>
              <a:ext uri="{FF2B5EF4-FFF2-40B4-BE49-F238E27FC236}">
                <a16:creationId xmlns:a16="http://schemas.microsoft.com/office/drawing/2014/main" id="{2F236C57-576C-40A6-A756-8DA0734548BC}"/>
              </a:ext>
            </a:extLst>
          </p:cNvPr>
          <p:cNvSpPr>
            <a:spLocks noGrp="1" noRot="1" noChangeAspect="1" noChangeArrowheads="1" noTextEdit="1"/>
          </p:cNvSpPr>
          <p:nvPr>
            <p:ph type="sldImg"/>
          </p:nvPr>
        </p:nvSpPr>
        <p:spPr>
          <a:ln/>
        </p:spPr>
      </p:sp>
      <p:sp>
        <p:nvSpPr>
          <p:cNvPr id="240644" name="Rectangle 3">
            <a:extLst>
              <a:ext uri="{FF2B5EF4-FFF2-40B4-BE49-F238E27FC236}">
                <a16:creationId xmlns:a16="http://schemas.microsoft.com/office/drawing/2014/main" id="{15D09C7E-1599-400D-9658-4C53546E03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a:extLst>
              <a:ext uri="{FF2B5EF4-FFF2-40B4-BE49-F238E27FC236}">
                <a16:creationId xmlns:a16="http://schemas.microsoft.com/office/drawing/2014/main" id="{91DB487C-96BC-4FAF-B1C0-83BCB6F1B2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1A3203D-B2A8-4CF0-A759-16B5E4EAB573}"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2691" name="Rectangle 2">
            <a:extLst>
              <a:ext uri="{FF2B5EF4-FFF2-40B4-BE49-F238E27FC236}">
                <a16:creationId xmlns:a16="http://schemas.microsoft.com/office/drawing/2014/main" id="{F263B8B1-2B34-4EA7-8160-8CB83FE98105}"/>
              </a:ext>
            </a:extLst>
          </p:cNvPr>
          <p:cNvSpPr>
            <a:spLocks noGrp="1" noRot="1" noChangeAspect="1" noChangeArrowheads="1" noTextEdit="1"/>
          </p:cNvSpPr>
          <p:nvPr>
            <p:ph type="sldImg"/>
          </p:nvPr>
        </p:nvSpPr>
        <p:spPr>
          <a:ln/>
        </p:spPr>
      </p:sp>
      <p:sp>
        <p:nvSpPr>
          <p:cNvPr id="242692" name="Rectangle 3">
            <a:extLst>
              <a:ext uri="{FF2B5EF4-FFF2-40B4-BE49-F238E27FC236}">
                <a16:creationId xmlns:a16="http://schemas.microsoft.com/office/drawing/2014/main" id="{C28B04AE-7F96-4C0B-A1C5-F381871596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a:extLst>
              <a:ext uri="{FF2B5EF4-FFF2-40B4-BE49-F238E27FC236}">
                <a16:creationId xmlns:a16="http://schemas.microsoft.com/office/drawing/2014/main" id="{926CBD7E-1D51-4E30-B1B5-C71C3812F2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8C5278-F469-4F9A-880C-B44C97B44FF5}"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4739" name="Rectangle 2">
            <a:extLst>
              <a:ext uri="{FF2B5EF4-FFF2-40B4-BE49-F238E27FC236}">
                <a16:creationId xmlns:a16="http://schemas.microsoft.com/office/drawing/2014/main" id="{C4A32F35-7204-438D-997E-F7CC76430B53}"/>
              </a:ext>
            </a:extLst>
          </p:cNvPr>
          <p:cNvSpPr>
            <a:spLocks noGrp="1" noRot="1" noChangeAspect="1" noChangeArrowheads="1" noTextEdit="1"/>
          </p:cNvSpPr>
          <p:nvPr>
            <p:ph type="sldImg"/>
          </p:nvPr>
        </p:nvSpPr>
        <p:spPr>
          <a:ln/>
        </p:spPr>
      </p:sp>
      <p:sp>
        <p:nvSpPr>
          <p:cNvPr id="244740" name="Rectangle 3">
            <a:extLst>
              <a:ext uri="{FF2B5EF4-FFF2-40B4-BE49-F238E27FC236}">
                <a16:creationId xmlns:a16="http://schemas.microsoft.com/office/drawing/2014/main" id="{224D5A80-2050-4F60-B1A8-44FC582B51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a:extLst>
              <a:ext uri="{FF2B5EF4-FFF2-40B4-BE49-F238E27FC236}">
                <a16:creationId xmlns:a16="http://schemas.microsoft.com/office/drawing/2014/main" id="{296B6960-4810-418E-BFB7-C875A2A086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CC2DF-8BCD-4D55-AF9E-5EC5D00BC7C4}" type="slidenum">
              <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fa-I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6787" name="Rectangle 2">
            <a:extLst>
              <a:ext uri="{FF2B5EF4-FFF2-40B4-BE49-F238E27FC236}">
                <a16:creationId xmlns:a16="http://schemas.microsoft.com/office/drawing/2014/main" id="{A0F409E7-D70E-427D-A1B4-7D7D1643A379}"/>
              </a:ext>
            </a:extLst>
          </p:cNvPr>
          <p:cNvSpPr>
            <a:spLocks noGrp="1" noRot="1" noChangeAspect="1" noChangeArrowheads="1" noTextEdit="1"/>
          </p:cNvSpPr>
          <p:nvPr>
            <p:ph type="sldImg"/>
          </p:nvPr>
        </p:nvSpPr>
        <p:spPr>
          <a:ln/>
        </p:spPr>
      </p:sp>
      <p:sp>
        <p:nvSpPr>
          <p:cNvPr id="246788" name="Rectangle 3">
            <a:extLst>
              <a:ext uri="{FF2B5EF4-FFF2-40B4-BE49-F238E27FC236}">
                <a16:creationId xmlns:a16="http://schemas.microsoft.com/office/drawing/2014/main" id="{53801846-FBF5-4858-B487-BAB6161DD3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fa-I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a-IR"/>
          </a:p>
        </p:txBody>
      </p:sp>
      <p:sp>
        <p:nvSpPr>
          <p:cNvPr id="4" name="Rectangle 4">
            <a:extLst>
              <a:ext uri="{FF2B5EF4-FFF2-40B4-BE49-F238E27FC236}">
                <a16:creationId xmlns:a16="http://schemas.microsoft.com/office/drawing/2014/main" id="{617AA006-F8DE-4C19-B094-39B83AA608E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AFBF0EF-4B49-4DFA-B505-B2083D986E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2E492BC-9D05-4E85-9655-F510A15DDE9F}"/>
              </a:ext>
            </a:extLst>
          </p:cNvPr>
          <p:cNvSpPr>
            <a:spLocks noGrp="1" noChangeArrowheads="1"/>
          </p:cNvSpPr>
          <p:nvPr>
            <p:ph type="sldNum" sz="quarter" idx="12"/>
          </p:nvPr>
        </p:nvSpPr>
        <p:spPr>
          <a:ln/>
        </p:spPr>
        <p:txBody>
          <a:bodyPr/>
          <a:lstStyle>
            <a:lvl1pPr>
              <a:defRPr/>
            </a:lvl1pPr>
          </a:lstStyle>
          <a:p>
            <a:pPr>
              <a:defRPr/>
            </a:pPr>
            <a:fld id="{22E3ADFF-08A7-4E67-9EED-69A3BC98A73C}" type="slidenum">
              <a:rPr lang="ar-SA" altLang="fa-IR"/>
              <a:pPr>
                <a:defRPr/>
              </a:pPr>
              <a:t>‹#›</a:t>
            </a:fld>
            <a:endParaRPr lang="en-US" altLang="fa-IR"/>
          </a:p>
        </p:txBody>
      </p:sp>
    </p:spTree>
    <p:extLst>
      <p:ext uri="{BB962C8B-B14F-4D97-AF65-F5344CB8AC3E}">
        <p14:creationId xmlns:p14="http://schemas.microsoft.com/office/powerpoint/2010/main" val="76041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4">
            <a:extLst>
              <a:ext uri="{FF2B5EF4-FFF2-40B4-BE49-F238E27FC236}">
                <a16:creationId xmlns:a16="http://schemas.microsoft.com/office/drawing/2014/main" id="{4667E59F-391A-4563-A3A5-6A86171B5F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377BADB-BCC2-48E7-A376-DCC986D4E0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09E945F-DF2B-47AB-8629-38A81AFFFC8D}"/>
              </a:ext>
            </a:extLst>
          </p:cNvPr>
          <p:cNvSpPr>
            <a:spLocks noGrp="1" noChangeArrowheads="1"/>
          </p:cNvSpPr>
          <p:nvPr>
            <p:ph type="sldNum" sz="quarter" idx="12"/>
          </p:nvPr>
        </p:nvSpPr>
        <p:spPr>
          <a:ln/>
        </p:spPr>
        <p:txBody>
          <a:bodyPr/>
          <a:lstStyle>
            <a:lvl1pPr>
              <a:defRPr/>
            </a:lvl1pPr>
          </a:lstStyle>
          <a:p>
            <a:pPr>
              <a:defRPr/>
            </a:pPr>
            <a:fld id="{824B18EA-FA84-485B-9020-82DDCCDF4755}" type="slidenum">
              <a:rPr lang="ar-SA" altLang="fa-IR"/>
              <a:pPr>
                <a:defRPr/>
              </a:pPr>
              <a:t>‹#›</a:t>
            </a:fld>
            <a:endParaRPr lang="en-US" altLang="fa-IR"/>
          </a:p>
        </p:txBody>
      </p:sp>
    </p:spTree>
    <p:extLst>
      <p:ext uri="{BB962C8B-B14F-4D97-AF65-F5344CB8AC3E}">
        <p14:creationId xmlns:p14="http://schemas.microsoft.com/office/powerpoint/2010/main" val="1600267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475EBF0-310B-48B6-89C7-C6490E0F38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6A37CB8-9B4B-4301-A332-3022D25B4E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485E22-8E7A-4E9E-82B4-2042355EBE14}"/>
              </a:ext>
            </a:extLst>
          </p:cNvPr>
          <p:cNvSpPr>
            <a:spLocks noGrp="1" noChangeArrowheads="1"/>
          </p:cNvSpPr>
          <p:nvPr>
            <p:ph type="sldNum" sz="quarter" idx="12"/>
          </p:nvPr>
        </p:nvSpPr>
        <p:spPr>
          <a:ln/>
        </p:spPr>
        <p:txBody>
          <a:bodyPr/>
          <a:lstStyle>
            <a:lvl1pPr>
              <a:defRPr/>
            </a:lvl1pPr>
          </a:lstStyle>
          <a:p>
            <a:pPr>
              <a:defRPr/>
            </a:pPr>
            <a:fld id="{4F28FADF-123A-4947-B5EA-1D0AE9EB8983}" type="slidenum">
              <a:rPr lang="ar-SA" altLang="fa-IR"/>
              <a:pPr>
                <a:defRPr/>
              </a:pPr>
              <a:t>‹#›</a:t>
            </a:fld>
            <a:endParaRPr lang="en-US" altLang="fa-IR"/>
          </a:p>
        </p:txBody>
      </p:sp>
    </p:spTree>
    <p:extLst>
      <p:ext uri="{BB962C8B-B14F-4D97-AF65-F5344CB8AC3E}">
        <p14:creationId xmlns:p14="http://schemas.microsoft.com/office/powerpoint/2010/main" val="76981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Rectangle 4">
            <a:extLst>
              <a:ext uri="{FF2B5EF4-FFF2-40B4-BE49-F238E27FC236}">
                <a16:creationId xmlns:a16="http://schemas.microsoft.com/office/drawing/2014/main" id="{82E12414-DDC0-4ED9-9B72-E34C7958C1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5CF63F6-442D-4523-A8BE-F375A3A751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03B6BE2-336E-4AB6-8B7B-116305E04986}"/>
              </a:ext>
            </a:extLst>
          </p:cNvPr>
          <p:cNvSpPr>
            <a:spLocks noGrp="1" noChangeArrowheads="1"/>
          </p:cNvSpPr>
          <p:nvPr>
            <p:ph type="sldNum" sz="quarter" idx="12"/>
          </p:nvPr>
        </p:nvSpPr>
        <p:spPr>
          <a:ln/>
        </p:spPr>
        <p:txBody>
          <a:bodyPr/>
          <a:lstStyle>
            <a:lvl1pPr>
              <a:defRPr/>
            </a:lvl1pPr>
          </a:lstStyle>
          <a:p>
            <a:pPr>
              <a:defRPr/>
            </a:pPr>
            <a:fld id="{A1367A80-7A37-4DD2-B55F-6C5141BCCB42}" type="slidenum">
              <a:rPr lang="ar-SA" altLang="fa-IR"/>
              <a:pPr>
                <a:defRPr/>
              </a:pPr>
              <a:t>‹#›</a:t>
            </a:fld>
            <a:endParaRPr lang="en-US" altLang="fa-IR"/>
          </a:p>
        </p:txBody>
      </p:sp>
    </p:spTree>
    <p:extLst>
      <p:ext uri="{BB962C8B-B14F-4D97-AF65-F5344CB8AC3E}">
        <p14:creationId xmlns:p14="http://schemas.microsoft.com/office/powerpoint/2010/main" val="839380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Rectangle 4">
            <a:extLst>
              <a:ext uri="{FF2B5EF4-FFF2-40B4-BE49-F238E27FC236}">
                <a16:creationId xmlns:a16="http://schemas.microsoft.com/office/drawing/2014/main" id="{E17BD3DC-DA94-41D3-AFA5-F1AA441A74A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A960595-25C0-4B4A-9295-F380CE30B1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5EA1F1C-1C96-44FD-A3D3-198CE311DEF6}"/>
              </a:ext>
            </a:extLst>
          </p:cNvPr>
          <p:cNvSpPr>
            <a:spLocks noGrp="1" noChangeArrowheads="1"/>
          </p:cNvSpPr>
          <p:nvPr>
            <p:ph type="sldNum" sz="quarter" idx="12"/>
          </p:nvPr>
        </p:nvSpPr>
        <p:spPr>
          <a:ln/>
        </p:spPr>
        <p:txBody>
          <a:bodyPr/>
          <a:lstStyle>
            <a:lvl1pPr>
              <a:defRPr/>
            </a:lvl1pPr>
          </a:lstStyle>
          <a:p>
            <a:pPr>
              <a:defRPr/>
            </a:pPr>
            <a:fld id="{88BF454C-A948-41CF-8454-E8EB10349B64}" type="slidenum">
              <a:rPr lang="ar-SA" altLang="fa-IR"/>
              <a:pPr>
                <a:defRPr/>
              </a:pPr>
              <a:t>‹#›</a:t>
            </a:fld>
            <a:endParaRPr lang="en-US" altLang="fa-IR"/>
          </a:p>
        </p:txBody>
      </p:sp>
    </p:spTree>
    <p:extLst>
      <p:ext uri="{BB962C8B-B14F-4D97-AF65-F5344CB8AC3E}">
        <p14:creationId xmlns:p14="http://schemas.microsoft.com/office/powerpoint/2010/main" val="1443738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Rectangle 4">
            <a:extLst>
              <a:ext uri="{FF2B5EF4-FFF2-40B4-BE49-F238E27FC236}">
                <a16:creationId xmlns:a16="http://schemas.microsoft.com/office/drawing/2014/main" id="{6BDFE207-6771-42AA-B8C1-D542B913F4E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4C6B496-FED5-4D07-8706-5411BC64D0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5F08B71-8334-4AF5-861E-741A8280357D}"/>
              </a:ext>
            </a:extLst>
          </p:cNvPr>
          <p:cNvSpPr>
            <a:spLocks noGrp="1" noChangeArrowheads="1"/>
          </p:cNvSpPr>
          <p:nvPr>
            <p:ph type="sldNum" sz="quarter" idx="12"/>
          </p:nvPr>
        </p:nvSpPr>
        <p:spPr>
          <a:ln/>
        </p:spPr>
        <p:txBody>
          <a:bodyPr/>
          <a:lstStyle>
            <a:lvl1pPr>
              <a:defRPr/>
            </a:lvl1pPr>
          </a:lstStyle>
          <a:p>
            <a:pPr>
              <a:defRPr/>
            </a:pPr>
            <a:fld id="{257E04E2-0827-402B-A5B0-8D51B09634D1}" type="slidenum">
              <a:rPr lang="ar-SA" altLang="fa-IR"/>
              <a:pPr>
                <a:defRPr/>
              </a:pPr>
              <a:t>‹#›</a:t>
            </a:fld>
            <a:endParaRPr lang="en-US" altLang="fa-IR"/>
          </a:p>
        </p:txBody>
      </p:sp>
    </p:spTree>
    <p:extLst>
      <p:ext uri="{BB962C8B-B14F-4D97-AF65-F5344CB8AC3E}">
        <p14:creationId xmlns:p14="http://schemas.microsoft.com/office/powerpoint/2010/main" val="159626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0417E50-0B5A-4797-B57C-38D4BBD43CA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E31EFBF-1687-47C1-A379-C08D45EDAE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9786D93-CDCF-4514-93E7-80300DE2320D}"/>
              </a:ext>
            </a:extLst>
          </p:cNvPr>
          <p:cNvSpPr>
            <a:spLocks noGrp="1" noChangeArrowheads="1"/>
          </p:cNvSpPr>
          <p:nvPr>
            <p:ph type="sldNum" sz="quarter" idx="12"/>
          </p:nvPr>
        </p:nvSpPr>
        <p:spPr>
          <a:ln/>
        </p:spPr>
        <p:txBody>
          <a:bodyPr/>
          <a:lstStyle>
            <a:lvl1pPr>
              <a:defRPr/>
            </a:lvl1pPr>
          </a:lstStyle>
          <a:p>
            <a:pPr>
              <a:defRPr/>
            </a:pPr>
            <a:fld id="{526B02A6-0518-4461-BC65-571946A57695}" type="slidenum">
              <a:rPr lang="ar-SA" altLang="fa-IR"/>
              <a:pPr>
                <a:defRPr/>
              </a:pPr>
              <a:t>‹#›</a:t>
            </a:fld>
            <a:endParaRPr lang="en-US" altLang="fa-IR"/>
          </a:p>
        </p:txBody>
      </p:sp>
    </p:spTree>
    <p:extLst>
      <p:ext uri="{BB962C8B-B14F-4D97-AF65-F5344CB8AC3E}">
        <p14:creationId xmlns:p14="http://schemas.microsoft.com/office/powerpoint/2010/main" val="4062796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a:t>Click to edit Master title style</a:t>
            </a:r>
            <a:endParaRPr lang="fa-I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3B33424-2664-4C58-8FA3-CF919E8C973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595DFE7-5F20-4788-B26B-26D97036FD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8B783D3-B810-4810-A53B-F647E0F88E2D}"/>
              </a:ext>
            </a:extLst>
          </p:cNvPr>
          <p:cNvSpPr>
            <a:spLocks noGrp="1" noChangeArrowheads="1"/>
          </p:cNvSpPr>
          <p:nvPr>
            <p:ph type="sldNum" sz="quarter" idx="12"/>
          </p:nvPr>
        </p:nvSpPr>
        <p:spPr>
          <a:ln/>
        </p:spPr>
        <p:txBody>
          <a:bodyPr/>
          <a:lstStyle>
            <a:lvl1pPr>
              <a:defRPr/>
            </a:lvl1pPr>
          </a:lstStyle>
          <a:p>
            <a:pPr>
              <a:defRPr/>
            </a:pPr>
            <a:fld id="{5669D51E-F828-43F0-BD4F-1B066BD89ABF}" type="slidenum">
              <a:rPr lang="ar-SA" altLang="fa-IR"/>
              <a:pPr>
                <a:defRPr/>
              </a:pPr>
              <a:t>‹#›</a:t>
            </a:fld>
            <a:endParaRPr lang="en-US" altLang="fa-IR"/>
          </a:p>
        </p:txBody>
      </p:sp>
    </p:spTree>
    <p:extLst>
      <p:ext uri="{BB962C8B-B14F-4D97-AF65-F5344CB8AC3E}">
        <p14:creationId xmlns:p14="http://schemas.microsoft.com/office/powerpoint/2010/main" val="4165291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ADD932E-64DB-46AC-9822-192146FAF0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AE31BE3-2981-4257-AC68-12D9EA8423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9C8839-4FBD-4E3D-B0A9-5B7002FCFE5E}"/>
              </a:ext>
            </a:extLst>
          </p:cNvPr>
          <p:cNvSpPr>
            <a:spLocks noGrp="1" noChangeArrowheads="1"/>
          </p:cNvSpPr>
          <p:nvPr>
            <p:ph type="sldNum" sz="quarter" idx="12"/>
          </p:nvPr>
        </p:nvSpPr>
        <p:spPr>
          <a:ln/>
        </p:spPr>
        <p:txBody>
          <a:bodyPr/>
          <a:lstStyle>
            <a:lvl1pPr>
              <a:defRPr/>
            </a:lvl1pPr>
          </a:lstStyle>
          <a:p>
            <a:pPr>
              <a:defRPr/>
            </a:pPr>
            <a:fld id="{006FF771-A72E-43E7-9997-B3B2C7F3F79D}" type="slidenum">
              <a:rPr lang="ar-SA" altLang="fa-IR"/>
              <a:pPr>
                <a:defRPr/>
              </a:pPr>
              <a:t>‹#›</a:t>
            </a:fld>
            <a:endParaRPr lang="en-US" altLang="fa-IR"/>
          </a:p>
        </p:txBody>
      </p:sp>
    </p:spTree>
    <p:extLst>
      <p:ext uri="{BB962C8B-B14F-4D97-AF65-F5344CB8AC3E}">
        <p14:creationId xmlns:p14="http://schemas.microsoft.com/office/powerpoint/2010/main" val="79352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4">
            <a:extLst>
              <a:ext uri="{FF2B5EF4-FFF2-40B4-BE49-F238E27FC236}">
                <a16:creationId xmlns:a16="http://schemas.microsoft.com/office/drawing/2014/main" id="{4705843F-E5C2-4053-8823-CC6ACA1C4C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EABCB87-60E0-4814-8A32-14DE9759E58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321320B-C6A1-4568-8489-ED4B3EC9DED7}"/>
              </a:ext>
            </a:extLst>
          </p:cNvPr>
          <p:cNvSpPr>
            <a:spLocks noGrp="1" noChangeArrowheads="1"/>
          </p:cNvSpPr>
          <p:nvPr>
            <p:ph type="sldNum" sz="quarter" idx="12"/>
          </p:nvPr>
        </p:nvSpPr>
        <p:spPr>
          <a:ln/>
        </p:spPr>
        <p:txBody>
          <a:bodyPr/>
          <a:lstStyle>
            <a:lvl1pPr>
              <a:defRPr/>
            </a:lvl1pPr>
          </a:lstStyle>
          <a:p>
            <a:pPr>
              <a:defRPr/>
            </a:pPr>
            <a:fld id="{BE6A9963-FACE-4D83-8647-E429BF1B0E97}" type="slidenum">
              <a:rPr lang="ar-SA" altLang="fa-IR"/>
              <a:pPr>
                <a:defRPr/>
              </a:pPr>
              <a:t>‹#›</a:t>
            </a:fld>
            <a:endParaRPr lang="en-US" altLang="fa-IR"/>
          </a:p>
        </p:txBody>
      </p:sp>
    </p:spTree>
    <p:extLst>
      <p:ext uri="{BB962C8B-B14F-4D97-AF65-F5344CB8AC3E}">
        <p14:creationId xmlns:p14="http://schemas.microsoft.com/office/powerpoint/2010/main" val="3241772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4">
            <a:extLst>
              <a:ext uri="{FF2B5EF4-FFF2-40B4-BE49-F238E27FC236}">
                <a16:creationId xmlns:a16="http://schemas.microsoft.com/office/drawing/2014/main" id="{64F7076B-5217-4C6D-A768-3F5E0E6C32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24D11BC-0B58-4110-8DBE-F1E5D1D445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D210B89-33AC-4F4C-A67B-D24D0F94169F}"/>
              </a:ext>
            </a:extLst>
          </p:cNvPr>
          <p:cNvSpPr>
            <a:spLocks noGrp="1" noChangeArrowheads="1"/>
          </p:cNvSpPr>
          <p:nvPr>
            <p:ph type="sldNum" sz="quarter" idx="12"/>
          </p:nvPr>
        </p:nvSpPr>
        <p:spPr>
          <a:ln/>
        </p:spPr>
        <p:txBody>
          <a:bodyPr/>
          <a:lstStyle>
            <a:lvl1pPr>
              <a:defRPr/>
            </a:lvl1pPr>
          </a:lstStyle>
          <a:p>
            <a:pPr>
              <a:defRPr/>
            </a:pPr>
            <a:fld id="{59EF5E13-2344-4AE3-A3A6-60018398B102}" type="slidenum">
              <a:rPr lang="ar-SA" altLang="fa-IR"/>
              <a:pPr>
                <a:defRPr/>
              </a:pPr>
              <a:t>‹#›</a:t>
            </a:fld>
            <a:endParaRPr lang="en-US" altLang="fa-IR"/>
          </a:p>
        </p:txBody>
      </p:sp>
    </p:spTree>
    <p:extLst>
      <p:ext uri="{BB962C8B-B14F-4D97-AF65-F5344CB8AC3E}">
        <p14:creationId xmlns:p14="http://schemas.microsoft.com/office/powerpoint/2010/main" val="3296164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3" name="Rectangle 4">
            <a:extLst>
              <a:ext uri="{FF2B5EF4-FFF2-40B4-BE49-F238E27FC236}">
                <a16:creationId xmlns:a16="http://schemas.microsoft.com/office/drawing/2014/main" id="{2CD8FCCF-91BB-4205-8099-693D1A66F0C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39A2BF7-B2A2-40BB-B7E6-46BD12CEC8A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464DC76-992B-49D4-A37B-5A819C407C50}"/>
              </a:ext>
            </a:extLst>
          </p:cNvPr>
          <p:cNvSpPr>
            <a:spLocks noGrp="1" noChangeArrowheads="1"/>
          </p:cNvSpPr>
          <p:nvPr>
            <p:ph type="sldNum" sz="quarter" idx="12"/>
          </p:nvPr>
        </p:nvSpPr>
        <p:spPr>
          <a:ln/>
        </p:spPr>
        <p:txBody>
          <a:bodyPr/>
          <a:lstStyle>
            <a:lvl1pPr>
              <a:defRPr/>
            </a:lvl1pPr>
          </a:lstStyle>
          <a:p>
            <a:pPr>
              <a:defRPr/>
            </a:pPr>
            <a:fld id="{FEC14C5A-9C0F-43B8-9352-769F27C2F227}" type="slidenum">
              <a:rPr lang="ar-SA" altLang="fa-IR"/>
              <a:pPr>
                <a:defRPr/>
              </a:pPr>
              <a:t>‹#›</a:t>
            </a:fld>
            <a:endParaRPr lang="en-US" altLang="fa-IR"/>
          </a:p>
        </p:txBody>
      </p:sp>
    </p:spTree>
    <p:extLst>
      <p:ext uri="{BB962C8B-B14F-4D97-AF65-F5344CB8AC3E}">
        <p14:creationId xmlns:p14="http://schemas.microsoft.com/office/powerpoint/2010/main" val="1759043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7D34C55-1046-43BE-B04D-C805F244F0F8}"/>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a-IR"/>
              <a:t>Click to edit Master title style</a:t>
            </a:r>
          </a:p>
        </p:txBody>
      </p:sp>
      <p:sp>
        <p:nvSpPr>
          <p:cNvPr id="1027" name="Rectangle 3">
            <a:extLst>
              <a:ext uri="{FF2B5EF4-FFF2-40B4-BE49-F238E27FC236}">
                <a16:creationId xmlns:a16="http://schemas.microsoft.com/office/drawing/2014/main" id="{7DFE9B79-781F-4274-A299-0C1C45205B62}"/>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
        <p:nvSpPr>
          <p:cNvPr id="10244" name="Rectangle 4">
            <a:extLst>
              <a:ext uri="{FF2B5EF4-FFF2-40B4-BE49-F238E27FC236}">
                <a16:creationId xmlns:a16="http://schemas.microsoft.com/office/drawing/2014/main" id="{A2D1F1CB-C8E6-40E5-BAB0-1BC8D33DD7F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vl1pPr>
          </a:lstStyle>
          <a:p>
            <a:pPr>
              <a:defRPr/>
            </a:pPr>
            <a:endParaRPr lang="en-US"/>
          </a:p>
        </p:txBody>
      </p:sp>
      <p:sp>
        <p:nvSpPr>
          <p:cNvPr id="10245" name="Rectangle 5">
            <a:extLst>
              <a:ext uri="{FF2B5EF4-FFF2-40B4-BE49-F238E27FC236}">
                <a16:creationId xmlns:a16="http://schemas.microsoft.com/office/drawing/2014/main" id="{40687637-E8B5-4242-BF36-75CD1FCBB08E}"/>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246" name="Rectangle 6">
            <a:extLst>
              <a:ext uri="{FF2B5EF4-FFF2-40B4-BE49-F238E27FC236}">
                <a16:creationId xmlns:a16="http://schemas.microsoft.com/office/drawing/2014/main" id="{62C30461-9CF9-4366-AEDB-0D92B7434C09}"/>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73460CB9-43D3-4061-98BD-4C2579FF77AA}" type="slidenum">
              <a:rPr lang="ar-SA" altLang="fa-IR"/>
              <a:pPr>
                <a:defRPr/>
              </a:pPr>
              <a:t>‹#›</a:t>
            </a:fld>
            <a:endParaRPr lang="en-US" altLang="fa-IR"/>
          </a:p>
        </p:txBody>
      </p:sp>
    </p:spTree>
    <p:extLst>
      <p:ext uri="{BB962C8B-B14F-4D97-AF65-F5344CB8AC3E}">
        <p14:creationId xmlns:p14="http://schemas.microsoft.com/office/powerpoint/2010/main" val="34799325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E5B9CB41-831F-4D08-914E-A6FF9E01A4E2}"/>
              </a:ext>
            </a:extLst>
          </p:cNvPr>
          <p:cNvSpPr>
            <a:spLocks noChangeArrowheads="1"/>
          </p:cNvSpPr>
          <p:nvPr/>
        </p:nvSpPr>
        <p:spPr bwMode="auto">
          <a:xfrm>
            <a:off x="5128454" y="115889"/>
            <a:ext cx="2914580"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تراز پرداختهای گردشگری</a:t>
            </a:r>
          </a:p>
        </p:txBody>
      </p:sp>
      <p:sp>
        <p:nvSpPr>
          <p:cNvPr id="208899" name="Rectangle 3">
            <a:extLst>
              <a:ext uri="{FF2B5EF4-FFF2-40B4-BE49-F238E27FC236}">
                <a16:creationId xmlns:a16="http://schemas.microsoft.com/office/drawing/2014/main" id="{97434370-3A0E-4DDB-998B-D0EB95AF9887}"/>
              </a:ext>
            </a:extLst>
          </p:cNvPr>
          <p:cNvSpPr>
            <a:spLocks noChangeArrowheads="1"/>
          </p:cNvSpPr>
          <p:nvPr/>
        </p:nvSpPr>
        <p:spPr bwMode="auto">
          <a:xfrm>
            <a:off x="1301611" y="657226"/>
            <a:ext cx="9331465" cy="302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500" b="1">
                <a:solidFill>
                  <a:srgbClr val="FFFFFF"/>
                </a:solidFill>
                <a:latin typeface="Garamond" panose="02020404030301010803" pitchFamily="18" charset="0"/>
                <a:cs typeface="B Nazanin" panose="00000400000000000000" pitchFamily="2" charset="-78"/>
              </a:rPr>
              <a:t>درآمد ( دریافتی ها ) – مخارج ( پرداختی ها ) = تراز پرداخت                </a:t>
            </a:r>
          </a:p>
          <a:p>
            <a:pPr algn="r" rtl="1" fontAlgn="base">
              <a:lnSpc>
                <a:spcPct val="90000"/>
              </a:lnSpc>
              <a:spcAft>
                <a:spcPct val="0"/>
              </a:spcAft>
              <a:buClr>
                <a:srgbClr val="CCFF33"/>
              </a:buClr>
              <a:buSzPct val="105000"/>
              <a:buNone/>
            </a:pPr>
            <a:endParaRPr lang="fa-IR" altLang="fa-IR" sz="25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500" b="1">
                <a:solidFill>
                  <a:srgbClr val="FFFFFF"/>
                </a:solidFill>
                <a:latin typeface="Garamond" panose="02020404030301010803" pitchFamily="18" charset="0"/>
                <a:cs typeface="B Nazanin" panose="00000400000000000000" pitchFamily="2" charset="-78"/>
              </a:rPr>
              <a:t>                                              </a:t>
            </a:r>
            <a:r>
              <a:rPr lang="fa-IR" altLang="fa-IR" sz="3000" b="1">
                <a:solidFill>
                  <a:srgbClr val="FFFF00"/>
                </a:solidFill>
                <a:latin typeface="Garamond" panose="02020404030301010803" pitchFamily="18" charset="0"/>
                <a:cs typeface="B Nazanin" panose="00000400000000000000" pitchFamily="2" charset="-78"/>
              </a:rPr>
              <a:t>+</a:t>
            </a:r>
          </a:p>
          <a:p>
            <a:pPr algn="r" rtl="1" fontAlgn="base">
              <a:lnSpc>
                <a:spcPct val="90000"/>
              </a:lnSpc>
              <a:spcAft>
                <a:spcPct val="0"/>
              </a:spcAft>
              <a:buClr>
                <a:srgbClr val="CCFF33"/>
              </a:buClr>
              <a:buSzPct val="105000"/>
              <a:buNone/>
            </a:pPr>
            <a:endParaRPr lang="fa-IR" altLang="fa-IR" sz="25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500" b="1">
                <a:solidFill>
                  <a:srgbClr val="FFFFFF"/>
                </a:solidFill>
                <a:latin typeface="Garamond" panose="02020404030301010803" pitchFamily="18" charset="0"/>
                <a:cs typeface="B Nazanin" panose="00000400000000000000" pitchFamily="2" charset="-78"/>
              </a:rPr>
              <a:t>ورود سرمایه خصوصی و عمومی- خروج سرمایه عمومی و خصوصی= تراز پرداخت      </a:t>
            </a:r>
          </a:p>
          <a:p>
            <a:pPr algn="r" rtl="1" fontAlgn="base">
              <a:lnSpc>
                <a:spcPct val="90000"/>
              </a:lnSpc>
              <a:spcAft>
                <a:spcPct val="0"/>
              </a:spcAft>
              <a:buClr>
                <a:srgbClr val="CCFF33"/>
              </a:buClr>
              <a:buSzPct val="105000"/>
              <a:buNone/>
            </a:pPr>
            <a:endParaRPr lang="en-US" altLang="fa-IR" sz="25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A74EBECB-5255-4626-A7D2-261B3C18497B}"/>
              </a:ext>
            </a:extLst>
          </p:cNvPr>
          <p:cNvSpPr>
            <a:spLocks noChangeArrowheads="1"/>
          </p:cNvSpPr>
          <p:nvPr/>
        </p:nvSpPr>
        <p:spPr bwMode="auto">
          <a:xfrm>
            <a:off x="5089874" y="115889"/>
            <a:ext cx="3013967"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منابع اصلی آمار پرداخت ها</a:t>
            </a:r>
          </a:p>
        </p:txBody>
      </p:sp>
      <p:sp>
        <p:nvSpPr>
          <p:cNvPr id="210947" name="Rectangle 3">
            <a:extLst>
              <a:ext uri="{FF2B5EF4-FFF2-40B4-BE49-F238E27FC236}">
                <a16:creationId xmlns:a16="http://schemas.microsoft.com/office/drawing/2014/main" id="{292B416B-23A2-4CBE-AF9D-C52FFAEDD69D}"/>
              </a:ext>
            </a:extLst>
          </p:cNvPr>
          <p:cNvSpPr>
            <a:spLocks noChangeArrowheads="1"/>
          </p:cNvSpPr>
          <p:nvPr/>
        </p:nvSpPr>
        <p:spPr bwMode="auto">
          <a:xfrm>
            <a:off x="1325655" y="657225"/>
            <a:ext cx="9307421" cy="226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داده های مستقیم در مورد مخارج گردشگران از خود آنها</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داده های غیر مستقیم حاصل محاسبات(تعداد گردشگران*مدت اقامت*میانگین مخارج روزانه</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مبادلات ارزی بانکها و موسسات مالی</a:t>
            </a:r>
            <a:endParaRPr lang="en-US"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A17385D0-B229-47E6-A73C-9012CBDE5EE4}"/>
              </a:ext>
            </a:extLst>
          </p:cNvPr>
          <p:cNvSpPr>
            <a:spLocks noChangeArrowheads="1"/>
          </p:cNvSpPr>
          <p:nvPr/>
        </p:nvSpPr>
        <p:spPr bwMode="auto">
          <a:xfrm>
            <a:off x="5945847" y="115889"/>
            <a:ext cx="1308371"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پرداخت ها</a:t>
            </a:r>
          </a:p>
        </p:txBody>
      </p:sp>
      <p:sp>
        <p:nvSpPr>
          <p:cNvPr id="212995" name="Rectangle 3">
            <a:extLst>
              <a:ext uri="{FF2B5EF4-FFF2-40B4-BE49-F238E27FC236}">
                <a16:creationId xmlns:a16="http://schemas.microsoft.com/office/drawing/2014/main" id="{F58EF716-E260-4196-B684-FD3009C70D8D}"/>
              </a:ext>
            </a:extLst>
          </p:cNvPr>
          <p:cNvSpPr>
            <a:spLocks noChangeArrowheads="1"/>
          </p:cNvSpPr>
          <p:nvPr/>
        </p:nvSpPr>
        <p:spPr bwMode="auto">
          <a:xfrm>
            <a:off x="7909189" y="657225"/>
            <a:ext cx="2723887" cy="189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پرداخت های مسافرتی</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پرداخت های گردشگری</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6BD49AA9-D149-401A-AAEB-0B3A9AD5650D}"/>
              </a:ext>
            </a:extLst>
          </p:cNvPr>
          <p:cNvSpPr>
            <a:spLocks noChangeArrowheads="1"/>
          </p:cNvSpPr>
          <p:nvPr/>
        </p:nvSpPr>
        <p:spPr bwMode="auto">
          <a:xfrm>
            <a:off x="4730677" y="115889"/>
            <a:ext cx="3757760"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دریافت ها و پرداخت ها گردشگری</a:t>
            </a:r>
          </a:p>
        </p:txBody>
      </p:sp>
      <p:sp>
        <p:nvSpPr>
          <p:cNvPr id="215043" name="Rectangle 3">
            <a:extLst>
              <a:ext uri="{FF2B5EF4-FFF2-40B4-BE49-F238E27FC236}">
                <a16:creationId xmlns:a16="http://schemas.microsoft.com/office/drawing/2014/main" id="{5C049803-736C-4B74-982C-AEBC72AF8A64}"/>
              </a:ext>
            </a:extLst>
          </p:cNvPr>
          <p:cNvSpPr>
            <a:spLocks noChangeArrowheads="1"/>
          </p:cNvSpPr>
          <p:nvPr/>
        </p:nvSpPr>
        <p:spPr bwMode="auto">
          <a:xfrm>
            <a:off x="1881897" y="657226"/>
            <a:ext cx="8751178" cy="561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اقامت</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حمل و نقل داخلی</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بازدید ها</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سوغات و صنایع دستی</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سایر هزینه های مقصد</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وجود شرکت های چند ملیتی و نوسانات نرخ ارز تغییرات زیادی در این تراز ایجاد می کنند.</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05B10F9D-0B11-49D6-83FA-899E728735F4}"/>
              </a:ext>
            </a:extLst>
          </p:cNvPr>
          <p:cNvSpPr>
            <a:spLocks noChangeArrowheads="1"/>
          </p:cNvSpPr>
          <p:nvPr/>
        </p:nvSpPr>
        <p:spPr bwMode="auto">
          <a:xfrm>
            <a:off x="4696998" y="115889"/>
            <a:ext cx="3828292"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توسعه گردشگری و تراز پرداخت ها</a:t>
            </a:r>
          </a:p>
        </p:txBody>
      </p:sp>
      <p:sp>
        <p:nvSpPr>
          <p:cNvPr id="217091" name="Rectangle 3">
            <a:extLst>
              <a:ext uri="{FF2B5EF4-FFF2-40B4-BE49-F238E27FC236}">
                <a16:creationId xmlns:a16="http://schemas.microsoft.com/office/drawing/2014/main" id="{196DF384-20CA-4B33-A58A-DD90907B3797}"/>
              </a:ext>
            </a:extLst>
          </p:cNvPr>
          <p:cNvSpPr>
            <a:spLocks noChangeArrowheads="1"/>
          </p:cNvSpPr>
          <p:nvPr/>
        </p:nvSpPr>
        <p:spPr bwMode="auto">
          <a:xfrm>
            <a:off x="1664974" y="692150"/>
            <a:ext cx="8856976" cy="599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تصور کنید مقصدی تصمیم به توسعه گردشگری می گیرد، چه تزریق ها و نشت هایی در این </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فرایند برای آن به وجود خواهد آمد؟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3300"/>
                </a:solidFill>
                <a:latin typeface="Garamond" panose="02020404030301010803" pitchFamily="18" charset="0"/>
                <a:cs typeface="B Nazanin" panose="00000400000000000000" pitchFamily="2" charset="-78"/>
              </a:rPr>
              <a:t>مرحله                                       تزریق                                   نشت</a:t>
            </a:r>
          </a:p>
          <a:p>
            <a:pPr algn="r" rtl="1" fontAlgn="base">
              <a:lnSpc>
                <a:spcPct val="90000"/>
              </a:lnSpc>
              <a:spcAft>
                <a:spcPct val="0"/>
              </a:spcAft>
              <a:buClr>
                <a:srgbClr val="CCFF33"/>
              </a:buClr>
              <a:buSzPct val="105000"/>
              <a:buNone/>
            </a:pPr>
            <a:endParaRPr lang="fa-IR" altLang="fa-IR" sz="2200" b="1">
              <a:solidFill>
                <a:srgbClr val="FF33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سرمایه گذاری</a:t>
            </a:r>
            <a:r>
              <a:rPr lang="fa-IR" altLang="fa-IR" sz="2200" b="1">
                <a:solidFill>
                  <a:srgbClr val="FFFFFF"/>
                </a:solidFill>
                <a:latin typeface="Garamond" panose="02020404030301010803" pitchFamily="18" charset="0"/>
                <a:cs typeface="B Nazanin" panose="00000400000000000000" pitchFamily="2" charset="-78"/>
              </a:rPr>
              <a:t>                         تزریق سرمایه                        سود سهام و بهره</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احداث</a:t>
            </a:r>
            <a:r>
              <a:rPr lang="fa-IR" altLang="fa-IR" sz="2200" b="1">
                <a:solidFill>
                  <a:srgbClr val="FFFFFF"/>
                </a:solidFill>
                <a:latin typeface="Garamond" panose="02020404030301010803" pitchFamily="18" charset="0"/>
                <a:cs typeface="B Nazanin" panose="00000400000000000000" pitchFamily="2" charset="-78"/>
              </a:rPr>
              <a:t>                                            -                                    هزینه های احداث</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عملیات </a:t>
            </a:r>
            <a:r>
              <a:rPr lang="fa-IR" altLang="fa-IR" sz="2200" b="1">
                <a:solidFill>
                  <a:srgbClr val="FFFFFF"/>
                </a:solidFill>
                <a:latin typeface="Garamond" panose="02020404030301010803" pitchFamily="18" charset="0"/>
                <a:cs typeface="B Nazanin" panose="00000400000000000000" pitchFamily="2" charset="-78"/>
              </a:rPr>
              <a:t>                                   ارز خارجی، مالیات،               واردات مواد اولیه، حق امتیاز،</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                                               صرفه جویی ارزی                   واردات کالاهای مصرفی</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بازاریابی</a:t>
            </a:r>
            <a:r>
              <a:rPr lang="fa-IR" altLang="fa-IR" sz="2200" b="1">
                <a:solidFill>
                  <a:srgbClr val="FFFFFF"/>
                </a:solidFill>
                <a:latin typeface="Garamond" panose="02020404030301010803" pitchFamily="18" charset="0"/>
                <a:cs typeface="B Nazanin" panose="00000400000000000000" pitchFamily="2" charset="-78"/>
              </a:rPr>
              <a:t>                                              -                                تبلیغات خارجی، هزینه های </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                                                                                              پرسنلی و ...</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D5B08B92-4387-4960-BE45-63F07709A8A9}"/>
              </a:ext>
            </a:extLst>
          </p:cNvPr>
          <p:cNvSpPr>
            <a:spLocks noChangeArrowheads="1"/>
          </p:cNvSpPr>
          <p:nvPr/>
        </p:nvSpPr>
        <p:spPr bwMode="auto">
          <a:xfrm>
            <a:off x="4107086" y="115889"/>
            <a:ext cx="5009705" cy="43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سیاستهای خاص تراز پرداخت ها در گردشگری</a:t>
            </a:r>
          </a:p>
        </p:txBody>
      </p:sp>
      <p:sp>
        <p:nvSpPr>
          <p:cNvPr id="219139" name="Rectangle 3">
            <a:extLst>
              <a:ext uri="{FF2B5EF4-FFF2-40B4-BE49-F238E27FC236}">
                <a16:creationId xmlns:a16="http://schemas.microsoft.com/office/drawing/2014/main" id="{DA337934-5263-417C-BB84-16DD269C7780}"/>
              </a:ext>
            </a:extLst>
          </p:cNvPr>
          <p:cNvSpPr>
            <a:spLocks noChangeArrowheads="1"/>
          </p:cNvSpPr>
          <p:nvPr/>
        </p:nvSpPr>
        <p:spPr bwMode="auto">
          <a:xfrm>
            <a:off x="1587501" y="657225"/>
            <a:ext cx="9045575"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در برخی شرایط گسترش گردشگری برای تنظیم تراز پرداخت ها ، سیاست مناسبی است.</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ایجاد انگیزه توسعه صادرات ممکن است زمان بر باشد اما توسعه گردشگری زمان کمتری </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      نیاز دارد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سیاستهای انقباضی یا منفی در واردات باعث اقدامات تلافی جویانه می شود لذا می توان از </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    گردشگری استفاده نمود.</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 اگر زیر ساخت ها موجود باشد، توسعه گردشگری سریع اتفاق می افتد</a:t>
            </a:r>
          </a:p>
          <a:p>
            <a:pPr algn="r" rtl="1" fontAlgn="base">
              <a:lnSpc>
                <a:spcPct val="90000"/>
              </a:lnSpc>
              <a:spcAft>
                <a:spcPct val="0"/>
              </a:spcAft>
              <a:buClr>
                <a:srgbClr val="CCFF33"/>
              </a:buClr>
              <a:buSzPct val="105000"/>
              <a:buFont typeface="Wingdings" panose="05000000000000000000" pitchFamily="2" charset="2"/>
              <a:buChar char="q"/>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q"/>
            </a:pPr>
            <a:r>
              <a:rPr lang="fa-IR" altLang="fa-IR" sz="2200" b="1">
                <a:solidFill>
                  <a:srgbClr val="FFFFFF"/>
                </a:solidFill>
                <a:latin typeface="Garamond" panose="02020404030301010803" pitchFamily="18" charset="0"/>
                <a:cs typeface="B Nazanin" panose="00000400000000000000" pitchFamily="2" charset="-78"/>
              </a:rPr>
              <a:t>می توان با وضع مالیات ها واردات گردشگری را کاهش داد بدون در بر داشتن تحریک مقاصد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61016FD6-671E-4388-9FD2-C2448EAC7CC5}"/>
              </a:ext>
            </a:extLst>
          </p:cNvPr>
          <p:cNvSpPr>
            <a:spLocks noChangeArrowheads="1"/>
          </p:cNvSpPr>
          <p:nvPr/>
        </p:nvSpPr>
        <p:spPr bwMode="auto">
          <a:xfrm>
            <a:off x="4130675" y="115889"/>
            <a:ext cx="58420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سیاستهای پولي و مالي و نقش آن در صنعت گردشگري</a:t>
            </a:r>
          </a:p>
        </p:txBody>
      </p:sp>
      <p:sp>
        <p:nvSpPr>
          <p:cNvPr id="221187" name="Rectangle 3">
            <a:extLst>
              <a:ext uri="{FF2B5EF4-FFF2-40B4-BE49-F238E27FC236}">
                <a16:creationId xmlns:a16="http://schemas.microsoft.com/office/drawing/2014/main" id="{1D8F6C91-F95A-455D-B1E7-7AB62C1E0ABA}"/>
              </a:ext>
            </a:extLst>
          </p:cNvPr>
          <p:cNvSpPr>
            <a:spLocks noChangeArrowheads="1"/>
          </p:cNvSpPr>
          <p:nvPr/>
        </p:nvSpPr>
        <p:spPr bwMode="auto">
          <a:xfrm>
            <a:off x="1587501" y="657225"/>
            <a:ext cx="9045575"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0000"/>
                </a:solidFill>
                <a:latin typeface="Garamond" panose="02020404030301010803" pitchFamily="18" charset="0"/>
                <a:cs typeface="B Nazanin" panose="00000400000000000000" pitchFamily="2" charset="-78"/>
              </a:rPr>
              <a:t>سياستهاي پولي: </a:t>
            </a:r>
            <a:r>
              <a:rPr lang="fa-IR" altLang="fa-IR" sz="2200" b="1">
                <a:solidFill>
                  <a:srgbClr val="FFFFFF"/>
                </a:solidFill>
                <a:latin typeface="Garamond" panose="02020404030301010803" pitchFamily="18" charset="0"/>
                <a:cs typeface="B Nazanin" panose="00000400000000000000" pitchFamily="2" charset="-78"/>
              </a:rPr>
              <a:t>سياست هايي كه توسط بانك مركزي به منظور كنترل نقدينگي بكار گرفته مي شود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تأثير بر الگوي مصرف خانوار</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توليد بنگاه ها</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تورم</a:t>
            </a: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0000"/>
                </a:solidFill>
                <a:latin typeface="Garamond" panose="02020404030301010803" pitchFamily="18" charset="0"/>
                <a:cs typeface="B Nazanin" panose="00000400000000000000" pitchFamily="2" charset="-78"/>
              </a:rPr>
              <a:t>ابزارهاي آن جهت كنترل اعتبارات و نقدينگي </a:t>
            </a: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ذخاير قانوني بانك ها (با دخالت در عرضه پول و اعتبار بانك ها و در نهايت نرخ بهره)</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خريد و فروش اوراق قرضه</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نرخ تنزيل مجدد (نرخي كه بانك هاي تجاري براي دريافت اعتبار به بانك مركزي مي پردازند.)</a:t>
            </a: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F58E72F4-A52E-44CF-8188-DE607CA94444}"/>
              </a:ext>
            </a:extLst>
          </p:cNvPr>
          <p:cNvSpPr>
            <a:spLocks noChangeArrowheads="1"/>
          </p:cNvSpPr>
          <p:nvPr/>
        </p:nvSpPr>
        <p:spPr bwMode="auto">
          <a:xfrm>
            <a:off x="4130676" y="115889"/>
            <a:ext cx="60483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سیاست های پولي و مالي و نقش آن در صنعت گردشگري</a:t>
            </a:r>
          </a:p>
        </p:txBody>
      </p:sp>
      <p:sp>
        <p:nvSpPr>
          <p:cNvPr id="223235" name="Rectangle 3">
            <a:extLst>
              <a:ext uri="{FF2B5EF4-FFF2-40B4-BE49-F238E27FC236}">
                <a16:creationId xmlns:a16="http://schemas.microsoft.com/office/drawing/2014/main" id="{F03CF3A4-C10C-4EB1-B391-1FAE56D20BB3}"/>
              </a:ext>
            </a:extLst>
          </p:cNvPr>
          <p:cNvSpPr>
            <a:spLocks noChangeArrowheads="1"/>
          </p:cNvSpPr>
          <p:nvPr/>
        </p:nvSpPr>
        <p:spPr bwMode="auto">
          <a:xfrm>
            <a:off x="1587501" y="657226"/>
            <a:ext cx="9045575" cy="670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0000"/>
                </a:solidFill>
                <a:latin typeface="Garamond" panose="02020404030301010803" pitchFamily="18" charset="0"/>
                <a:cs typeface="B Nazanin" panose="00000400000000000000" pitchFamily="2" charset="-78"/>
              </a:rPr>
              <a:t>سياستهاي مالي: </a:t>
            </a:r>
            <a:r>
              <a:rPr lang="fa-IR" altLang="fa-IR" sz="2200" b="1">
                <a:solidFill>
                  <a:srgbClr val="FFFFFF"/>
                </a:solidFill>
                <a:latin typeface="Garamond" panose="02020404030301010803" pitchFamily="18" charset="0"/>
                <a:cs typeface="B Nazanin" panose="00000400000000000000" pitchFamily="2" charset="-78"/>
              </a:rPr>
              <a:t>استفاده از مخارج و فعاليت هاي درآمد زاي دولت به منظور دستيابي به اهدافي مانند اشتغال و تثبيت قيمت ها</a:t>
            </a: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به عبارت ديگر:</a:t>
            </a:r>
          </a:p>
          <a:p>
            <a:pPr algn="r" rtl="1" fontAlgn="base">
              <a:lnSpc>
                <a:spcPct val="90000"/>
              </a:lnSpc>
              <a:spcAft>
                <a:spcPct val="0"/>
              </a:spcAft>
              <a:buClr>
                <a:srgbClr val="CCFF33"/>
              </a:buClr>
              <a:buSzPct val="105000"/>
              <a:buNone/>
            </a:pPr>
            <a:r>
              <a:rPr lang="fa-IR" altLang="fa-IR" sz="2400" b="1">
                <a:solidFill>
                  <a:srgbClr val="FFFFFF"/>
                </a:solidFill>
                <a:cs typeface="B Nazanin" panose="00000400000000000000" pitchFamily="2" charset="-78"/>
              </a:rPr>
              <a:t>سياست مالي به سياستي مي گويند كه ازطريق ابزارهايي نظير تغيير درهزينه هاي دولتي و ماليات سعي مي كند به اهداف معين اقتصادي نايل گردد . سياست پولي به سياستي مي گويند كه مي خواهد ازطريق تغيير و كنترل درحجم پول و تغيير درسطح و ساختار نرخ بهره و يا ساير شرايط اعطاي اعتبار و تسهيلات مالي به اهداف معين اقتصادي نايل گردد.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تاثير بر عرضه و تقاضا</a:t>
            </a: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اگر مخارج دولت بيش از درآمدهاي آن باشد، موجب تقاضاي بيشتر اعتبارات و در نتيجه افزايش نرخ بهره خواهد شد و بالعكس.</a:t>
            </a: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 سياست هاي مالياتي نيز از جمله سياست هاي مالي محسوب مي شوند. با افزايش درآمد، ماليات افزايش مي يابد و در نتيجه نقدينگي و ميل به مصرف گرايي و در نتيجه، تورم كاهش مي بايد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7AD1C74F-2D57-44C9-8516-B21BF5D064A5}"/>
              </a:ext>
            </a:extLst>
          </p:cNvPr>
          <p:cNvSpPr>
            <a:spLocks noChangeArrowheads="1"/>
          </p:cNvSpPr>
          <p:nvPr/>
        </p:nvSpPr>
        <p:spPr bwMode="auto">
          <a:xfrm>
            <a:off x="7096125" y="285750"/>
            <a:ext cx="281463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نظريه هاي سرمايه گذاري</a:t>
            </a:r>
          </a:p>
        </p:txBody>
      </p:sp>
      <p:sp>
        <p:nvSpPr>
          <p:cNvPr id="225283" name="Rectangle 3">
            <a:extLst>
              <a:ext uri="{FF2B5EF4-FFF2-40B4-BE49-F238E27FC236}">
                <a16:creationId xmlns:a16="http://schemas.microsoft.com/office/drawing/2014/main" id="{FC119301-B3AB-4353-A9D1-5E05C69673FA}"/>
              </a:ext>
            </a:extLst>
          </p:cNvPr>
          <p:cNvSpPr>
            <a:spLocks noChangeArrowheads="1"/>
          </p:cNvSpPr>
          <p:nvPr/>
        </p:nvSpPr>
        <p:spPr bwMode="auto">
          <a:xfrm>
            <a:off x="1587501" y="657226"/>
            <a:ext cx="9045575"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سرمايه گذاري چيست؟ </a:t>
            </a:r>
            <a:r>
              <a:rPr lang="fa-IR" altLang="fa-IR" sz="2200" b="1">
                <a:solidFill>
                  <a:srgbClr val="FFFFFF"/>
                </a:solidFill>
                <a:latin typeface="Garamond" panose="02020404030301010803" pitchFamily="18" charset="0"/>
                <a:cs typeface="B Nazanin" panose="00000400000000000000" pitchFamily="2" charset="-78"/>
              </a:rPr>
              <a:t>تغيير در حجم سرمايه يك كشور در يك دوره معيين</a:t>
            </a:r>
            <a:r>
              <a:rPr lang="fa-IR" altLang="fa-IR" sz="2200" b="1">
                <a:solidFill>
                  <a:srgbClr val="FFFF00"/>
                </a:solidFill>
                <a:latin typeface="Garamond" panose="02020404030301010803" pitchFamily="18" charset="0"/>
                <a:cs typeface="B Nazanin" panose="00000400000000000000" pitchFamily="2" charset="-78"/>
              </a:rPr>
              <a:t>.</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عوامل موثر بر ميزان سرمايه گذاري(مخارج سرمايه گذاري)</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درآمد ملي</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نرخ بهره</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انتظارات</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امنيت سياسي</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امنيت اقتصادي</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هزينه هاي فرصت</a:t>
            </a: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62C0CF74-AC38-45EA-B2CF-08291054DB1E}"/>
              </a:ext>
            </a:extLst>
          </p:cNvPr>
          <p:cNvSpPr>
            <a:spLocks noChangeArrowheads="1"/>
          </p:cNvSpPr>
          <p:nvPr/>
        </p:nvSpPr>
        <p:spPr bwMode="auto">
          <a:xfrm>
            <a:off x="6677026" y="115889"/>
            <a:ext cx="37052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نظريه كارايي نهايي سرمايه گذاري</a:t>
            </a:r>
          </a:p>
        </p:txBody>
      </p:sp>
      <p:sp>
        <p:nvSpPr>
          <p:cNvPr id="227331" name="Rectangle 3">
            <a:extLst>
              <a:ext uri="{FF2B5EF4-FFF2-40B4-BE49-F238E27FC236}">
                <a16:creationId xmlns:a16="http://schemas.microsoft.com/office/drawing/2014/main" id="{19B70E2D-E3CB-41BB-A15D-7D6308CA99AC}"/>
              </a:ext>
            </a:extLst>
          </p:cNvPr>
          <p:cNvSpPr>
            <a:spLocks noChangeArrowheads="1"/>
          </p:cNvSpPr>
          <p:nvPr/>
        </p:nvSpPr>
        <p:spPr bwMode="auto">
          <a:xfrm>
            <a:off x="1587501" y="657226"/>
            <a:ext cx="9045575"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800" b="1">
                <a:solidFill>
                  <a:srgbClr val="FFC000"/>
                </a:solidFill>
                <a:latin typeface="Garamond" panose="02020404030301010803" pitchFamily="18" charset="0"/>
                <a:cs typeface="B Nazanin" panose="00000400000000000000" pitchFamily="2" charset="-78"/>
              </a:rPr>
              <a:t>كينز</a:t>
            </a:r>
            <a:r>
              <a:rPr lang="fa-IR" altLang="fa-IR" sz="2200" b="1">
                <a:solidFill>
                  <a:srgbClr val="FFFF00"/>
                </a:solidFill>
                <a:latin typeface="Garamond" panose="02020404030301010803" pitchFamily="18" charset="0"/>
                <a:cs typeface="B Nazanin" panose="00000400000000000000" pitchFamily="2" charset="-78"/>
              </a:rPr>
              <a:t> معتقد است سرمايه گذاري تابعي معكوس از نرخ بهره است. يعني با افزايش و كاهش نرخ بهره ميزان سرمايه گذاري نيز به ترتيب كاهش و افزايش مي يابد.</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در اين تعريف مفاهيمي مانند: </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 ارزش زماني پول</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 ارزش حال و آينده (</a:t>
            </a:r>
            <a:r>
              <a:rPr lang="en-US" altLang="fa-IR" sz="2200" b="1">
                <a:solidFill>
                  <a:srgbClr val="FFFFFF"/>
                </a:solidFill>
                <a:latin typeface="Garamond" panose="02020404030301010803" pitchFamily="18" charset="0"/>
                <a:cs typeface="B Nazanin" panose="00000400000000000000" pitchFamily="2" charset="-78"/>
              </a:rPr>
              <a:t>PV</a:t>
            </a:r>
            <a:r>
              <a:rPr lang="fa-IR" altLang="fa-IR" sz="2200" b="1">
                <a:solidFill>
                  <a:srgbClr val="FFFFFF"/>
                </a:solidFill>
                <a:latin typeface="Garamond" panose="02020404030301010803" pitchFamily="18" charset="0"/>
                <a:cs typeface="B Nazanin" panose="00000400000000000000" pitchFamily="2" charset="-78"/>
              </a:rPr>
              <a:t>)</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 خالص ارزش آينده (</a:t>
            </a:r>
            <a:r>
              <a:rPr lang="en-US" altLang="fa-IR" sz="2200" b="1">
                <a:solidFill>
                  <a:srgbClr val="FFFFFF"/>
                </a:solidFill>
                <a:latin typeface="Garamond" panose="02020404030301010803" pitchFamily="18" charset="0"/>
                <a:cs typeface="B Nazanin" panose="00000400000000000000" pitchFamily="2" charset="-78"/>
              </a:rPr>
              <a:t>NPV</a:t>
            </a:r>
            <a:r>
              <a:rPr lang="fa-IR" altLang="fa-IR" sz="2200" b="1">
                <a:solidFill>
                  <a:srgbClr val="FFFFFF"/>
                </a:solidFill>
                <a:latin typeface="Garamond" panose="02020404030301010803" pitchFamily="18" charset="0"/>
                <a:cs typeface="B Nazanin" panose="00000400000000000000" pitchFamily="2" charset="-78"/>
              </a:rPr>
              <a:t>) </a:t>
            </a:r>
          </a:p>
          <a:p>
            <a:pPr algn="r" rtl="1" fontAlgn="base">
              <a:lnSpc>
                <a:spcPct val="90000"/>
              </a:lnSpc>
              <a:spcAft>
                <a:spcPct val="0"/>
              </a:spcAft>
              <a:buClr>
                <a:srgbClr val="CCFF33"/>
              </a:buClr>
              <a:buSzPct val="105000"/>
            </a:pPr>
            <a:r>
              <a:rPr lang="fa-IR" altLang="fa-IR" sz="2200" b="1">
                <a:solidFill>
                  <a:srgbClr val="FFFFFF"/>
                </a:solidFill>
                <a:latin typeface="Garamond" panose="02020404030301010803" pitchFamily="18" charset="0"/>
                <a:cs typeface="B Nazanin" panose="00000400000000000000" pitchFamily="2" charset="-78"/>
              </a:rPr>
              <a:t>  نرخ بازده داخلي(</a:t>
            </a:r>
            <a:r>
              <a:rPr lang="en-US" altLang="fa-IR" sz="2200" b="1">
                <a:solidFill>
                  <a:srgbClr val="FFFFFF"/>
                </a:solidFill>
                <a:latin typeface="Garamond" panose="02020404030301010803" pitchFamily="18" charset="0"/>
                <a:cs typeface="B Nazanin" panose="00000400000000000000" pitchFamily="2" charset="-78"/>
              </a:rPr>
              <a:t>IRR</a:t>
            </a:r>
            <a:r>
              <a:rPr lang="fa-IR" altLang="fa-IR" sz="2200" b="1">
                <a:solidFill>
                  <a:srgbClr val="FFFFFF"/>
                </a:solidFill>
                <a:latin typeface="Garamond" panose="02020404030301010803" pitchFamily="18" charset="0"/>
                <a:cs typeface="B Nazanin" panose="00000400000000000000" pitchFamily="2" charset="-78"/>
              </a:rPr>
              <a:t>) نرخ بازگشت سرمايه يا كارايي نهايي سرمايه</a:t>
            </a: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 نهفته است.</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D882829D-053D-4948-97F9-2309C277A301}"/>
              </a:ext>
            </a:extLst>
          </p:cNvPr>
          <p:cNvSpPr>
            <a:spLocks noChangeArrowheads="1"/>
          </p:cNvSpPr>
          <p:nvPr/>
        </p:nvSpPr>
        <p:spPr bwMode="auto">
          <a:xfrm>
            <a:off x="4687889" y="115889"/>
            <a:ext cx="28098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سرمایه گذاری گردشگری</a:t>
            </a:r>
          </a:p>
        </p:txBody>
      </p:sp>
      <p:sp>
        <p:nvSpPr>
          <p:cNvPr id="229379" name="Rectangle 3">
            <a:extLst>
              <a:ext uri="{FF2B5EF4-FFF2-40B4-BE49-F238E27FC236}">
                <a16:creationId xmlns:a16="http://schemas.microsoft.com/office/drawing/2014/main" id="{77A0F97E-7588-4291-A38D-0913EBA02E2B}"/>
              </a:ext>
            </a:extLst>
          </p:cNvPr>
          <p:cNvSpPr>
            <a:spLocks noChangeArrowheads="1"/>
          </p:cNvSpPr>
          <p:nvPr/>
        </p:nvSpPr>
        <p:spPr bwMode="auto">
          <a:xfrm>
            <a:off x="2381251" y="657225"/>
            <a:ext cx="8251825" cy="457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Font typeface="Wingdings" panose="05000000000000000000" pitchFamily="2" charset="2"/>
              <a:buChar char="v"/>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800" b="1">
                <a:solidFill>
                  <a:srgbClr val="CCFF33"/>
                </a:solidFill>
                <a:latin typeface="Garamond" panose="02020404030301010803" pitchFamily="18" charset="0"/>
                <a:cs typeface="B Nazanin" panose="00000400000000000000" pitchFamily="2" charset="-78"/>
              </a:rPr>
              <a:t>شاخص موثر بر تصمیم سرمایه گذار</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t">
              <a:spcBef>
                <a:spcPct val="0"/>
              </a:spcBef>
              <a:spcAft>
                <a:spcPct val="0"/>
              </a:spcAft>
            </a:pPr>
            <a:r>
              <a:rPr lang="fa-IR" altLang="fa-IR" sz="2400">
                <a:solidFill>
                  <a:srgbClr val="FFFFFF"/>
                </a:solidFill>
                <a:cs typeface="B Nazanin" panose="00000400000000000000" pitchFamily="2" charset="-78"/>
              </a:rPr>
              <a:t>تحلیل جریان نقدینگی</a:t>
            </a:r>
            <a:endParaRPr lang="en-US" altLang="fa-IR" sz="2400">
              <a:solidFill>
                <a:srgbClr val="FFFFFF"/>
              </a:solidFill>
              <a:cs typeface="B Nazanin" panose="00000400000000000000" pitchFamily="2" charset="-78"/>
            </a:endParaRPr>
          </a:p>
          <a:p>
            <a:pPr algn="r" rtl="1" fontAlgn="t">
              <a:spcBef>
                <a:spcPct val="0"/>
              </a:spcBef>
              <a:spcAft>
                <a:spcPct val="0"/>
              </a:spcAft>
            </a:pPr>
            <a:r>
              <a:rPr lang="en-US" altLang="fa-IR" sz="2400">
                <a:solidFill>
                  <a:srgbClr val="FFFFFF"/>
                </a:solidFill>
                <a:cs typeface="B Nazanin" panose="00000400000000000000" pitchFamily="2" charset="-78"/>
              </a:rPr>
              <a:t> </a:t>
            </a:r>
            <a:r>
              <a:rPr lang="fa-IR" altLang="fa-IR" sz="2400">
                <a:solidFill>
                  <a:srgbClr val="FFFFFF"/>
                </a:solidFill>
                <a:cs typeface="B Nazanin" panose="00000400000000000000" pitchFamily="2" charset="-78"/>
              </a:rPr>
              <a:t>خالص ارزش فعلی</a:t>
            </a:r>
            <a:endParaRPr lang="en-US" altLang="fa-IR" sz="2400">
              <a:solidFill>
                <a:srgbClr val="FFFFFF"/>
              </a:solidFill>
              <a:cs typeface="B Nazanin" panose="00000400000000000000" pitchFamily="2" charset="-78"/>
            </a:endParaRPr>
          </a:p>
          <a:p>
            <a:pPr algn="r" rtl="1" fontAlgn="t">
              <a:spcBef>
                <a:spcPct val="0"/>
              </a:spcBef>
              <a:spcAft>
                <a:spcPct val="0"/>
              </a:spcAft>
            </a:pPr>
            <a:r>
              <a:rPr lang="en-US" altLang="fa-IR" sz="2400">
                <a:solidFill>
                  <a:srgbClr val="FFFFFF"/>
                </a:solidFill>
                <a:cs typeface="B Nazanin" panose="00000400000000000000" pitchFamily="2" charset="-78"/>
              </a:rPr>
              <a:t> </a:t>
            </a:r>
            <a:r>
              <a:rPr lang="fa-IR" altLang="fa-IR" sz="2400">
                <a:solidFill>
                  <a:srgbClr val="FFFFFF"/>
                </a:solidFill>
                <a:cs typeface="B Nazanin" panose="00000400000000000000" pitchFamily="2" charset="-78"/>
              </a:rPr>
              <a:t>نرخ بازده داخلی</a:t>
            </a:r>
            <a:endParaRPr lang="en-US" altLang="fa-IR" sz="2400">
              <a:solidFill>
                <a:srgbClr val="FFFFFF"/>
              </a:solidFill>
              <a:cs typeface="B Nazanin" panose="00000400000000000000" pitchFamily="2" charset="-78"/>
            </a:endParaRPr>
          </a:p>
          <a:p>
            <a:pPr algn="r" rtl="1" fontAlgn="t">
              <a:spcBef>
                <a:spcPct val="0"/>
              </a:spcBef>
              <a:spcAft>
                <a:spcPct val="0"/>
              </a:spcAft>
            </a:pPr>
            <a:r>
              <a:rPr lang="en-US" altLang="fa-IR" sz="2400">
                <a:solidFill>
                  <a:srgbClr val="FFFFFF"/>
                </a:solidFill>
                <a:cs typeface="B Nazanin" panose="00000400000000000000" pitchFamily="2" charset="-78"/>
              </a:rPr>
              <a:t> </a:t>
            </a:r>
            <a:r>
              <a:rPr lang="fa-IR" altLang="fa-IR" sz="2400">
                <a:solidFill>
                  <a:srgbClr val="FFFFFF"/>
                </a:solidFill>
                <a:cs typeface="B Nazanin" panose="00000400000000000000" pitchFamily="2" charset="-78"/>
              </a:rPr>
              <a:t>نرخ بازگشت سرمایه</a:t>
            </a:r>
            <a:endParaRPr lang="en-US" altLang="fa-IR" sz="2400">
              <a:solidFill>
                <a:srgbClr val="FFFFFF"/>
              </a:solidFill>
              <a:cs typeface="B Nazanin" panose="00000400000000000000" pitchFamily="2" charset="-78"/>
            </a:endParaRPr>
          </a:p>
          <a:p>
            <a:pPr algn="r" rtl="1" fontAlgn="t">
              <a:spcBef>
                <a:spcPct val="0"/>
              </a:spcBef>
              <a:spcAft>
                <a:spcPct val="0"/>
              </a:spcAft>
            </a:pPr>
            <a:r>
              <a:rPr lang="en-US" altLang="fa-IR" sz="2400">
                <a:solidFill>
                  <a:srgbClr val="FFFFFF"/>
                </a:solidFill>
                <a:cs typeface="B Nazanin" panose="00000400000000000000" pitchFamily="2" charset="-78"/>
              </a:rPr>
              <a:t> </a:t>
            </a:r>
            <a:r>
              <a:rPr lang="fa-IR" altLang="fa-IR" sz="2400">
                <a:solidFill>
                  <a:srgbClr val="FFFFFF"/>
                </a:solidFill>
                <a:cs typeface="B Nazanin" panose="00000400000000000000" pitchFamily="2" charset="-78"/>
              </a:rPr>
              <a:t>دوره بازگشت سرمایه</a:t>
            </a:r>
            <a:endParaRPr lang="en-US" altLang="fa-IR" sz="2400">
              <a:solidFill>
                <a:srgbClr val="FFFFFF"/>
              </a:solidFill>
              <a:cs typeface="B Nazanin" panose="00000400000000000000" pitchFamily="2" charset="-78"/>
            </a:endParaRPr>
          </a:p>
          <a:p>
            <a:pPr algn="r" rtl="1" fontAlgn="t">
              <a:spcBef>
                <a:spcPct val="0"/>
              </a:spcBef>
              <a:spcAft>
                <a:spcPct val="0"/>
              </a:spcAft>
            </a:pPr>
            <a:r>
              <a:rPr lang="en-US" altLang="fa-IR" sz="2400">
                <a:solidFill>
                  <a:srgbClr val="FFFFFF"/>
                </a:solidFill>
                <a:cs typeface="B Nazanin" panose="00000400000000000000" pitchFamily="2" charset="-78"/>
              </a:rPr>
              <a:t>  </a:t>
            </a:r>
            <a:r>
              <a:rPr lang="fa-IR" altLang="fa-IR" sz="2400">
                <a:solidFill>
                  <a:srgbClr val="FFFFFF"/>
                </a:solidFill>
                <a:cs typeface="B Nazanin" panose="00000400000000000000" pitchFamily="2" charset="-78"/>
              </a:rPr>
              <a:t>شاخص سودآوری</a:t>
            </a:r>
            <a:endParaRPr lang="en-US" altLang="fa-IR" sz="2400">
              <a:solidFill>
                <a:srgbClr val="FFFFFF"/>
              </a:solidFill>
              <a:cs typeface="B Nazanin" panose="00000400000000000000" pitchFamily="2" charset="-78"/>
            </a:endParaRPr>
          </a:p>
          <a:p>
            <a:pPr algn="r" rtl="1" fontAlgn="t">
              <a:spcBef>
                <a:spcPct val="0"/>
              </a:spcBef>
              <a:spcAft>
                <a:spcPct val="0"/>
              </a:spcAft>
            </a:pPr>
            <a:r>
              <a:rPr lang="en-US" altLang="fa-IR" sz="2400">
                <a:solidFill>
                  <a:srgbClr val="FFFFFF"/>
                </a:solidFill>
                <a:cs typeface="B Nazanin" panose="00000400000000000000" pitchFamily="2" charset="-78"/>
              </a:rPr>
              <a:t> </a:t>
            </a:r>
            <a:r>
              <a:rPr lang="fa-IR" altLang="fa-IR" sz="2400">
                <a:solidFill>
                  <a:srgbClr val="FFFFFF"/>
                </a:solidFill>
                <a:cs typeface="B Nazanin" panose="00000400000000000000" pitchFamily="2" charset="-78"/>
              </a:rPr>
              <a:t>تحلیل نقطه سر به سر</a:t>
            </a:r>
            <a:endParaRPr lang="en-US" altLang="fa-IR" sz="2400">
              <a:solidFill>
                <a:srgbClr val="FFFFFF"/>
              </a:solidFill>
              <a:cs typeface="B Nazanin" panose="00000400000000000000" pitchFamily="2" charset="-78"/>
            </a:endParaRPr>
          </a:p>
          <a:p>
            <a:pPr algn="r" rtl="1" fontAlgn="base">
              <a:lnSpc>
                <a:spcPct val="90000"/>
              </a:lnSpc>
              <a:spcAft>
                <a:spcPct val="0"/>
              </a:spcAft>
              <a:buClr>
                <a:srgbClr val="CCFF33"/>
              </a:buClr>
              <a:buSzPct val="105000"/>
              <a:buNone/>
            </a:pPr>
            <a:endParaRPr lang="en-US"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D32AD9D9-6F5D-4D14-9FD8-ECB3FE29A935}"/>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31427" name="Rectangle 3">
            <a:extLst>
              <a:ext uri="{FF2B5EF4-FFF2-40B4-BE49-F238E27FC236}">
                <a16:creationId xmlns:a16="http://schemas.microsoft.com/office/drawing/2014/main" id="{24EA3364-5418-4F52-813D-8146249C3E3E}"/>
              </a:ext>
            </a:extLst>
          </p:cNvPr>
          <p:cNvSpPr>
            <a:spLocks noChangeArrowheads="1"/>
          </p:cNvSpPr>
          <p:nvPr/>
        </p:nvSpPr>
        <p:spPr bwMode="auto">
          <a:xfrm>
            <a:off x="1587501" y="657225"/>
            <a:ext cx="9045575" cy="384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ارزش زماني پول: </a:t>
            </a:r>
            <a:r>
              <a:rPr lang="fa-IR" altLang="fa-IR" sz="2200" b="1">
                <a:solidFill>
                  <a:srgbClr val="FFFFFF"/>
                </a:solidFill>
                <a:latin typeface="Garamond" panose="02020404030301010803" pitchFamily="18" charset="0"/>
                <a:cs typeface="B Nazanin" panose="00000400000000000000" pitchFamily="2" charset="-78"/>
              </a:rPr>
              <a:t>به دليل بازدهي پول در طي زمان مي توان گفت پول داراي ارزش زماني است حتي اگر تورم وجود نداشته باشد. </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علت اين است كه شما هرچه پول خود را در آينده نزديكتر به دست آوريد امكان  سرمايه گذاري بيشتري داريد. </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 بر اين اساس سرمايه گذاران ترجيح مي دهند سرمايه گذاري خود را در مدت </a:t>
            </a:r>
            <a:r>
              <a:rPr lang="fa-IR" altLang="fa-IR" sz="2200" b="1">
                <a:solidFill>
                  <a:srgbClr val="CCFF33"/>
                </a:solidFill>
                <a:latin typeface="Garamond" panose="02020404030301010803" pitchFamily="18" charset="0"/>
                <a:cs typeface="B Nazanin" panose="00000400000000000000" pitchFamily="2" charset="-78"/>
              </a:rPr>
              <a:t>زمان كوتاه تري </a:t>
            </a:r>
            <a:r>
              <a:rPr lang="fa-IR" altLang="fa-IR" sz="2200" b="1">
                <a:solidFill>
                  <a:srgbClr val="FFFFFF"/>
                </a:solidFill>
                <a:latin typeface="Garamond" panose="02020404030301010803" pitchFamily="18" charset="0"/>
                <a:cs typeface="B Nazanin" panose="00000400000000000000" pitchFamily="2" charset="-78"/>
              </a:rPr>
              <a:t>به دست آورد.</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ديگر اينكه </a:t>
            </a:r>
            <a:r>
              <a:rPr lang="fa-IR" altLang="fa-IR" sz="2200" b="1">
                <a:solidFill>
                  <a:srgbClr val="CCFF33"/>
                </a:solidFill>
                <a:latin typeface="Garamond" panose="02020404030301010803" pitchFamily="18" charset="0"/>
                <a:cs typeface="B Nazanin" panose="00000400000000000000" pitchFamily="2" charset="-78"/>
              </a:rPr>
              <a:t>ريسك</a:t>
            </a:r>
            <a:r>
              <a:rPr lang="fa-IR" altLang="fa-IR" sz="2200" b="1">
                <a:solidFill>
                  <a:srgbClr val="FFFFFF"/>
                </a:solidFill>
                <a:latin typeface="Garamond" panose="02020404030301010803" pitchFamily="18" charset="0"/>
                <a:cs typeface="B Nazanin" panose="00000400000000000000" pitchFamily="2" charset="-78"/>
              </a:rPr>
              <a:t> سرمايه گذاري با فاصله گرفتن از زمان حال، افزايش مي يابد. از جمله دليل آن تغييرات محيطي كسب و كار و بازار و غيره مي باشد. (</a:t>
            </a:r>
            <a:r>
              <a:rPr lang="fa-IR" altLang="fa-IR" sz="2200" b="1">
                <a:solidFill>
                  <a:srgbClr val="CCFF33"/>
                </a:solidFill>
                <a:latin typeface="Garamond" panose="02020404030301010803" pitchFamily="18" charset="0"/>
                <a:cs typeface="B Nazanin" panose="00000400000000000000" pitchFamily="2" charset="-78"/>
              </a:rPr>
              <a:t>نرخ ترجيح زمان و نرخ بهره</a:t>
            </a:r>
            <a:r>
              <a:rPr lang="fa-IR" altLang="fa-IR" sz="2200" b="1">
                <a:solidFill>
                  <a:srgbClr val="FFFFFF"/>
                </a:solidFill>
                <a:latin typeface="Garamond" panose="02020404030301010803" pitchFamily="18" charset="0"/>
                <a:cs typeface="B Nazanin" panose="00000400000000000000" pitchFamily="2" charset="-78"/>
              </a:rPr>
              <a:t>)</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F24AA049-1038-4103-B57E-996596DF0A73}"/>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33475" name="Rectangle 3">
            <a:extLst>
              <a:ext uri="{FF2B5EF4-FFF2-40B4-BE49-F238E27FC236}">
                <a16:creationId xmlns:a16="http://schemas.microsoft.com/office/drawing/2014/main" id="{1B56DC1C-8623-4E0C-BB70-0DF9FDABCBD9}"/>
              </a:ext>
            </a:extLst>
          </p:cNvPr>
          <p:cNvSpPr>
            <a:spLocks noChangeArrowheads="1"/>
          </p:cNvSpPr>
          <p:nvPr/>
        </p:nvSpPr>
        <p:spPr bwMode="auto">
          <a:xfrm>
            <a:off x="1524001" y="657226"/>
            <a:ext cx="9109075"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ارزش حال و ارزش آينده: </a:t>
            </a:r>
            <a:r>
              <a:rPr lang="fa-IR" altLang="fa-IR" sz="2200" b="1">
                <a:solidFill>
                  <a:srgbClr val="FFFFFF"/>
                </a:solidFill>
                <a:latin typeface="Garamond" panose="02020404030301010803" pitchFamily="18" charset="0"/>
                <a:cs typeface="B Nazanin" panose="00000400000000000000" pitchFamily="2" charset="-78"/>
              </a:rPr>
              <a:t>اگر شما 100 تومان در بانك سپرده گذاري كنيد و نرخ بهره نيز 10 درصد باشد، پول شما در سال آينده 110 تومان خواهد شد. به 110 تومان </a:t>
            </a:r>
            <a:r>
              <a:rPr lang="fa-IR" altLang="fa-IR" sz="2200" b="1">
                <a:solidFill>
                  <a:srgbClr val="CCFF33"/>
                </a:solidFill>
                <a:latin typeface="Garamond" panose="02020404030301010803" pitchFamily="18" charset="0"/>
                <a:cs typeface="B Nazanin" panose="00000400000000000000" pitchFamily="2" charset="-78"/>
              </a:rPr>
              <a:t>ارزش آينده پول </a:t>
            </a:r>
            <a:r>
              <a:rPr lang="fa-IR" altLang="fa-IR" sz="2200" b="1">
                <a:solidFill>
                  <a:srgbClr val="FFFFFF"/>
                </a:solidFill>
                <a:latin typeface="Garamond" panose="02020404030301010803" pitchFamily="18" charset="0"/>
                <a:cs typeface="B Nazanin" panose="00000400000000000000" pitchFamily="2" charset="-78"/>
              </a:rPr>
              <a:t>نسبت به حال و به 100 تومان ارزش </a:t>
            </a:r>
            <a:r>
              <a:rPr lang="fa-IR" altLang="fa-IR" sz="2200" b="1">
                <a:solidFill>
                  <a:srgbClr val="CCFF33"/>
                </a:solidFill>
                <a:latin typeface="Garamond" panose="02020404030301010803" pitchFamily="18" charset="0"/>
                <a:cs typeface="B Nazanin" panose="00000400000000000000" pitchFamily="2" charset="-78"/>
              </a:rPr>
              <a:t>حال پول </a:t>
            </a:r>
            <a:r>
              <a:rPr lang="fa-IR" altLang="fa-IR" sz="2200" b="1">
                <a:solidFill>
                  <a:srgbClr val="FFFFFF"/>
                </a:solidFill>
                <a:latin typeface="Garamond" panose="02020404030301010803" pitchFamily="18" charset="0"/>
                <a:cs typeface="B Nazanin" panose="00000400000000000000" pitchFamily="2" charset="-78"/>
              </a:rPr>
              <a:t>به زمان آينده گويند.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مثال: به شما سه پيشنهاد متفاوت با نرخ بهره 20 درصد داده مي شود. كدام گزينه را انتخاب مي كنيد؟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الف: مبلغ 5000 تومان در زمان حال                 </a:t>
            </a:r>
            <a:r>
              <a:rPr lang="en-US" altLang="fa-IR" sz="2200" b="1">
                <a:solidFill>
                  <a:srgbClr val="FFFFFF"/>
                </a:solidFill>
                <a:latin typeface="Garamond" panose="02020404030301010803" pitchFamily="18" charset="0"/>
                <a:cs typeface="B Nazanin" panose="00000400000000000000" pitchFamily="2" charset="-78"/>
              </a:rPr>
              <a:t>P= i/(1+r)t=F</a:t>
            </a: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ب: مبلغ 20000 تومان در 10 سال بعد</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ج: 100000 تومان در 25 سال بعد</a:t>
            </a: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زماني كه تمامي آنها را در زمان حال تبديل كنيم ارزش آن مشخص مي شود.</a:t>
            </a: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الف: 5000= </a:t>
            </a:r>
            <a:r>
              <a:rPr lang="fa-IR" altLang="fa-IR" sz="1800" b="1">
                <a:solidFill>
                  <a:srgbClr val="CCFF33"/>
                </a:solidFill>
                <a:latin typeface="Garamond" panose="02020404030301010803" pitchFamily="18" charset="0"/>
                <a:cs typeface="B Nazanin" panose="00000400000000000000" pitchFamily="2" charset="-78"/>
              </a:rPr>
              <a:t>0</a:t>
            </a:r>
            <a:r>
              <a:rPr lang="fa-IR" altLang="fa-IR" sz="2000" b="1">
                <a:solidFill>
                  <a:srgbClr val="CCFF33"/>
                </a:solidFill>
                <a:latin typeface="Garamond" panose="02020404030301010803" pitchFamily="18" charset="0"/>
                <a:cs typeface="B Nazanin" panose="00000400000000000000" pitchFamily="2" charset="-78"/>
              </a:rPr>
              <a:t>^ </a:t>
            </a:r>
            <a:r>
              <a:rPr lang="fa-IR" altLang="fa-IR" sz="2200" b="1">
                <a:solidFill>
                  <a:srgbClr val="CCFF33"/>
                </a:solidFill>
                <a:latin typeface="Garamond" panose="02020404030301010803" pitchFamily="18" charset="0"/>
                <a:cs typeface="B Nazanin" panose="00000400000000000000" pitchFamily="2" charset="-78"/>
              </a:rPr>
              <a:t>(0.2+1)/5000= 5000</a:t>
            </a:r>
            <a:r>
              <a:rPr lang="en-US" altLang="fa-IR" sz="2200" b="1">
                <a:solidFill>
                  <a:srgbClr val="CCFF33"/>
                </a:solidFill>
                <a:latin typeface="Garamond" panose="02020404030301010803" pitchFamily="18" charset="0"/>
                <a:cs typeface="B Nazanin" panose="00000400000000000000" pitchFamily="2" charset="-78"/>
              </a:rPr>
              <a:t> PV</a:t>
            </a: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ب: 3230= 10^ (0.2+1)/20000= 20000</a:t>
            </a:r>
            <a:r>
              <a:rPr lang="en-US" altLang="fa-IR" sz="2200" b="1">
                <a:solidFill>
                  <a:srgbClr val="CCFF33"/>
                </a:solidFill>
                <a:latin typeface="Garamond" panose="02020404030301010803" pitchFamily="18" charset="0"/>
                <a:cs typeface="B Nazanin" panose="00000400000000000000" pitchFamily="2" charset="-78"/>
              </a:rPr>
              <a:t> PV</a:t>
            </a:r>
            <a:endParaRPr lang="fa-IR" altLang="fa-IR" sz="2200" b="1">
              <a:solidFill>
                <a:srgbClr val="CCFF33"/>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ج: 1048= </a:t>
            </a:r>
            <a:r>
              <a:rPr lang="fa-IR" altLang="fa-IR" sz="2000" b="1">
                <a:solidFill>
                  <a:srgbClr val="CCFF33"/>
                </a:solidFill>
                <a:latin typeface="Garamond" panose="02020404030301010803" pitchFamily="18" charset="0"/>
                <a:cs typeface="B Nazanin" panose="00000400000000000000" pitchFamily="2" charset="-78"/>
              </a:rPr>
              <a:t>25</a:t>
            </a:r>
            <a:r>
              <a:rPr lang="fa-IR" altLang="fa-IR" sz="2200" b="1">
                <a:solidFill>
                  <a:srgbClr val="CCFF33"/>
                </a:solidFill>
                <a:latin typeface="Garamond" panose="02020404030301010803" pitchFamily="18" charset="0"/>
                <a:cs typeface="B Nazanin" panose="00000400000000000000" pitchFamily="2" charset="-78"/>
              </a:rPr>
              <a:t>^</a:t>
            </a:r>
            <a:r>
              <a:rPr lang="fa-IR" altLang="fa-IR" sz="2400" b="1">
                <a:solidFill>
                  <a:srgbClr val="CCFF33"/>
                </a:solidFill>
                <a:latin typeface="Garamond" panose="02020404030301010803" pitchFamily="18" charset="0"/>
                <a:cs typeface="B Nazanin" panose="00000400000000000000" pitchFamily="2" charset="-78"/>
              </a:rPr>
              <a:t> </a:t>
            </a:r>
            <a:r>
              <a:rPr lang="fa-IR" altLang="fa-IR" sz="2200" b="1">
                <a:solidFill>
                  <a:srgbClr val="CCFF33"/>
                </a:solidFill>
                <a:latin typeface="Garamond" panose="02020404030301010803" pitchFamily="18" charset="0"/>
                <a:cs typeface="B Nazanin" panose="00000400000000000000" pitchFamily="2" charset="-78"/>
              </a:rPr>
              <a:t>(0.2+1)/100000= 100000</a:t>
            </a:r>
            <a:r>
              <a:rPr lang="en-US" altLang="fa-IR" sz="2200" b="1">
                <a:solidFill>
                  <a:srgbClr val="CCFF33"/>
                </a:solidFill>
                <a:latin typeface="Garamond" panose="02020404030301010803" pitchFamily="18" charset="0"/>
                <a:cs typeface="B Nazanin" panose="00000400000000000000" pitchFamily="2" charset="-78"/>
              </a:rPr>
              <a:t> PV</a:t>
            </a: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A6E9544E-F50A-4C49-84FF-72F552F460B1}"/>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35523" name="Rectangle 3">
            <a:extLst>
              <a:ext uri="{FF2B5EF4-FFF2-40B4-BE49-F238E27FC236}">
                <a16:creationId xmlns:a16="http://schemas.microsoft.com/office/drawing/2014/main" id="{8208D91C-0DCA-4140-86D7-FAA68799DBCF}"/>
              </a:ext>
            </a:extLst>
          </p:cNvPr>
          <p:cNvSpPr>
            <a:spLocks noChangeArrowheads="1"/>
          </p:cNvSpPr>
          <p:nvPr/>
        </p:nvSpPr>
        <p:spPr bwMode="auto">
          <a:xfrm>
            <a:off x="1587501" y="657226"/>
            <a:ext cx="9045575" cy="672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خالص ارزش حال : </a:t>
            </a:r>
            <a:r>
              <a:rPr lang="fa-IR" altLang="fa-IR" sz="2200" b="1">
                <a:solidFill>
                  <a:srgbClr val="FFFFFF"/>
                </a:solidFill>
                <a:latin typeface="Garamond" panose="02020404030301010803" pitchFamily="18" charset="0"/>
                <a:cs typeface="B Nazanin" panose="00000400000000000000" pitchFamily="2" charset="-78"/>
              </a:rPr>
              <a:t>ارزش حال درآمدها منهاي ارزش حال هزينه ها.</a:t>
            </a: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تصور كنيد </a:t>
            </a:r>
            <a:r>
              <a:rPr lang="fa-IR" altLang="fa-IR" sz="2200" b="1">
                <a:solidFill>
                  <a:srgbClr val="FFFFFF"/>
                </a:solidFill>
                <a:latin typeface="Garamond" panose="02020404030301010803" pitchFamily="18" charset="0"/>
                <a:cs typeface="B Nazanin" panose="00000400000000000000" pitchFamily="2" charset="-78"/>
              </a:rPr>
              <a:t>درصدد سرمايه گذاري بر روي پروژه احداث يك هتل هستيد. پيشبيني شما سرمايه گذاري دوساله در طرح است. در سال اول 200 ميليون و در سال دوم 300 ميليون. از سال دوم هتل به بهره برداري مي رسد و درآمد خالص يا سود به دست مي آيد. سود در سالهاي دوم، سوم، چهارم و پنجم به ترتيب 300 ، 300، 400 و 500 ميليون است و عمر پروژه نيز در سال 5 به اتمام رسد.</a:t>
            </a:r>
          </a:p>
          <a:p>
            <a:pPr algn="r" rtl="1" fontAlgn="base">
              <a:lnSpc>
                <a:spcPct val="90000"/>
              </a:lnSpc>
              <a:spcAft>
                <a:spcPct val="0"/>
              </a:spcAft>
              <a:buClr>
                <a:srgbClr val="CCFF33"/>
              </a:buClr>
              <a:buSzPct val="105000"/>
              <a:buNone/>
            </a:pPr>
            <a:r>
              <a:rPr lang="fa-IR" altLang="fa-IR" sz="2200" b="1">
                <a:solidFill>
                  <a:srgbClr val="CCFF33"/>
                </a:solidFill>
                <a:latin typeface="Garamond" panose="02020404030301010803" pitchFamily="18" charset="0"/>
                <a:cs typeface="B Nazanin" panose="00000400000000000000" pitchFamily="2" charset="-78"/>
              </a:rPr>
              <a:t>سوال اين است </a:t>
            </a:r>
            <a:r>
              <a:rPr lang="fa-IR" altLang="fa-IR" sz="2200" b="1">
                <a:solidFill>
                  <a:srgbClr val="FFFFFF"/>
                </a:solidFill>
                <a:latin typeface="Garamond" panose="02020404030301010803" pitchFamily="18" charset="0"/>
                <a:cs typeface="B Nazanin" panose="00000400000000000000" pitchFamily="2" charset="-78"/>
              </a:rPr>
              <a:t>كه در اين پروژه سرمايه گذاري كنيم يا خير؟ ايجا نيز مقايسه درآمدها و هزينها ممكن نيست چون سال آنها متفاوت است و بر اين اساس بايد ارزش زماني آن ها را برابر نمود.</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نرخ بهره نيز 10% است.</a:t>
            </a:r>
          </a:p>
          <a:p>
            <a:pPr algn="r" rtl="1" fontAlgn="base">
              <a:lnSpc>
                <a:spcPct val="90000"/>
              </a:lnSpc>
              <a:spcAft>
                <a:spcPct val="0"/>
              </a:spcAft>
              <a:buClr>
                <a:srgbClr val="CCFF33"/>
              </a:buClr>
              <a:buSzPct val="105000"/>
              <a:buNone/>
            </a:pPr>
            <a:r>
              <a:rPr lang="fa-IR" altLang="fa-IR" sz="2800" b="1">
                <a:solidFill>
                  <a:srgbClr val="CCFF33"/>
                </a:solidFill>
                <a:latin typeface="Garamond" panose="02020404030301010803" pitchFamily="18" charset="0"/>
                <a:cs typeface="B Nazanin" panose="00000400000000000000" pitchFamily="2" charset="-78"/>
              </a:rPr>
              <a:t>522/5</a:t>
            </a:r>
            <a:r>
              <a:rPr lang="fa-IR" altLang="fa-IR" sz="2200" b="1">
                <a:solidFill>
                  <a:srgbClr val="FFFFFF"/>
                </a:solidFill>
                <a:latin typeface="Garamond" panose="02020404030301010803" pitchFamily="18" charset="0"/>
                <a:cs typeface="B Nazanin" panose="00000400000000000000" pitchFamily="2" charset="-78"/>
              </a:rPr>
              <a:t>= 5(1/1)/500+ 4(1/1)/400+ 3(1/1)/+300+ 2(1/1)/300+ 1(1/1)/300</a:t>
            </a:r>
            <a:r>
              <a:rPr lang="fa-IR" altLang="fa-IR" sz="2200" b="1">
                <a:solidFill>
                  <a:srgbClr val="CCFF33"/>
                </a:solidFill>
                <a:latin typeface="Garamond" panose="02020404030301010803" pitchFamily="18" charset="0"/>
                <a:cs typeface="B Nazanin" panose="00000400000000000000" pitchFamily="2" charset="-78"/>
              </a:rPr>
              <a:t>-200-</a:t>
            </a:r>
            <a:r>
              <a:rPr lang="fa-IR" altLang="fa-IR" sz="2200" b="1">
                <a:solidFill>
                  <a:srgbClr val="FFFFFF"/>
                </a:solidFill>
                <a:latin typeface="Garamond" panose="02020404030301010803" pitchFamily="18" charset="0"/>
                <a:cs typeface="B Nazanin" panose="00000400000000000000" pitchFamily="2" charset="-78"/>
              </a:rPr>
              <a:t>=</a:t>
            </a:r>
            <a:r>
              <a:rPr lang="en-US" altLang="fa-IR" sz="2200" b="1">
                <a:solidFill>
                  <a:srgbClr val="FFFFFF"/>
                </a:solidFill>
                <a:latin typeface="Garamond" panose="02020404030301010803" pitchFamily="18" charset="0"/>
                <a:cs typeface="B Nazanin" panose="00000400000000000000" pitchFamily="2" charset="-78"/>
              </a:rPr>
              <a:t>NPV</a:t>
            </a: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به عبارتي مي توان گفت </a:t>
            </a:r>
            <a:r>
              <a:rPr lang="en-US" altLang="fa-IR" sz="2200" b="1">
                <a:solidFill>
                  <a:srgbClr val="FFFFFF"/>
                </a:solidFill>
                <a:latin typeface="Garamond" panose="02020404030301010803" pitchFamily="18" charset="0"/>
                <a:cs typeface="B Nazanin" panose="00000400000000000000" pitchFamily="2" charset="-78"/>
              </a:rPr>
              <a:t>NPV</a:t>
            </a:r>
            <a:r>
              <a:rPr lang="fa-IR" altLang="fa-IR" sz="2200" b="1">
                <a:solidFill>
                  <a:srgbClr val="FFFFFF"/>
                </a:solidFill>
                <a:latin typeface="Garamond" panose="02020404030301010803" pitchFamily="18" charset="0"/>
                <a:cs typeface="B Nazanin" panose="00000400000000000000" pitchFamily="2" charset="-78"/>
              </a:rPr>
              <a:t> همان ارزش حال سود است و </a:t>
            </a:r>
            <a:r>
              <a:rPr lang="fa-IR" altLang="fa-IR" sz="2200" b="1">
                <a:solidFill>
                  <a:srgbClr val="CCFF33"/>
                </a:solidFill>
                <a:latin typeface="Garamond" panose="02020404030301010803" pitchFamily="18" charset="0"/>
                <a:cs typeface="B Nazanin" panose="00000400000000000000" pitchFamily="2" charset="-78"/>
              </a:rPr>
              <a:t>اگر </a:t>
            </a:r>
            <a:r>
              <a:rPr lang="en-US" altLang="fa-IR" sz="2200" b="1">
                <a:solidFill>
                  <a:srgbClr val="CCFF33"/>
                </a:solidFill>
                <a:latin typeface="Garamond" panose="02020404030301010803" pitchFamily="18" charset="0"/>
                <a:cs typeface="B Nazanin" panose="00000400000000000000" pitchFamily="2" charset="-78"/>
              </a:rPr>
              <a:t>NPV</a:t>
            </a:r>
            <a:r>
              <a:rPr lang="fa-IR" altLang="fa-IR" sz="2200" b="1">
                <a:solidFill>
                  <a:srgbClr val="CCFF33"/>
                </a:solidFill>
                <a:latin typeface="Garamond" panose="02020404030301010803" pitchFamily="18" charset="0"/>
                <a:cs typeface="B Nazanin" panose="00000400000000000000" pitchFamily="2" charset="-78"/>
              </a:rPr>
              <a:t> كوچكتر از صفر باشد نبايد در پروژه سرمايه گذاري نمود. </a:t>
            </a:r>
            <a:r>
              <a:rPr lang="fa-IR" altLang="fa-IR" sz="2200" b="1">
                <a:solidFill>
                  <a:srgbClr val="FFC000"/>
                </a:solidFill>
                <a:latin typeface="Garamond" panose="02020404030301010803" pitchFamily="18" charset="0"/>
                <a:cs typeface="B Nazanin" panose="00000400000000000000" pitchFamily="2" charset="-78"/>
              </a:rPr>
              <a:t>هر پروژه اي كه </a:t>
            </a:r>
            <a:r>
              <a:rPr lang="en-US" altLang="fa-IR" sz="2200" b="1">
                <a:solidFill>
                  <a:srgbClr val="FFC000"/>
                </a:solidFill>
                <a:latin typeface="Garamond" panose="02020404030301010803" pitchFamily="18" charset="0"/>
                <a:cs typeface="B Nazanin" panose="00000400000000000000" pitchFamily="2" charset="-78"/>
              </a:rPr>
              <a:t>NPV</a:t>
            </a:r>
            <a:r>
              <a:rPr lang="fa-IR" altLang="fa-IR" sz="2200" b="1">
                <a:solidFill>
                  <a:srgbClr val="FFC000"/>
                </a:solidFill>
                <a:latin typeface="Garamond" panose="02020404030301010803" pitchFamily="18" charset="0"/>
                <a:cs typeface="B Nazanin" panose="00000400000000000000" pitchFamily="2" charset="-78"/>
              </a:rPr>
              <a:t> بالاتري به ازاي هر واحد سرمايه گذاري داشته باشد در اولويت قرار دارد.</a:t>
            </a:r>
          </a:p>
          <a:p>
            <a:pPr algn="r" rtl="1" fontAlgn="base">
              <a:lnSpc>
                <a:spcPct val="90000"/>
              </a:lnSpc>
              <a:spcAft>
                <a:spcPct val="0"/>
              </a:spcAft>
              <a:buClr>
                <a:srgbClr val="CCFF33"/>
              </a:buClr>
              <a:buSzPct val="105000"/>
              <a:buNone/>
            </a:pPr>
            <a:endParaRPr lang="fa-IR" altLang="fa-IR" sz="2200" b="1">
              <a:solidFill>
                <a:srgbClr val="FFC0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en-US" altLang="fa-IR" sz="2200" b="1">
                <a:solidFill>
                  <a:srgbClr val="FFFF00"/>
                </a:solidFill>
                <a:latin typeface="Garamond" panose="02020404030301010803" pitchFamily="18" charset="0"/>
                <a:cs typeface="B Nazanin" panose="00000400000000000000" pitchFamily="2" charset="-78"/>
              </a:rPr>
              <a:t>NPV</a:t>
            </a:r>
            <a:r>
              <a:rPr lang="fa-IR" altLang="fa-IR" sz="2200" b="1">
                <a:solidFill>
                  <a:srgbClr val="FFFF00"/>
                </a:solidFill>
                <a:latin typeface="Garamond" panose="02020404030301010803" pitchFamily="18" charset="0"/>
                <a:cs typeface="B Nazanin" panose="00000400000000000000" pitchFamily="2" charset="-78"/>
              </a:rPr>
              <a:t> با نرخ بهره رابطه معكوس دارد</a:t>
            </a:r>
          </a:p>
          <a:p>
            <a:pPr algn="r" rtl="1" fontAlgn="base">
              <a:lnSpc>
                <a:spcPct val="90000"/>
              </a:lnSpc>
              <a:spcAft>
                <a:spcPct val="0"/>
              </a:spcAft>
              <a:buClr>
                <a:srgbClr val="CCFF33"/>
              </a:buClr>
              <a:buSzPct val="105000"/>
              <a:buNone/>
            </a:pPr>
            <a:endParaRPr lang="fa-IR" altLang="fa-IR" sz="2200" b="1">
              <a:solidFill>
                <a:srgbClr val="FFC0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F50754CD-6C1E-4407-BAC0-571E110833D7}"/>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37571" name="Rectangle 3">
            <a:extLst>
              <a:ext uri="{FF2B5EF4-FFF2-40B4-BE49-F238E27FC236}">
                <a16:creationId xmlns:a16="http://schemas.microsoft.com/office/drawing/2014/main" id="{7605AAF7-FB83-44F8-B6DA-3B0141F4FA9D}"/>
              </a:ext>
            </a:extLst>
          </p:cNvPr>
          <p:cNvSpPr>
            <a:spLocks noChangeArrowheads="1"/>
          </p:cNvSpPr>
          <p:nvPr/>
        </p:nvSpPr>
        <p:spPr bwMode="auto">
          <a:xfrm>
            <a:off x="1524001" y="571500"/>
            <a:ext cx="9045575"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نرخ بازده داخلي يا نرخ بازگشت سرمايه يا كارايي نهايي سرمايه: </a:t>
            </a:r>
            <a:r>
              <a:rPr lang="fa-IR" altLang="fa-IR" sz="2200" b="1">
                <a:solidFill>
                  <a:srgbClr val="FFFFFF"/>
                </a:solidFill>
                <a:latin typeface="Garamond" panose="02020404030301010803" pitchFamily="18" charset="0"/>
                <a:cs typeface="B Nazanin" panose="00000400000000000000" pitchFamily="2" charset="-78"/>
              </a:rPr>
              <a:t>نرخ بهره اي كه </a:t>
            </a:r>
            <a:r>
              <a:rPr lang="en-US" altLang="fa-IR" sz="2200" b="1">
                <a:solidFill>
                  <a:srgbClr val="FFFFFF"/>
                </a:solidFill>
                <a:latin typeface="Garamond" panose="02020404030301010803" pitchFamily="18" charset="0"/>
                <a:cs typeface="B Nazanin" panose="00000400000000000000" pitchFamily="2" charset="-78"/>
              </a:rPr>
              <a:t>NPV</a:t>
            </a:r>
            <a:r>
              <a:rPr lang="fa-IR" altLang="fa-IR" sz="2200" b="1">
                <a:solidFill>
                  <a:srgbClr val="FFFFFF"/>
                </a:solidFill>
                <a:latin typeface="Garamond" panose="02020404030301010803" pitchFamily="18" charset="0"/>
                <a:cs typeface="B Nazanin" panose="00000400000000000000" pitchFamily="2" charset="-78"/>
              </a:rPr>
              <a:t> را صفر مي كند، </a:t>
            </a:r>
            <a:r>
              <a:rPr lang="fa-IR" altLang="fa-IR" sz="2200" b="1">
                <a:solidFill>
                  <a:srgbClr val="CCFF33"/>
                </a:solidFill>
                <a:latin typeface="Garamond" panose="02020404030301010803" pitchFamily="18" charset="0"/>
                <a:cs typeface="B Nazanin" panose="00000400000000000000" pitchFamily="2" charset="-78"/>
              </a:rPr>
              <a:t>نرخ بازده داخلي يا نرخ بازگشت سرمايه يا كارايي نهايي سرمايه </a:t>
            </a:r>
            <a:r>
              <a:rPr lang="fa-IR" altLang="fa-IR" sz="2200" b="1">
                <a:solidFill>
                  <a:srgbClr val="FFFF00"/>
                </a:solidFill>
                <a:latin typeface="Garamond" panose="02020404030301010803" pitchFamily="18" charset="0"/>
                <a:cs typeface="B Nazanin" panose="00000400000000000000" pitchFamily="2" charset="-78"/>
              </a:rPr>
              <a:t>است.</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اگر نرخ بهره (يا نرخ بازده سرمايه گذاري در خارج از پروژه) از </a:t>
            </a:r>
            <a:r>
              <a:rPr lang="en-US" altLang="fa-IR" sz="2200" b="1">
                <a:solidFill>
                  <a:srgbClr val="FFFFFF"/>
                </a:solidFill>
                <a:latin typeface="Garamond" panose="02020404030301010803" pitchFamily="18" charset="0"/>
                <a:cs typeface="B Nazanin" panose="00000400000000000000" pitchFamily="2" charset="-78"/>
              </a:rPr>
              <a:t>IRR</a:t>
            </a:r>
            <a:r>
              <a:rPr lang="fa-IR" altLang="fa-IR" sz="2200" b="1">
                <a:solidFill>
                  <a:srgbClr val="FFFFFF"/>
                </a:solidFill>
                <a:latin typeface="Garamond" panose="02020404030301010803" pitchFamily="18" charset="0"/>
                <a:cs typeface="B Nazanin" panose="00000400000000000000" pitchFamily="2" charset="-78"/>
              </a:rPr>
              <a:t> سرمايه گذاري در پروژه بيشتر باشد، به آن معني است </a:t>
            </a:r>
            <a:r>
              <a:rPr lang="fa-IR" altLang="fa-IR" sz="2200" b="1">
                <a:solidFill>
                  <a:srgbClr val="FF0000"/>
                </a:solidFill>
                <a:latin typeface="Garamond" panose="02020404030301010803" pitchFamily="18" charset="0"/>
                <a:cs typeface="B Nazanin" panose="00000400000000000000" pitchFamily="2" charset="-78"/>
              </a:rPr>
              <a:t>كه </a:t>
            </a:r>
            <a:r>
              <a:rPr lang="en-US" altLang="fa-IR" sz="2200" b="1">
                <a:solidFill>
                  <a:srgbClr val="FF0000"/>
                </a:solidFill>
                <a:latin typeface="Garamond" panose="02020404030301010803" pitchFamily="18" charset="0"/>
                <a:cs typeface="B Nazanin" panose="00000400000000000000" pitchFamily="2" charset="-78"/>
              </a:rPr>
              <a:t>NPV</a:t>
            </a:r>
            <a:r>
              <a:rPr lang="fa-IR" altLang="fa-IR" sz="2200" b="1">
                <a:solidFill>
                  <a:srgbClr val="FF0000"/>
                </a:solidFill>
                <a:latin typeface="Garamond" panose="02020404030301010803" pitchFamily="18" charset="0"/>
                <a:cs typeface="B Nazanin" panose="00000400000000000000" pitchFamily="2" charset="-78"/>
              </a:rPr>
              <a:t> منفي است و نبايد در پروژه سرمايه گذاري كرد</a:t>
            </a:r>
            <a:r>
              <a:rPr lang="fa-IR" altLang="fa-IR" sz="2200" b="1">
                <a:solidFill>
                  <a:srgbClr val="FFFFFF"/>
                </a:solidFill>
                <a:latin typeface="Garamond" panose="02020404030301010803" pitchFamily="18" charset="0"/>
                <a:cs typeface="B Nazanin" panose="00000400000000000000" pitchFamily="2" charset="-78"/>
              </a:rPr>
              <a:t>. اگر </a:t>
            </a:r>
            <a:r>
              <a:rPr lang="fa-IR" altLang="fa-IR" sz="2200" b="1">
                <a:solidFill>
                  <a:srgbClr val="FFCC00"/>
                </a:solidFill>
                <a:latin typeface="Garamond" panose="02020404030301010803" pitchFamily="18" charset="0"/>
                <a:cs typeface="B Nazanin" panose="00000400000000000000" pitchFamily="2" charset="-78"/>
              </a:rPr>
              <a:t>نرخ بهره كمتر از </a:t>
            </a:r>
            <a:r>
              <a:rPr lang="en-US" altLang="fa-IR" sz="2200" b="1">
                <a:solidFill>
                  <a:srgbClr val="FFCC00"/>
                </a:solidFill>
                <a:latin typeface="Garamond" panose="02020404030301010803" pitchFamily="18" charset="0"/>
                <a:cs typeface="B Nazanin" panose="00000400000000000000" pitchFamily="2" charset="-78"/>
              </a:rPr>
              <a:t>IRR</a:t>
            </a:r>
            <a:r>
              <a:rPr lang="fa-IR" altLang="fa-IR" sz="2200" b="1">
                <a:solidFill>
                  <a:srgbClr val="FFCC00"/>
                </a:solidFill>
                <a:latin typeface="Garamond" panose="02020404030301010803" pitchFamily="18" charset="0"/>
                <a:cs typeface="B Nazanin" panose="00000400000000000000" pitchFamily="2" charset="-78"/>
              </a:rPr>
              <a:t>بود، بايد در پروژه سرمايه گذاري كرد </a:t>
            </a:r>
            <a:r>
              <a:rPr lang="fa-IR" altLang="fa-IR" sz="2200" b="1">
                <a:solidFill>
                  <a:srgbClr val="FFFFFF"/>
                </a:solidFill>
                <a:latin typeface="Garamond" panose="02020404030301010803" pitchFamily="18" charset="0"/>
                <a:cs typeface="B Nazanin" panose="00000400000000000000" pitchFamily="2" charset="-78"/>
              </a:rPr>
              <a:t>.</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en-US" altLang="fa-IR" sz="2200" b="1">
                <a:solidFill>
                  <a:srgbClr val="FFFF00"/>
                </a:solidFill>
                <a:latin typeface="Garamond" panose="02020404030301010803" pitchFamily="18" charset="0"/>
                <a:cs typeface="B Nazanin" panose="00000400000000000000" pitchFamily="2" charset="-78"/>
              </a:rPr>
              <a:t>r&gt;IRR       NPV&lt;0                NOT ACCEPTABLE </a:t>
            </a: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en-US" altLang="fa-IR" sz="2200" b="1">
                <a:solidFill>
                  <a:srgbClr val="FFFF00"/>
                </a:solidFill>
                <a:latin typeface="Garamond" panose="02020404030301010803" pitchFamily="18" charset="0"/>
                <a:cs typeface="B Nazanin" panose="00000400000000000000" pitchFamily="2" charset="-78"/>
              </a:rPr>
              <a:t>r&lt;IRR       NPV&gt;0                ACCEPTABLE           </a:t>
            </a: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en-US" altLang="fa-IR" sz="2200" b="1">
                <a:solidFill>
                  <a:srgbClr val="FFFF00"/>
                </a:solidFill>
                <a:latin typeface="Garamond" panose="02020404030301010803" pitchFamily="18" charset="0"/>
                <a:cs typeface="B Nazanin" panose="00000400000000000000" pitchFamily="2" charset="-78"/>
              </a:rPr>
              <a:t>R=IRR       NPV=0               NOT SEANSABLE    </a:t>
            </a:r>
            <a:endParaRPr lang="fa-IR" altLang="fa-IR" sz="2200" b="1">
              <a:solidFill>
                <a:srgbClr val="FFFF00"/>
              </a:solidFill>
              <a:latin typeface="Garamond" panose="02020404030301010803" pitchFamily="18" charset="0"/>
              <a:cs typeface="B Nazanin" panose="00000400000000000000" pitchFamily="2" charset="-78"/>
            </a:endParaRPr>
          </a:p>
        </p:txBody>
      </p:sp>
      <p:cxnSp>
        <p:nvCxnSpPr>
          <p:cNvPr id="5" name="Straight Arrow Connector 4">
            <a:extLst>
              <a:ext uri="{FF2B5EF4-FFF2-40B4-BE49-F238E27FC236}">
                <a16:creationId xmlns:a16="http://schemas.microsoft.com/office/drawing/2014/main" id="{9AD8CFE7-3E7F-4C74-9C1A-74B989A19C13}"/>
              </a:ext>
            </a:extLst>
          </p:cNvPr>
          <p:cNvCxnSpPr/>
          <p:nvPr/>
        </p:nvCxnSpPr>
        <p:spPr bwMode="auto">
          <a:xfrm rot="10800000" flipV="1">
            <a:off x="5381625" y="3500438"/>
            <a:ext cx="39528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C2A9B6EA-30F3-4810-807C-813B60BC11BB}"/>
              </a:ext>
            </a:extLst>
          </p:cNvPr>
          <p:cNvCxnSpPr/>
          <p:nvPr/>
        </p:nvCxnSpPr>
        <p:spPr bwMode="auto">
          <a:xfrm rot="10800000" flipV="1">
            <a:off x="5381625" y="3857625"/>
            <a:ext cx="39528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83912C1-2DAC-44AD-9B86-AB44045A987C}"/>
              </a:ext>
            </a:extLst>
          </p:cNvPr>
          <p:cNvCxnSpPr/>
          <p:nvPr/>
        </p:nvCxnSpPr>
        <p:spPr bwMode="auto">
          <a:xfrm rot="10800000" flipV="1">
            <a:off x="5414964" y="4214813"/>
            <a:ext cx="39528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7" name="Arc 16">
            <a:extLst>
              <a:ext uri="{FF2B5EF4-FFF2-40B4-BE49-F238E27FC236}">
                <a16:creationId xmlns:a16="http://schemas.microsoft.com/office/drawing/2014/main" id="{5AC0B8C6-B775-4E91-9338-D8917D3F1704}"/>
              </a:ext>
            </a:extLst>
          </p:cNvPr>
          <p:cNvSpPr/>
          <p:nvPr/>
        </p:nvSpPr>
        <p:spPr bwMode="auto">
          <a:xfrm rot="11774744">
            <a:off x="3149601" y="4487863"/>
            <a:ext cx="2892425" cy="1822450"/>
          </a:xfrm>
          <a:prstGeom prst="arc">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1"/>
          <a:lstStyle/>
          <a:p>
            <a:pPr algn="r" fontAlgn="base">
              <a:spcBef>
                <a:spcPct val="0"/>
              </a:spcBef>
              <a:spcAft>
                <a:spcPct val="0"/>
              </a:spcAft>
              <a:defRPr/>
            </a:pPr>
            <a:endParaRPr lang="fa-IR">
              <a:solidFill>
                <a:srgbClr val="000000"/>
              </a:solidFill>
              <a:latin typeface="Arial"/>
              <a:cs typeface="Arial"/>
            </a:endParaRPr>
          </a:p>
        </p:txBody>
      </p:sp>
      <p:cxnSp>
        <p:nvCxnSpPr>
          <p:cNvPr id="237576" name="Straight Arrow Connector 19">
            <a:extLst>
              <a:ext uri="{FF2B5EF4-FFF2-40B4-BE49-F238E27FC236}">
                <a16:creationId xmlns:a16="http://schemas.microsoft.com/office/drawing/2014/main" id="{312E8DC1-64F0-4510-B8E5-C793EB252DFB}"/>
              </a:ext>
            </a:extLst>
          </p:cNvPr>
          <p:cNvCxnSpPr>
            <a:cxnSpLocks noChangeShapeType="1"/>
          </p:cNvCxnSpPr>
          <p:nvPr/>
        </p:nvCxnSpPr>
        <p:spPr bwMode="auto">
          <a:xfrm>
            <a:off x="5238750" y="5857875"/>
            <a:ext cx="91440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37577" name="Group 24">
            <a:extLst>
              <a:ext uri="{FF2B5EF4-FFF2-40B4-BE49-F238E27FC236}">
                <a16:creationId xmlns:a16="http://schemas.microsoft.com/office/drawing/2014/main" id="{EA6E20A3-B321-4F25-A972-36D907C130E8}"/>
              </a:ext>
            </a:extLst>
          </p:cNvPr>
          <p:cNvGrpSpPr>
            <a:grpSpLocks/>
          </p:cNvGrpSpPr>
          <p:nvPr/>
        </p:nvGrpSpPr>
        <p:grpSpPr bwMode="auto">
          <a:xfrm>
            <a:off x="2222500" y="4643438"/>
            <a:ext cx="3492500" cy="1643062"/>
            <a:chOff x="698134" y="4643446"/>
            <a:chExt cx="3492535" cy="1643074"/>
          </a:xfrm>
        </p:grpSpPr>
        <p:cxnSp>
          <p:nvCxnSpPr>
            <p:cNvPr id="10" name="Straight Connector 9">
              <a:extLst>
                <a:ext uri="{FF2B5EF4-FFF2-40B4-BE49-F238E27FC236}">
                  <a16:creationId xmlns:a16="http://schemas.microsoft.com/office/drawing/2014/main" id="{7C4F6837-6B37-4516-BC8A-5CB699E577B6}"/>
                </a:ext>
              </a:extLst>
            </p:cNvPr>
            <p:cNvCxnSpPr/>
            <p:nvPr/>
          </p:nvCxnSpPr>
          <p:spPr bwMode="auto">
            <a:xfrm rot="5400000">
              <a:off x="606854" y="5536422"/>
              <a:ext cx="1500198" cy="0"/>
            </a:xfrm>
            <a:prstGeom prst="line">
              <a:avLst/>
            </a:prstGeom>
            <a:ln>
              <a:headEnd type="arrow"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2" name="Straight Connector 11">
              <a:extLst>
                <a:ext uri="{FF2B5EF4-FFF2-40B4-BE49-F238E27FC236}">
                  <a16:creationId xmlns:a16="http://schemas.microsoft.com/office/drawing/2014/main" id="{0EFFC0AA-653A-4B38-9A87-89CDC384E191}"/>
                </a:ext>
              </a:extLst>
            </p:cNvPr>
            <p:cNvCxnSpPr/>
            <p:nvPr/>
          </p:nvCxnSpPr>
          <p:spPr bwMode="auto">
            <a:xfrm>
              <a:off x="1356954" y="5856305"/>
              <a:ext cx="2643213" cy="1587"/>
            </a:xfrm>
            <a:prstGeom prst="line">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37580" name="TextBox 17">
              <a:extLst>
                <a:ext uri="{FF2B5EF4-FFF2-40B4-BE49-F238E27FC236}">
                  <a16:creationId xmlns:a16="http://schemas.microsoft.com/office/drawing/2014/main" id="{13578307-5AEF-4C6F-97BD-7D2B132D2543}"/>
                </a:ext>
              </a:extLst>
            </p:cNvPr>
            <p:cNvSpPr txBox="1">
              <a:spLocks noChangeArrowheads="1"/>
            </p:cNvSpPr>
            <p:nvPr/>
          </p:nvSpPr>
          <p:spPr bwMode="auto">
            <a:xfrm>
              <a:off x="698134" y="4643446"/>
              <a:ext cx="659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fontAlgn="base">
                <a:spcBef>
                  <a:spcPct val="0"/>
                </a:spcBef>
                <a:spcAft>
                  <a:spcPct val="0"/>
                </a:spcAft>
                <a:buNone/>
              </a:pPr>
              <a:r>
                <a:rPr lang="en-US" altLang="fa-IR" sz="1800">
                  <a:solidFill>
                    <a:srgbClr val="CCFF33"/>
                  </a:solidFill>
                </a:rPr>
                <a:t>NPV</a:t>
              </a:r>
              <a:endParaRPr lang="fa-IR" altLang="fa-IR" sz="1800">
                <a:solidFill>
                  <a:srgbClr val="CCFF33"/>
                </a:solidFill>
              </a:endParaRPr>
            </a:p>
          </p:txBody>
        </p:sp>
        <p:sp>
          <p:nvSpPr>
            <p:cNvPr id="237581" name="TextBox 20">
              <a:extLst>
                <a:ext uri="{FF2B5EF4-FFF2-40B4-BE49-F238E27FC236}">
                  <a16:creationId xmlns:a16="http://schemas.microsoft.com/office/drawing/2014/main" id="{D4224FE8-97C7-4CB1-AD5C-3295DF3B9060}"/>
                </a:ext>
              </a:extLst>
            </p:cNvPr>
            <p:cNvSpPr txBox="1">
              <a:spLocks noChangeArrowheads="1"/>
            </p:cNvSpPr>
            <p:nvPr/>
          </p:nvSpPr>
          <p:spPr bwMode="auto">
            <a:xfrm>
              <a:off x="2505807" y="4857760"/>
              <a:ext cx="58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fontAlgn="base">
                <a:spcBef>
                  <a:spcPct val="0"/>
                </a:spcBef>
                <a:spcAft>
                  <a:spcPct val="0"/>
                </a:spcAft>
                <a:buNone/>
              </a:pPr>
              <a:r>
                <a:rPr lang="en-US" altLang="fa-IR" sz="1800">
                  <a:solidFill>
                    <a:srgbClr val="CCFF33"/>
                  </a:solidFill>
                </a:rPr>
                <a:t>IRR</a:t>
              </a:r>
              <a:endParaRPr lang="fa-IR" altLang="fa-IR" sz="1800">
                <a:solidFill>
                  <a:srgbClr val="CCFF33"/>
                </a:solidFill>
              </a:endParaRPr>
            </a:p>
          </p:txBody>
        </p:sp>
        <p:sp>
          <p:nvSpPr>
            <p:cNvPr id="237582" name="TextBox 21">
              <a:extLst>
                <a:ext uri="{FF2B5EF4-FFF2-40B4-BE49-F238E27FC236}">
                  <a16:creationId xmlns:a16="http://schemas.microsoft.com/office/drawing/2014/main" id="{9917E785-F4CE-4C50-BF83-6EE229683DD8}"/>
                </a:ext>
              </a:extLst>
            </p:cNvPr>
            <p:cNvSpPr txBox="1">
              <a:spLocks noChangeArrowheads="1"/>
            </p:cNvSpPr>
            <p:nvPr/>
          </p:nvSpPr>
          <p:spPr bwMode="auto">
            <a:xfrm>
              <a:off x="3929058" y="5857892"/>
              <a:ext cx="261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fontAlgn="base">
                <a:spcBef>
                  <a:spcPct val="0"/>
                </a:spcBef>
                <a:spcAft>
                  <a:spcPct val="0"/>
                </a:spcAft>
                <a:buNone/>
              </a:pPr>
              <a:r>
                <a:rPr lang="en-US" altLang="fa-IR" sz="1800">
                  <a:solidFill>
                    <a:srgbClr val="CCFF33"/>
                  </a:solidFill>
                </a:rPr>
                <a:t>r</a:t>
              </a:r>
              <a:endParaRPr lang="fa-IR" altLang="fa-IR" sz="1800">
                <a:solidFill>
                  <a:srgbClr val="CCFF33"/>
                </a:solidFill>
              </a:endParaRPr>
            </a:p>
          </p:txBody>
        </p:sp>
        <p:cxnSp>
          <p:nvCxnSpPr>
            <p:cNvPr id="24" name="Straight Arrow Connector 23">
              <a:extLst>
                <a:ext uri="{FF2B5EF4-FFF2-40B4-BE49-F238E27FC236}">
                  <a16:creationId xmlns:a16="http://schemas.microsoft.com/office/drawing/2014/main" id="{38E62A58-E84C-4C0C-9ADD-A1A20CB1F0B1}"/>
                </a:ext>
              </a:extLst>
            </p:cNvPr>
            <p:cNvCxnSpPr/>
            <p:nvPr/>
          </p:nvCxnSpPr>
          <p:spPr bwMode="auto">
            <a:xfrm rot="5400000" flipH="1" flipV="1">
              <a:off x="2071337" y="5286387"/>
              <a:ext cx="571504" cy="571506"/>
            </a:xfrm>
            <a:prstGeom prst="straightConnector1">
              <a:avLst/>
            </a:prstGeom>
            <a:ln>
              <a:solidFill>
                <a:srgbClr val="FF3300"/>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0BA4E5E7-73D8-4543-9D3E-339CC16DA379}"/>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39619" name="Rectangle 3">
            <a:extLst>
              <a:ext uri="{FF2B5EF4-FFF2-40B4-BE49-F238E27FC236}">
                <a16:creationId xmlns:a16="http://schemas.microsoft.com/office/drawing/2014/main" id="{68A41BCE-E335-464C-8126-F9BD51EA4ABE}"/>
              </a:ext>
            </a:extLst>
          </p:cNvPr>
          <p:cNvSpPr>
            <a:spLocks noChangeArrowheads="1"/>
          </p:cNvSpPr>
          <p:nvPr/>
        </p:nvSpPr>
        <p:spPr bwMode="auto">
          <a:xfrm>
            <a:off x="1524001" y="571501"/>
            <a:ext cx="9045575"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دوره بازگشت سرمايه:</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از هزینه های سرمایه گذاری در طول دوران احداث جهت خرید، نصب و راه اندازی تجهیزات و ماشین آلات مورد نیاز طرح استفاده می گردد تا اینکه طرح جهت بهره برداری و تولید محصول و یا عرضه خدمات پیش بینی شده برای آن، آماده گردد. پس از بهره برداری از طرح عرضه محصول و یا خدمات به بازار مصرف آغاز می گردد که درآمدی را عاید سرمایه گذار می نماید. از درآمد حاصل از فروش محصول و خدمات در ابتدا برای پرداخت هزینه های تولید محصول نظیر مواد اولیه، انرژی، پرسنلی و سایر هزینه های مورد نیاز استفاده می شود و پس از کسر این هزینه ها و هزینه های محاسبه شده مربوط به عوارض و مالیات، رقم مانده نهایی بعنوان سود خالص که هدف نهایی طرح می باشد محاسبه می گردد. سود خالص سالیانه در طی دوران بهره برداری به سرمایه گذاری که در دوران احداث اقدام به سرمایه گذاری نموده پرداخت می گردد. </a:t>
            </a:r>
            <a:r>
              <a:rPr lang="fa-IR" altLang="fa-IR" sz="2200" b="1">
                <a:solidFill>
                  <a:srgbClr val="CCFF33"/>
                </a:solidFill>
                <a:latin typeface="Garamond" panose="02020404030301010803" pitchFamily="18" charset="0"/>
                <a:cs typeface="B Nazanin" panose="00000400000000000000" pitchFamily="2" charset="-78"/>
              </a:rPr>
              <a:t>مقطع زمانی که در آن سود خالص تجمعی طرح در طی سال های مختلف معادل رقم مربوط به سرمایه گذاری انجام شده در طول دوران احداث (و یا دوران بهره برداری) باشد، دوره بازگشت سرمایه نامیده می شود که واحد آن براساس سال می باشد.</a:t>
            </a:r>
            <a:endParaRPr lang="fa-IR" altLang="fa-IR" sz="2200" b="1">
              <a:solidFill>
                <a:srgbClr val="FFFF00"/>
              </a:solidFill>
              <a:latin typeface="Garamond" panose="02020404030301010803" pitchFamily="18" charset="0"/>
              <a:cs typeface="B Nazanin" panose="00000400000000000000" pitchFamily="2" charset="-78"/>
            </a:endParaRPr>
          </a:p>
        </p:txBody>
      </p:sp>
      <p:cxnSp>
        <p:nvCxnSpPr>
          <p:cNvPr id="239620" name="Straight Arrow Connector 19">
            <a:extLst>
              <a:ext uri="{FF2B5EF4-FFF2-40B4-BE49-F238E27FC236}">
                <a16:creationId xmlns:a16="http://schemas.microsoft.com/office/drawing/2014/main" id="{85C9FCDB-A710-4EE4-826E-86FED9A286EE}"/>
              </a:ext>
            </a:extLst>
          </p:cNvPr>
          <p:cNvCxnSpPr>
            <a:cxnSpLocks noChangeShapeType="1"/>
          </p:cNvCxnSpPr>
          <p:nvPr/>
        </p:nvCxnSpPr>
        <p:spPr bwMode="auto">
          <a:xfrm>
            <a:off x="5238750" y="5857875"/>
            <a:ext cx="91440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id="{9B88D1DD-D682-4A5B-A922-0C20EFE98936}"/>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41667" name="Rectangle 3">
            <a:extLst>
              <a:ext uri="{FF2B5EF4-FFF2-40B4-BE49-F238E27FC236}">
                <a16:creationId xmlns:a16="http://schemas.microsoft.com/office/drawing/2014/main" id="{388D1B9A-577B-47EE-8315-A7F2EF70CA25}"/>
              </a:ext>
            </a:extLst>
          </p:cNvPr>
          <p:cNvSpPr>
            <a:spLocks noChangeArrowheads="1"/>
          </p:cNvSpPr>
          <p:nvPr/>
        </p:nvSpPr>
        <p:spPr bwMode="auto">
          <a:xfrm>
            <a:off x="1524001" y="571500"/>
            <a:ext cx="9045575" cy="659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تحليل حساسيت:</a:t>
            </a: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هرگونه کاهشی در قیمت فروش پیش بینی شده برای طرح ممکن است آینده سرمایه گذاری را با خطر متوجه نموده و شاخص های مالی آنرا منفی نماید و همچنین کاهش در نرخ هزینه های بهره برداری نیز ممکن است شاخص های مالی طرحی را که توجیه پذیر نمی باشد، تا حد مطلوبی مثبت نماید. براین اساس نمی توان صرفا به مبانی و مفروضات اولیه ای که از آنها در محاسبه شاخص های مالی طرح استفاده می گردد تکیه نمود و بایستی جهت بررسی ریسک سرمایه گذاری موردنظر، میزان حساسیت شاخص های مالی آن نسبت به هریک از آیتم های هزینه و درآمد و مبانی فرض شده برای طرح بررسی گردد.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FF"/>
                </a:solidFill>
                <a:latin typeface="Garamond" panose="02020404030301010803" pitchFamily="18" charset="0"/>
                <a:cs typeface="B Nazanin" panose="00000400000000000000" pitchFamily="2" charset="-78"/>
              </a:rPr>
              <a:t>در تحلیل حساسیت پس از آنکه شاخص های مالی براساس مبانی و مفروضات اولیه طرح بدست آمد، نمودار تغییرات نرخ بازده داخلی طرح براساس تغییرات هریک از مبانی و مفروضات بصورت جداگانه ترسیم می گردد. بعنوان مثال قیمت فروش محصول در یک بازه تغییر یافته و نرخ بازده داخلی در هریک از قیمت ها محاسبه می گردد و سپس نمودار آن در قیمت های مختلف ترسیم می گردد. هرچه این نمودار دارای شیب تندتری باشد، نشان دهنده آن است که نرخ بازده داخلی طرح وابستگی زیادی به آیتم قیمت فروش محصول دارد و دراین صورت اگر پیش بینی قیمت فروش محصول طرح به درستی انجام نگیرد، نمی توان به شاخص مالی محاسبه شده اطمینان نمود و آنرا مبنای انجام تجزیه و تحلیل مالی قرار داد.</a:t>
            </a:r>
          </a:p>
          <a:p>
            <a:pPr algn="r" rtl="1" fontAlgn="base">
              <a:lnSpc>
                <a:spcPct val="90000"/>
              </a:lnSpc>
              <a:spcAft>
                <a:spcPct val="0"/>
              </a:spcAft>
              <a:buClr>
                <a:srgbClr val="CCFF33"/>
              </a:buClr>
              <a:buSzPct val="105000"/>
              <a:buNone/>
            </a:pPr>
            <a:endParaRPr lang="fa-IR" altLang="fa-IR" sz="2200" b="1">
              <a:solidFill>
                <a:srgbClr val="FFFFFF"/>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p:txBody>
      </p:sp>
      <p:cxnSp>
        <p:nvCxnSpPr>
          <p:cNvPr id="241668" name="Straight Arrow Connector 19">
            <a:extLst>
              <a:ext uri="{FF2B5EF4-FFF2-40B4-BE49-F238E27FC236}">
                <a16:creationId xmlns:a16="http://schemas.microsoft.com/office/drawing/2014/main" id="{C1E22568-03FC-4D66-A334-9249DB962865}"/>
              </a:ext>
            </a:extLst>
          </p:cNvPr>
          <p:cNvCxnSpPr>
            <a:cxnSpLocks noChangeShapeType="1"/>
          </p:cNvCxnSpPr>
          <p:nvPr/>
        </p:nvCxnSpPr>
        <p:spPr bwMode="auto">
          <a:xfrm>
            <a:off x="5238750" y="5857875"/>
            <a:ext cx="91440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BBEE70F2-8010-4BE5-8852-21BFA62FA592}"/>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43715" name="Rectangle 3">
            <a:extLst>
              <a:ext uri="{FF2B5EF4-FFF2-40B4-BE49-F238E27FC236}">
                <a16:creationId xmlns:a16="http://schemas.microsoft.com/office/drawing/2014/main" id="{43C5EC55-1154-48BC-9995-4FE9843958A9}"/>
              </a:ext>
            </a:extLst>
          </p:cNvPr>
          <p:cNvSpPr>
            <a:spLocks noChangeArrowheads="1"/>
          </p:cNvSpPr>
          <p:nvPr/>
        </p:nvSpPr>
        <p:spPr bwMode="auto">
          <a:xfrm>
            <a:off x="1524001" y="571501"/>
            <a:ext cx="9045575"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رابطه معكوس سرمايه گذاري و نرخ بهره:</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p:txBody>
      </p:sp>
      <p:cxnSp>
        <p:nvCxnSpPr>
          <p:cNvPr id="243716" name="Straight Arrow Connector 19">
            <a:extLst>
              <a:ext uri="{FF2B5EF4-FFF2-40B4-BE49-F238E27FC236}">
                <a16:creationId xmlns:a16="http://schemas.microsoft.com/office/drawing/2014/main" id="{14784D55-E766-46AC-ABD1-2326A8378191}"/>
              </a:ext>
            </a:extLst>
          </p:cNvPr>
          <p:cNvCxnSpPr>
            <a:cxnSpLocks noChangeShapeType="1"/>
          </p:cNvCxnSpPr>
          <p:nvPr/>
        </p:nvCxnSpPr>
        <p:spPr bwMode="auto">
          <a:xfrm>
            <a:off x="5238750" y="5857875"/>
            <a:ext cx="91440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6" name="Table 15">
            <a:extLst>
              <a:ext uri="{FF2B5EF4-FFF2-40B4-BE49-F238E27FC236}">
                <a16:creationId xmlns:a16="http://schemas.microsoft.com/office/drawing/2014/main" id="{54E249D4-9663-4154-8BAB-D0BA4B2C4CD0}"/>
              </a:ext>
            </a:extLst>
          </p:cNvPr>
          <p:cNvGraphicFramePr>
            <a:graphicFrameLocks noGrp="1"/>
          </p:cNvGraphicFramePr>
          <p:nvPr/>
        </p:nvGraphicFramePr>
        <p:xfrm>
          <a:off x="3595688" y="1714500"/>
          <a:ext cx="6096000" cy="1849438"/>
        </p:xfrm>
        <a:graphic>
          <a:graphicData uri="http://schemas.openxmlformats.org/drawingml/2006/table">
            <a:tbl>
              <a:tblPr rtl="1"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904">
                <a:tc>
                  <a:txBody>
                    <a:bodyPr/>
                    <a:lstStyle/>
                    <a:p>
                      <a:pPr algn="ctr" rtl="1"/>
                      <a:r>
                        <a:rPr lang="fa-IR" sz="1800" b="1" dirty="0">
                          <a:cs typeface="B Nazanin" pitchFamily="2" charset="-78"/>
                        </a:rPr>
                        <a:t>نرخ بازده داخلي</a:t>
                      </a:r>
                    </a:p>
                  </a:txBody>
                  <a:tcPr marT="45728" marB="45728"/>
                </a:tc>
                <a:tc>
                  <a:txBody>
                    <a:bodyPr/>
                    <a:lstStyle/>
                    <a:p>
                      <a:pPr algn="ctr" rtl="1"/>
                      <a:r>
                        <a:rPr lang="fa-IR" sz="1800" b="1" dirty="0">
                          <a:cs typeface="B Nazanin" pitchFamily="2" charset="-78"/>
                        </a:rPr>
                        <a:t>سرمايه گذاري در پروژه</a:t>
                      </a:r>
                    </a:p>
                  </a:txBody>
                  <a:tcPr marT="45728" marB="45728"/>
                </a:tc>
                <a:tc>
                  <a:txBody>
                    <a:bodyPr/>
                    <a:lstStyle/>
                    <a:p>
                      <a:pPr algn="ctr" rtl="1"/>
                      <a:r>
                        <a:rPr lang="fa-IR" sz="1800" b="1" dirty="0">
                          <a:cs typeface="B Nazanin" pitchFamily="2" charset="-78"/>
                        </a:rPr>
                        <a:t>نام پروژه</a:t>
                      </a:r>
                    </a:p>
                  </a:txBody>
                  <a:tcPr marT="45728" marB="45728"/>
                </a:tc>
                <a:extLst>
                  <a:ext uri="{0D108BD9-81ED-4DB2-BD59-A6C34878D82A}">
                    <a16:rowId xmlns:a16="http://schemas.microsoft.com/office/drawing/2014/main" val="10000"/>
                  </a:ext>
                </a:extLst>
              </a:tr>
              <a:tr h="370904">
                <a:tc>
                  <a:txBody>
                    <a:bodyPr/>
                    <a:lstStyle/>
                    <a:p>
                      <a:pPr algn="ctr" rtl="1"/>
                      <a:r>
                        <a:rPr lang="fa-IR" sz="1800" b="1" dirty="0">
                          <a:cs typeface="B Nazanin" pitchFamily="2" charset="-78"/>
                        </a:rPr>
                        <a:t>0/5</a:t>
                      </a:r>
                    </a:p>
                  </a:txBody>
                  <a:tcPr marT="45728" marB="45728"/>
                </a:tc>
                <a:tc>
                  <a:txBody>
                    <a:bodyPr/>
                    <a:lstStyle/>
                    <a:p>
                      <a:pPr algn="ctr" rtl="1"/>
                      <a:r>
                        <a:rPr lang="fa-IR" sz="1800" b="1" dirty="0">
                          <a:cs typeface="B Nazanin" pitchFamily="2" charset="-78"/>
                        </a:rPr>
                        <a:t>300 ميليون</a:t>
                      </a:r>
                    </a:p>
                  </a:txBody>
                  <a:tcPr marT="45728" marB="45728"/>
                </a:tc>
                <a:tc>
                  <a:txBody>
                    <a:bodyPr/>
                    <a:lstStyle/>
                    <a:p>
                      <a:pPr algn="ctr" rtl="1"/>
                      <a:r>
                        <a:rPr lang="fa-IR" sz="1800" b="1" dirty="0">
                          <a:cs typeface="B Nazanin" pitchFamily="2" charset="-78"/>
                        </a:rPr>
                        <a:t>الف</a:t>
                      </a:r>
                    </a:p>
                  </a:txBody>
                  <a:tcPr marT="45728" marB="45728"/>
                </a:tc>
                <a:extLst>
                  <a:ext uri="{0D108BD9-81ED-4DB2-BD59-A6C34878D82A}">
                    <a16:rowId xmlns:a16="http://schemas.microsoft.com/office/drawing/2014/main" val="10001"/>
                  </a:ext>
                </a:extLst>
              </a:tr>
              <a:tr h="365823">
                <a:tc>
                  <a:txBody>
                    <a:bodyPr/>
                    <a:lstStyle/>
                    <a:p>
                      <a:pPr algn="ctr" rtl="1"/>
                      <a:r>
                        <a:rPr lang="fa-IR" sz="1800" b="1" dirty="0">
                          <a:cs typeface="B Nazanin" pitchFamily="2" charset="-78"/>
                        </a:rPr>
                        <a:t>0/4</a:t>
                      </a:r>
                    </a:p>
                  </a:txBody>
                  <a:tcPr marT="45728" marB="45728"/>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dirty="0">
                          <a:cs typeface="B Nazanin" pitchFamily="2" charset="-78"/>
                        </a:rPr>
                        <a:t>800 ميليون</a:t>
                      </a:r>
                    </a:p>
                  </a:txBody>
                  <a:tcPr marT="45728" marB="45728"/>
                </a:tc>
                <a:tc>
                  <a:txBody>
                    <a:bodyPr/>
                    <a:lstStyle/>
                    <a:p>
                      <a:pPr algn="ctr" rtl="1"/>
                      <a:r>
                        <a:rPr lang="fa-IR" sz="1800" b="1" dirty="0">
                          <a:cs typeface="B Nazanin" pitchFamily="2" charset="-78"/>
                        </a:rPr>
                        <a:t>ب</a:t>
                      </a:r>
                    </a:p>
                  </a:txBody>
                  <a:tcPr marT="45728" marB="45728"/>
                </a:tc>
                <a:extLst>
                  <a:ext uri="{0D108BD9-81ED-4DB2-BD59-A6C34878D82A}">
                    <a16:rowId xmlns:a16="http://schemas.microsoft.com/office/drawing/2014/main" val="10002"/>
                  </a:ext>
                </a:extLst>
              </a:tr>
              <a:tr h="370904">
                <a:tc>
                  <a:txBody>
                    <a:bodyPr/>
                    <a:lstStyle/>
                    <a:p>
                      <a:pPr algn="ctr" rtl="1"/>
                      <a:r>
                        <a:rPr lang="fa-IR" sz="1800" b="1" dirty="0">
                          <a:cs typeface="B Nazanin" pitchFamily="2" charset="-78"/>
                        </a:rPr>
                        <a:t>0.7</a:t>
                      </a:r>
                    </a:p>
                  </a:txBody>
                  <a:tcPr marT="45728" marB="45728"/>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dirty="0">
                          <a:cs typeface="B Nazanin" pitchFamily="2" charset="-78"/>
                        </a:rPr>
                        <a:t>500 ميليون</a:t>
                      </a:r>
                    </a:p>
                  </a:txBody>
                  <a:tcPr marT="45728" marB="45728"/>
                </a:tc>
                <a:tc>
                  <a:txBody>
                    <a:bodyPr/>
                    <a:lstStyle/>
                    <a:p>
                      <a:pPr algn="ctr" rtl="1"/>
                      <a:r>
                        <a:rPr lang="fa-IR" sz="1800" b="1" dirty="0">
                          <a:cs typeface="B Nazanin" pitchFamily="2" charset="-78"/>
                        </a:rPr>
                        <a:t>ج</a:t>
                      </a:r>
                    </a:p>
                  </a:txBody>
                  <a:tcPr marT="45728" marB="45728"/>
                </a:tc>
                <a:extLst>
                  <a:ext uri="{0D108BD9-81ED-4DB2-BD59-A6C34878D82A}">
                    <a16:rowId xmlns:a16="http://schemas.microsoft.com/office/drawing/2014/main" val="10003"/>
                  </a:ext>
                </a:extLst>
              </a:tr>
              <a:tr h="370904">
                <a:tc>
                  <a:txBody>
                    <a:bodyPr/>
                    <a:lstStyle/>
                    <a:p>
                      <a:pPr algn="ctr" rtl="1"/>
                      <a:r>
                        <a:rPr lang="fa-IR" sz="1800" b="1" dirty="0">
                          <a:cs typeface="B Nazanin" pitchFamily="2" charset="-78"/>
                        </a:rPr>
                        <a:t>0.2</a:t>
                      </a:r>
                    </a:p>
                  </a:txBody>
                  <a:tcPr marT="45728" marB="45728"/>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dirty="0">
                          <a:cs typeface="B Nazanin" pitchFamily="2" charset="-78"/>
                        </a:rPr>
                        <a:t>200 ميليون</a:t>
                      </a:r>
                    </a:p>
                  </a:txBody>
                  <a:tcPr marT="45728" marB="45728"/>
                </a:tc>
                <a:tc>
                  <a:txBody>
                    <a:bodyPr/>
                    <a:lstStyle/>
                    <a:p>
                      <a:pPr algn="ctr" rtl="1"/>
                      <a:r>
                        <a:rPr lang="fa-IR" sz="1800" b="1" dirty="0">
                          <a:cs typeface="B Nazanin" pitchFamily="2" charset="-78"/>
                        </a:rPr>
                        <a:t>د</a:t>
                      </a:r>
                    </a:p>
                  </a:txBody>
                  <a:tcPr marT="45728" marB="45728"/>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E8AD4D72-B9C9-4377-AC87-73F477E4561D}"/>
              </a:ext>
            </a:extLst>
          </p:cNvPr>
          <p:cNvSpPr>
            <a:spLocks noChangeArrowheads="1"/>
          </p:cNvSpPr>
          <p:nvPr/>
        </p:nvSpPr>
        <p:spPr bwMode="auto">
          <a:xfrm>
            <a:off x="4881563" y="115889"/>
            <a:ext cx="5435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lnSpc>
                <a:spcPct val="90000"/>
              </a:lnSpc>
              <a:spcAft>
                <a:spcPct val="0"/>
              </a:spcAft>
              <a:buClr>
                <a:srgbClr val="CCFF33"/>
              </a:buClr>
              <a:buSzPct val="105000"/>
              <a:buNone/>
            </a:pPr>
            <a:r>
              <a:rPr lang="fa-IR" altLang="fa-IR" sz="2400" b="1">
                <a:solidFill>
                  <a:srgbClr val="CCFF33"/>
                </a:solidFill>
                <a:latin typeface="Garamond" panose="02020404030301010803" pitchFamily="18" charset="0"/>
                <a:cs typeface="B Nazanin" panose="00000400000000000000" pitchFamily="2" charset="-78"/>
              </a:rPr>
              <a:t>مفاهيم اصلي در نظريه كارايي نهايي سرمايه گذاري</a:t>
            </a:r>
          </a:p>
        </p:txBody>
      </p:sp>
      <p:sp>
        <p:nvSpPr>
          <p:cNvPr id="245763" name="Rectangle 3">
            <a:extLst>
              <a:ext uri="{FF2B5EF4-FFF2-40B4-BE49-F238E27FC236}">
                <a16:creationId xmlns:a16="http://schemas.microsoft.com/office/drawing/2014/main" id="{C9419362-3290-4DAA-A118-ED924341E0DB}"/>
              </a:ext>
            </a:extLst>
          </p:cNvPr>
          <p:cNvSpPr>
            <a:spLocks noChangeArrowheads="1"/>
          </p:cNvSpPr>
          <p:nvPr/>
        </p:nvSpPr>
        <p:spPr bwMode="auto">
          <a:xfrm>
            <a:off x="1524001" y="571501"/>
            <a:ext cx="9045575"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a:p>
            <a:pPr algn="r" rtl="1" fontAlgn="base">
              <a:lnSpc>
                <a:spcPct val="90000"/>
              </a:lnSpc>
              <a:spcAft>
                <a:spcPct val="0"/>
              </a:spcAft>
              <a:buClr>
                <a:srgbClr val="CCFF33"/>
              </a:buClr>
              <a:buSzPct val="105000"/>
              <a:buNone/>
            </a:pPr>
            <a:r>
              <a:rPr lang="fa-IR" altLang="fa-IR" sz="2200" b="1">
                <a:solidFill>
                  <a:srgbClr val="FFFF00"/>
                </a:solidFill>
                <a:latin typeface="Garamond" panose="02020404030301010803" pitchFamily="18" charset="0"/>
                <a:cs typeface="B Nazanin" panose="00000400000000000000" pitchFamily="2" charset="-78"/>
              </a:rPr>
              <a:t>رابطه معكوس سرمايه گذاري و نرخ بهره:</a:t>
            </a:r>
          </a:p>
          <a:p>
            <a:pPr algn="r" rtl="1" fontAlgn="base">
              <a:lnSpc>
                <a:spcPct val="90000"/>
              </a:lnSpc>
              <a:spcAft>
                <a:spcPct val="0"/>
              </a:spcAft>
              <a:buClr>
                <a:srgbClr val="CCFF33"/>
              </a:buClr>
              <a:buSzPct val="105000"/>
              <a:buNone/>
            </a:pPr>
            <a:endParaRPr lang="fa-IR" altLang="fa-IR" sz="2200" b="1">
              <a:solidFill>
                <a:srgbClr val="FFFF00"/>
              </a:solidFill>
              <a:latin typeface="Garamond" panose="02020404030301010803" pitchFamily="18" charset="0"/>
              <a:cs typeface="B Nazanin" panose="00000400000000000000" pitchFamily="2" charset="-78"/>
            </a:endParaRPr>
          </a:p>
        </p:txBody>
      </p:sp>
      <p:cxnSp>
        <p:nvCxnSpPr>
          <p:cNvPr id="245764" name="Straight Arrow Connector 19">
            <a:extLst>
              <a:ext uri="{FF2B5EF4-FFF2-40B4-BE49-F238E27FC236}">
                <a16:creationId xmlns:a16="http://schemas.microsoft.com/office/drawing/2014/main" id="{4289787E-729C-41DE-8414-360BC07683CB}"/>
              </a:ext>
            </a:extLst>
          </p:cNvPr>
          <p:cNvCxnSpPr>
            <a:cxnSpLocks noChangeShapeType="1"/>
          </p:cNvCxnSpPr>
          <p:nvPr/>
        </p:nvCxnSpPr>
        <p:spPr bwMode="auto">
          <a:xfrm>
            <a:off x="5238750" y="5857875"/>
            <a:ext cx="91440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6" name="Table 15">
            <a:extLst>
              <a:ext uri="{FF2B5EF4-FFF2-40B4-BE49-F238E27FC236}">
                <a16:creationId xmlns:a16="http://schemas.microsoft.com/office/drawing/2014/main" id="{9E12B9C4-3847-4E1E-B993-2556F9EE8585}"/>
              </a:ext>
            </a:extLst>
          </p:cNvPr>
          <p:cNvGraphicFramePr>
            <a:graphicFrameLocks noGrp="1"/>
          </p:cNvGraphicFramePr>
          <p:nvPr/>
        </p:nvGraphicFramePr>
        <p:xfrm>
          <a:off x="3595688" y="1714500"/>
          <a:ext cx="6096000" cy="1849439"/>
        </p:xfrm>
        <a:graphic>
          <a:graphicData uri="http://schemas.openxmlformats.org/drawingml/2006/table">
            <a:tbl>
              <a:tblPr rtl="1"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904">
                <a:tc>
                  <a:txBody>
                    <a:bodyPr/>
                    <a:lstStyle/>
                    <a:p>
                      <a:pPr algn="ctr" rtl="1"/>
                      <a:r>
                        <a:rPr lang="fa-IR" sz="1800" b="1" dirty="0">
                          <a:cs typeface="B Nazanin" pitchFamily="2" charset="-78"/>
                        </a:rPr>
                        <a:t>نرخ بازده داخلي</a:t>
                      </a:r>
                    </a:p>
                  </a:txBody>
                  <a:tcPr marT="45728" marB="45728"/>
                </a:tc>
                <a:tc>
                  <a:txBody>
                    <a:bodyPr/>
                    <a:lstStyle/>
                    <a:p>
                      <a:pPr algn="ctr" rtl="1"/>
                      <a:r>
                        <a:rPr lang="fa-IR" sz="1800" b="1" dirty="0">
                          <a:cs typeface="B Nazanin" pitchFamily="2" charset="-78"/>
                        </a:rPr>
                        <a:t>سرمايه گذاري در پروژه</a:t>
                      </a:r>
                    </a:p>
                  </a:txBody>
                  <a:tcPr marT="45728" marB="45728"/>
                </a:tc>
                <a:tc>
                  <a:txBody>
                    <a:bodyPr/>
                    <a:lstStyle/>
                    <a:p>
                      <a:pPr algn="ctr" rtl="1"/>
                      <a:r>
                        <a:rPr lang="fa-IR" sz="1800" b="1" dirty="0">
                          <a:cs typeface="B Nazanin" pitchFamily="2" charset="-78"/>
                        </a:rPr>
                        <a:t>نام پروژه</a:t>
                      </a:r>
                    </a:p>
                  </a:txBody>
                  <a:tcPr marT="45728" marB="45728"/>
                </a:tc>
                <a:extLst>
                  <a:ext uri="{0D108BD9-81ED-4DB2-BD59-A6C34878D82A}">
                    <a16:rowId xmlns:a16="http://schemas.microsoft.com/office/drawing/2014/main" val="10000"/>
                  </a:ext>
                </a:extLst>
              </a:tr>
              <a:tr h="370904">
                <a:tc>
                  <a:txBody>
                    <a:bodyPr/>
                    <a:lstStyle/>
                    <a:p>
                      <a:pPr algn="ctr" rtl="1"/>
                      <a:r>
                        <a:rPr lang="fa-IR" sz="1800" b="1" dirty="0">
                          <a:cs typeface="B Nazanin" pitchFamily="2" charset="-78"/>
                        </a:rPr>
                        <a:t>0/5</a:t>
                      </a:r>
                    </a:p>
                  </a:txBody>
                  <a:tcPr marT="45728" marB="45728"/>
                </a:tc>
                <a:tc>
                  <a:txBody>
                    <a:bodyPr/>
                    <a:lstStyle/>
                    <a:p>
                      <a:pPr algn="ctr" rtl="1"/>
                      <a:r>
                        <a:rPr lang="fa-IR" sz="1800" b="1" dirty="0">
                          <a:cs typeface="B Nazanin" pitchFamily="2" charset="-78"/>
                        </a:rPr>
                        <a:t>300 ميليون</a:t>
                      </a:r>
                    </a:p>
                  </a:txBody>
                  <a:tcPr marT="45728" marB="45728"/>
                </a:tc>
                <a:tc>
                  <a:txBody>
                    <a:bodyPr/>
                    <a:lstStyle/>
                    <a:p>
                      <a:pPr algn="ctr" rtl="1"/>
                      <a:r>
                        <a:rPr lang="fa-IR" sz="1800" b="1" dirty="0">
                          <a:cs typeface="B Nazanin" pitchFamily="2" charset="-78"/>
                        </a:rPr>
                        <a:t>الف</a:t>
                      </a:r>
                    </a:p>
                  </a:txBody>
                  <a:tcPr marT="45728" marB="45728"/>
                </a:tc>
                <a:extLst>
                  <a:ext uri="{0D108BD9-81ED-4DB2-BD59-A6C34878D82A}">
                    <a16:rowId xmlns:a16="http://schemas.microsoft.com/office/drawing/2014/main" val="10001"/>
                  </a:ext>
                </a:extLst>
              </a:tr>
              <a:tr h="365823">
                <a:tc>
                  <a:txBody>
                    <a:bodyPr/>
                    <a:lstStyle/>
                    <a:p>
                      <a:pPr algn="ctr" rtl="1"/>
                      <a:r>
                        <a:rPr lang="fa-IR" sz="1800" b="1" dirty="0">
                          <a:cs typeface="B Nazanin" pitchFamily="2" charset="-78"/>
                        </a:rPr>
                        <a:t>0/4</a:t>
                      </a:r>
                    </a:p>
                  </a:txBody>
                  <a:tcPr marT="45728" marB="45728"/>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dirty="0">
                          <a:cs typeface="B Nazanin" pitchFamily="2" charset="-78"/>
                        </a:rPr>
                        <a:t>800 ميليون</a:t>
                      </a:r>
                    </a:p>
                  </a:txBody>
                  <a:tcPr marT="45728" marB="45728"/>
                </a:tc>
                <a:tc>
                  <a:txBody>
                    <a:bodyPr/>
                    <a:lstStyle/>
                    <a:p>
                      <a:pPr algn="ctr" rtl="1"/>
                      <a:r>
                        <a:rPr lang="fa-IR" sz="1800" b="1" dirty="0">
                          <a:cs typeface="B Nazanin" pitchFamily="2" charset="-78"/>
                        </a:rPr>
                        <a:t>ب</a:t>
                      </a:r>
                    </a:p>
                  </a:txBody>
                  <a:tcPr marT="45728" marB="45728"/>
                </a:tc>
                <a:extLst>
                  <a:ext uri="{0D108BD9-81ED-4DB2-BD59-A6C34878D82A}">
                    <a16:rowId xmlns:a16="http://schemas.microsoft.com/office/drawing/2014/main" val="10002"/>
                  </a:ext>
                </a:extLst>
              </a:tr>
              <a:tr h="370904">
                <a:tc>
                  <a:txBody>
                    <a:bodyPr/>
                    <a:lstStyle/>
                    <a:p>
                      <a:pPr algn="ctr" rtl="1"/>
                      <a:r>
                        <a:rPr lang="fa-IR" sz="1800" b="1" dirty="0">
                          <a:cs typeface="B Nazanin" pitchFamily="2" charset="-78"/>
                        </a:rPr>
                        <a:t>0.7</a:t>
                      </a:r>
                    </a:p>
                  </a:txBody>
                  <a:tcPr marT="45728" marB="45728"/>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dirty="0">
                          <a:cs typeface="B Nazanin" pitchFamily="2" charset="-78"/>
                        </a:rPr>
                        <a:t>500 ميليون</a:t>
                      </a:r>
                    </a:p>
                  </a:txBody>
                  <a:tcPr marT="45728" marB="45728"/>
                </a:tc>
                <a:tc>
                  <a:txBody>
                    <a:bodyPr/>
                    <a:lstStyle/>
                    <a:p>
                      <a:pPr algn="ctr" rtl="1"/>
                      <a:r>
                        <a:rPr lang="fa-IR" sz="1800" b="1" dirty="0">
                          <a:cs typeface="B Nazanin" pitchFamily="2" charset="-78"/>
                        </a:rPr>
                        <a:t>ج</a:t>
                      </a:r>
                    </a:p>
                  </a:txBody>
                  <a:tcPr marT="45728" marB="45728"/>
                </a:tc>
                <a:extLst>
                  <a:ext uri="{0D108BD9-81ED-4DB2-BD59-A6C34878D82A}">
                    <a16:rowId xmlns:a16="http://schemas.microsoft.com/office/drawing/2014/main" val="10003"/>
                  </a:ext>
                </a:extLst>
              </a:tr>
              <a:tr h="370904">
                <a:tc>
                  <a:txBody>
                    <a:bodyPr/>
                    <a:lstStyle/>
                    <a:p>
                      <a:pPr algn="ctr" rtl="1"/>
                      <a:r>
                        <a:rPr lang="fa-IR" sz="1800" b="1" dirty="0">
                          <a:cs typeface="B Nazanin" pitchFamily="2" charset="-78"/>
                        </a:rPr>
                        <a:t>0.2</a:t>
                      </a:r>
                    </a:p>
                  </a:txBody>
                  <a:tcPr marT="45728" marB="45728"/>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dirty="0">
                          <a:cs typeface="B Nazanin" pitchFamily="2" charset="-78"/>
                        </a:rPr>
                        <a:t>200 ميليون</a:t>
                      </a:r>
                    </a:p>
                  </a:txBody>
                  <a:tcPr marT="45728" marB="45728"/>
                </a:tc>
                <a:tc>
                  <a:txBody>
                    <a:bodyPr/>
                    <a:lstStyle/>
                    <a:p>
                      <a:pPr algn="ctr" rtl="1"/>
                      <a:r>
                        <a:rPr lang="fa-IR" sz="1800" b="1" dirty="0">
                          <a:cs typeface="B Nazanin" pitchFamily="2" charset="-78"/>
                        </a:rPr>
                        <a:t>د</a:t>
                      </a:r>
                    </a:p>
                  </a:txBody>
                  <a:tcPr marT="45728" marB="45728"/>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1925</Words>
  <Application>Microsoft Office PowerPoint</Application>
  <PresentationFormat>Widescreen</PresentationFormat>
  <Paragraphs>227</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B Nazanin</vt:lpstr>
      <vt:lpstr>Calibri</vt:lpstr>
      <vt:lpstr>Garamond</vt:lpstr>
      <vt:lpstr>Wingdings</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cp:revision>
  <cp:lastPrinted>2020-06-13T10:38:38Z</cp:lastPrinted>
  <dcterms:created xsi:type="dcterms:W3CDTF">2020-06-13T10:38:03Z</dcterms:created>
  <dcterms:modified xsi:type="dcterms:W3CDTF">2020-06-13T10:39:13Z</dcterms:modified>
</cp:coreProperties>
</file>