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7" r:id="rId2"/>
    <p:sldId id="389" r:id="rId3"/>
    <p:sldId id="390" r:id="rId4"/>
    <p:sldId id="391" r:id="rId5"/>
    <p:sldId id="392" r:id="rId6"/>
    <p:sldId id="350" r:id="rId7"/>
    <p:sldId id="351" r:id="rId8"/>
    <p:sldId id="352" r:id="rId9"/>
    <p:sldId id="287" r:id="rId10"/>
    <p:sldId id="271" r:id="rId11"/>
    <p:sldId id="294" r:id="rId12"/>
    <p:sldId id="286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.E.N.O.V.O" initials="L" lastIdx="1" clrIdx="0">
    <p:extLst>
      <p:ext uri="{19B8F6BF-5375-455C-9EA6-DF929625EA0E}">
        <p15:presenceInfo xmlns:p15="http://schemas.microsoft.com/office/powerpoint/2012/main" userId="L.E.N.O.V.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C00"/>
    <a:srgbClr val="CCFF33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333" autoAdjust="0"/>
  </p:normalViewPr>
  <p:slideViewPr>
    <p:cSldViewPr>
      <p:cViewPr varScale="1">
        <p:scale>
          <a:sx n="73" d="100"/>
          <a:sy n="73" d="100"/>
        </p:scale>
        <p:origin x="166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967DC3-3856-4C4B-867E-D918EB11E6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B6A2F-05E0-4EC8-9FAD-9A14F614579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eaLnBrk="1" hangingPunct="1">
              <a:defRPr sz="1200"/>
            </a:lvl1pPr>
          </a:lstStyle>
          <a:p>
            <a:pPr>
              <a:defRPr/>
            </a:pPr>
            <a:fld id="{0F5AFFF6-E001-4993-BE60-FF5059B24513}" type="datetimeFigureOut">
              <a:rPr lang="fa-IR"/>
              <a:pPr>
                <a:defRPr/>
              </a:pPr>
              <a:t>02/09/1441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5D0BE-75EC-48AC-8F86-9A1E34A144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B1AED3-3BC4-4397-AD60-5AF635BB01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fld id="{248841E1-E22C-44E8-B675-84204DAFE70E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2AA6897-A8D5-4C81-82D0-C1DFE302744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6E16F1A-A90B-4969-AA5E-525CADEEF1D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0B4C6B4-DB32-41CF-A91B-7EDAEC477B8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30BA739-D213-4C78-A566-E3D56ECE641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6113730-F343-4A23-9A93-3DCC42A8FB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DA65D91F-A373-4805-A9AC-F06E3F1B4B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C9AFD5F-26DA-436A-B760-C445B5FBC98B}" type="slidenum">
              <a:rPr lang="en-US" altLang="fa-IR"/>
              <a:pPr>
                <a:defRPr/>
              </a:pPr>
              <a:t>‹#›</a:t>
            </a:fld>
            <a:endParaRPr lang="en-US" alt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9D7B977-07FA-4B68-81A8-A320AF23CC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A6BDB6-B510-43CF-97FB-02A7FF481630}" type="slidenum">
              <a:rPr lang="en-US" altLang="fa-IR"/>
              <a:pPr>
                <a:spcBef>
                  <a:spcPct val="0"/>
                </a:spcBef>
              </a:pPr>
              <a:t>1</a:t>
            </a:fld>
            <a:endParaRPr lang="en-US" altLang="fa-IR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051846AE-1750-4C4E-9C48-126FA94CBE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12C5F7A9-8FF8-4345-9BCB-BBE61C768B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AD2BE1A4-490A-4492-8ADA-EFDBF1089D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688F52-7B41-48DA-A48A-B7B9E5990565}" type="slidenum">
              <a:rPr lang="en-US" altLang="fa-IR"/>
              <a:pPr>
                <a:spcBef>
                  <a:spcPct val="0"/>
                </a:spcBef>
              </a:pPr>
              <a:t>2</a:t>
            </a:fld>
            <a:endParaRPr lang="en-US" altLang="fa-IR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DE106FFC-9C5C-4FEE-B226-65838703D0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B0AA1A5C-18DE-40EF-A509-FDD77B85F5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4EEDEC5F-439F-4FE9-B5F7-F7BB5FEDD5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F2B634-1E24-4D60-8BA6-04FD80232123}" type="slidenum">
              <a:rPr lang="en-US" altLang="fa-IR"/>
              <a:pPr>
                <a:spcBef>
                  <a:spcPct val="0"/>
                </a:spcBef>
              </a:pPr>
              <a:t>3</a:t>
            </a:fld>
            <a:endParaRPr lang="en-US" altLang="fa-IR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BB6B9F18-4091-4C83-AFC3-3067F1177F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91EDC236-6CB9-499B-9154-A6E9B3B652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45C091D1-2B9F-4D3D-89B8-B95F4D3FB0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A2BCD2-5118-408E-BF14-9FB9FA39CC31}" type="slidenum">
              <a:rPr lang="en-US" altLang="fa-IR"/>
              <a:pPr>
                <a:spcBef>
                  <a:spcPct val="0"/>
                </a:spcBef>
              </a:pPr>
              <a:t>4</a:t>
            </a:fld>
            <a:endParaRPr lang="en-US" altLang="fa-IR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B2B06387-3AE1-4833-8BD9-F4423F73CB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1E311863-8314-4CAA-A91A-FE3380FFE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2E7F4D20-86B8-422C-AF6A-031B2ACB1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750D56-9C7B-46AE-8BDE-7C3D66E7C5E0}" type="slidenum">
              <a:rPr lang="en-US" altLang="fa-IR"/>
              <a:pPr>
                <a:spcBef>
                  <a:spcPct val="0"/>
                </a:spcBef>
              </a:pPr>
              <a:t>5</a:t>
            </a:fld>
            <a:endParaRPr lang="en-US" altLang="fa-IR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85008D5D-C2B6-4F2C-92CF-8CE563D2C7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1DA57DAD-19A9-45D1-A785-E3D4B3F986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BE17D997-8C25-4CA9-B5E9-61ACE05383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C022F6-198D-47EB-BE49-203A8E22F3F8}" type="slidenum">
              <a:rPr lang="en-US" altLang="fa-IR"/>
              <a:pPr>
                <a:spcBef>
                  <a:spcPct val="0"/>
                </a:spcBef>
              </a:pPr>
              <a:t>6</a:t>
            </a:fld>
            <a:endParaRPr lang="en-US" altLang="fa-IR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BE4CA1CE-6321-4335-A9FF-AF6D438271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BECF34A7-496C-4762-A230-3CA37A035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051570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E4BEF61-2A62-476E-90CF-FF193EEAB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5E99E1-3834-47A0-9B50-7E1E93A57E9F}" type="slidenum">
              <a:rPr lang="en-US" altLang="fa-IR"/>
              <a:pPr>
                <a:spcBef>
                  <a:spcPct val="0"/>
                </a:spcBef>
              </a:pPr>
              <a:t>7</a:t>
            </a:fld>
            <a:endParaRPr lang="en-US" altLang="fa-IR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A94D98EB-8883-4EE2-BDDD-BDA2FD9AAA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9D1B2F59-21EF-43A8-AF8D-F18C451BF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683529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E81B0A30-2558-46BD-91C7-13EEC09B4A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F8C315-3241-4066-A3C3-822576B446F7}" type="slidenum">
              <a:rPr lang="en-US" altLang="fa-IR"/>
              <a:pPr>
                <a:spcBef>
                  <a:spcPct val="0"/>
                </a:spcBef>
              </a:pPr>
              <a:t>8</a:t>
            </a:fld>
            <a:endParaRPr lang="en-US" altLang="fa-IR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39BBDE4E-0970-4672-8A83-F3F8AA574F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916D2090-0FB7-4940-82A3-1AFCD2CAFB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274681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1259C06D-B474-4CC7-809F-88FCE1FA65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4B3F99-AB75-4C5F-924B-228D41793601}" type="slidenum">
              <a:rPr lang="en-US" altLang="fa-IR"/>
              <a:pPr>
                <a:spcBef>
                  <a:spcPct val="0"/>
                </a:spcBef>
              </a:pPr>
              <a:t>9</a:t>
            </a:fld>
            <a:endParaRPr lang="en-US" altLang="fa-IR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3EA822AB-91FD-4196-B185-63B0F70877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B1770661-14F4-4109-9FA5-F86AE399B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6E686076-6FA6-47DB-9E1B-86D7E0DCEC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275E3F-DD39-44C5-868E-88B3511A7716}" type="slidenum">
              <a:rPr lang="en-US" altLang="fa-IR"/>
              <a:pPr>
                <a:spcBef>
                  <a:spcPct val="0"/>
                </a:spcBef>
              </a:pPr>
              <a:t>10</a:t>
            </a:fld>
            <a:endParaRPr lang="en-US" altLang="fa-IR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DC37678A-EA39-440D-9063-3746BB47F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D2855A85-742F-485F-8B70-178B0D3982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09002CFF-F4D7-4F0A-A8AD-87174CA29D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50985D-CA6D-4ACE-89BD-E98AB579CF8D}" type="slidenum">
              <a:rPr lang="en-US" altLang="fa-IR"/>
              <a:pPr>
                <a:spcBef>
                  <a:spcPct val="0"/>
                </a:spcBef>
              </a:pPr>
              <a:t>11</a:t>
            </a:fld>
            <a:endParaRPr lang="en-US" altLang="fa-IR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124DF5E6-DC7C-4011-9B0F-B3F2856717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D4F2F0F6-DDC0-4A2F-8DB7-81B2F15C0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325131DF-853C-400B-A7B2-963F3B86F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3BD0B24-16E9-40EC-8F17-06DFD04B31A8}" type="slidenum">
              <a:rPr lang="en-US" altLang="fa-IR"/>
              <a:pPr>
                <a:spcBef>
                  <a:spcPct val="0"/>
                </a:spcBef>
              </a:pPr>
              <a:t>12</a:t>
            </a:fld>
            <a:endParaRPr lang="en-US" altLang="fa-IR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0A2F713-2F51-4D1F-A59B-D4F0E92B20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703CFE30-5A66-4F59-A81F-2884FD061F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AA006-F8DE-4C19-B094-39B83AA60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FBF0EF-4B49-4DFA-B505-B2083D986E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E492BC-9D05-4E85-9655-F510A15DD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3ADFF-08A7-4E67-9EED-69A3BC98A73C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703475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67E59F-391A-4563-A3A5-6A86171B5F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77BADB-BCC2-48E7-A376-DCC986D4E0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9E945F-DF2B-47AB-8629-38A81AFFFC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18EA-FA84-485B-9020-82DDCCDF475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65777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75EBF0-310B-48B6-89C7-C6490E0F38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A37CB8-9B4B-4301-A332-3022D25B4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485E22-8E7A-4E9E-82B4-2042355EBE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8FADF-123A-4947-B5EA-1D0AE9EB8983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924542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E12414-DDC0-4ED9-9B72-E34C7958C1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CF63F6-442D-4523-A8BE-F375A3A751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B6BE2-336E-4AB6-8B7B-116305E04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67A80-7A37-4DD2-B55F-6C5141BCCB4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71390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17BD3DC-DA94-41D3-AFA5-F1AA441A74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960595-25C0-4B4A-9295-F380CE30B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5EA1F1C-1C96-44FD-A3D3-198CE311DE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F454C-A948-41CF-8454-E8EB10349B64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29379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BDFE207-6771-42AA-B8C1-D542B913F4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C6B496-FED5-4D07-8706-5411BC64D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5F08B71-8334-4AF5-861E-741A828035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E04E2-0827-402B-A5B0-8D51B09634D1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00590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417E50-0B5A-4797-B57C-38D4BBD43C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E31EFBF-1687-47C1-A379-C08D45EDAE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786D93-CDCF-4514-93E7-80300DE232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B02A6-0518-4461-BC65-571946A5769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28224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B33424-2664-4C58-8FA3-CF919E8C9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5DFE7-5F20-4788-B26B-26D97036FD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783D3-B810-4810-A53B-F647E0F88E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9D51E-F828-43F0-BD4F-1B066BD89ABF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48677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DD932E-64DB-46AC-9822-192146FAF0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E31BE3-2981-4257-AC68-12D9EA8423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9C8839-4FBD-4E3D-B0A9-5B7002FCF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FF771-A72E-43E7-9997-B3B2C7F3F79D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297523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05843F-E5C2-4053-8823-CC6ACA1C4C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ABCB87-60E0-4814-8A32-14DE9759E5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21320B-C6A1-4568-8489-ED4B3EC9DE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A9963-FACE-4D83-8647-E429BF1B0E9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3785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F7076B-5217-4C6D-A768-3F5E0E6C32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4D11BC-0B58-4110-8DBE-F1E5D1D445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210B89-33AC-4F4C-A67B-D24D0F941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F5E13-2344-4AE3-A3A6-60018398B10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4249664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CD8FCCF-91BB-4205-8099-693D1A66F0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39A2BF7-B2A2-40BB-B7E6-46BD12CEC8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64DC76-992B-49D4-A37B-5A819C407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14C5A-9C0F-43B8-9352-769F27C2F22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66182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7D34C55-1046-43BE-B04D-C805F244F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DFE9B79-781F-4274-A299-0C1C45205B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text styles</a:t>
            </a:r>
          </a:p>
          <a:p>
            <a:pPr lvl="1"/>
            <a:r>
              <a:rPr lang="en-US" altLang="fa-IR"/>
              <a:t>Second level</a:t>
            </a:r>
          </a:p>
          <a:p>
            <a:pPr lvl="2"/>
            <a:r>
              <a:rPr lang="en-US" altLang="fa-IR"/>
              <a:t>Third level</a:t>
            </a:r>
          </a:p>
          <a:p>
            <a:pPr lvl="3"/>
            <a:r>
              <a:rPr lang="en-US" altLang="fa-IR"/>
              <a:t>Fourth level</a:t>
            </a:r>
          </a:p>
          <a:p>
            <a:pPr lvl="4"/>
            <a:r>
              <a:rPr lang="en-US" altLang="fa-IR"/>
              <a:t>Fifth level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2D1F1CB-C8E6-40E5-BAB0-1BC8D33DD7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40687637-E8B5-4242-BF36-75CD1FCBB0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62C30461-9CF9-4366-AEDB-0D92B7434C0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3460CB9-43D3-4061-98BD-4C2579FF77AA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  <p:sldLayoutId id="2147484214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4.m4a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>
            <a:extLst>
              <a:ext uri="{FF2B5EF4-FFF2-40B4-BE49-F238E27FC236}">
                <a16:creationId xmlns:a16="http://schemas.microsoft.com/office/drawing/2014/main" id="{5D48000C-E96F-41DD-8977-9C0378906DF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51050" y="2185988"/>
            <a:ext cx="5067300" cy="194786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1"/>
            <a:r>
              <a:rPr lang="fa-IR" sz="6000" b="1" i="1" kern="10">
                <a:ln w="9525">
                  <a:solidFill>
                    <a:srgbClr val="FFFF99"/>
                  </a:solidFill>
                  <a:round/>
                  <a:headEnd/>
                  <a:tailEnd/>
                </a:ln>
                <a:solidFill>
                  <a:srgbClr val="99CC00"/>
                </a:solidFill>
                <a:cs typeface="B Fantezy" panose="00000400000000000000" pitchFamily="2" charset="-78"/>
              </a:rPr>
              <a:t>"بسم الله الرحمن الرحیم"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>
            <a:extLst>
              <a:ext uri="{FF2B5EF4-FFF2-40B4-BE49-F238E27FC236}">
                <a16:creationId xmlns:a16="http://schemas.microsoft.com/office/drawing/2014/main" id="{C6B2E42C-476A-4B0F-B706-B513FBEC395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08175" y="476250"/>
            <a:ext cx="5067300" cy="194786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1"/>
            <a:r>
              <a:rPr lang="fa-IR" sz="6000" b="1" kern="10">
                <a:ln w="9525">
                  <a:solidFill>
                    <a:srgbClr val="FFFF99"/>
                  </a:solidFill>
                  <a:round/>
                  <a:headEnd/>
                  <a:tailEnd/>
                </a:ln>
                <a:solidFill>
                  <a:srgbClr val="99CC00"/>
                </a:solidFill>
                <a:cs typeface="B Titr" panose="00000700000000000000" pitchFamily="2" charset="-78"/>
              </a:rPr>
              <a:t>اقتصاد کردشگری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2D9BE7F-40D1-4C29-95B8-366052C9F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8525" y="2636838"/>
            <a:ext cx="4545013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fa-IR" altLang="fa-IR" sz="2800">
                <a:solidFill>
                  <a:schemeClr val="bg1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محمود حسن پور</a:t>
            </a: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endParaRPr lang="fa-IR" altLang="fa-IR" sz="2800">
              <a:solidFill>
                <a:schemeClr val="bg1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fa-IR" altLang="fa-IR" sz="2800">
                <a:solidFill>
                  <a:schemeClr val="bg1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عضو هیات علمی دانشگاه مازندران</a:t>
            </a: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endParaRPr lang="fa-IR" altLang="fa-IR" sz="2800">
              <a:solidFill>
                <a:schemeClr val="bg1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endParaRPr lang="fa-IR" altLang="fa-IR" sz="2800">
              <a:solidFill>
                <a:schemeClr val="bg1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fa-IR" sz="2800">
                <a:solidFill>
                  <a:schemeClr val="bg1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m.hasanpour@umz.ac.ir</a:t>
            </a:r>
            <a:endParaRPr lang="fa-IR" altLang="fa-IR" sz="2800">
              <a:solidFill>
                <a:schemeClr val="bg1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AC93CAB-DB0D-4537-A3F7-72D421DE6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>
            <a:extLst>
              <a:ext uri="{FF2B5EF4-FFF2-40B4-BE49-F238E27FC236}">
                <a16:creationId xmlns:a16="http://schemas.microsoft.com/office/drawing/2014/main" id="{E260A559-B967-414E-8480-D79CC118B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04813"/>
            <a:ext cx="6313487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b="1">
                <a:solidFill>
                  <a:schemeClr val="folHlink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نحوه تاثیر عوامل موثر بر تقاضای گردشگری</a:t>
            </a:r>
          </a:p>
        </p:txBody>
      </p:sp>
      <p:sp>
        <p:nvSpPr>
          <p:cNvPr id="53251" name="Rectangle 4">
            <a:extLst>
              <a:ext uri="{FF2B5EF4-FFF2-40B4-BE49-F238E27FC236}">
                <a16:creationId xmlns:a16="http://schemas.microsoft.com/office/drawing/2014/main" id="{5A86D3E8-BE34-4337-83E5-93B3AEAC2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675" y="1557338"/>
            <a:ext cx="3890963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r>
              <a:rPr lang="fa-IR" altLang="fa-IR" sz="2400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قیمت و تاثیر آن بر تقاضای گردشگری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endParaRPr lang="fa-IR" altLang="fa-IR" sz="2400">
              <a:solidFill>
                <a:srgbClr val="FFCC00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  <p:pic>
        <p:nvPicPr>
          <p:cNvPr id="53252" name="Picture 1">
            <a:extLst>
              <a:ext uri="{FF2B5EF4-FFF2-40B4-BE49-F238E27FC236}">
                <a16:creationId xmlns:a16="http://schemas.microsoft.com/office/drawing/2014/main" id="{73AC8D17-E3FC-4A44-B876-AF23F60AA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276475"/>
            <a:ext cx="3995737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57B72949">
            <a:hlinkClick r:id="" action="ppaction://media"/>
            <a:extLst>
              <a:ext uri="{FF2B5EF4-FFF2-40B4-BE49-F238E27FC236}">
                <a16:creationId xmlns:a16="http://schemas.microsoft.com/office/drawing/2014/main" id="{762824BF-B70C-41C7-B210-DCEDEEAEBE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1640" y="1489868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6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>
            <a:extLst>
              <a:ext uri="{FF2B5EF4-FFF2-40B4-BE49-F238E27FC236}">
                <a16:creationId xmlns:a16="http://schemas.microsoft.com/office/drawing/2014/main" id="{A4F85398-1856-429F-A553-8F2BC38BD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04813"/>
            <a:ext cx="6313487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b="1">
                <a:solidFill>
                  <a:schemeClr val="folHlink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نحوه تاثیر عوامل موثر بر تقاضای گردشگری</a:t>
            </a:r>
          </a:p>
        </p:txBody>
      </p:sp>
      <p:sp>
        <p:nvSpPr>
          <p:cNvPr id="55299" name="Rectangle 4">
            <a:extLst>
              <a:ext uri="{FF2B5EF4-FFF2-40B4-BE49-F238E27FC236}">
                <a16:creationId xmlns:a16="http://schemas.microsoft.com/office/drawing/2014/main" id="{9E318FB3-FF4C-4D26-B68E-99D1810B1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050" y="1250950"/>
            <a:ext cx="608806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r>
              <a:rPr lang="fa-IR" altLang="fa-IR" sz="2400">
                <a:solidFill>
                  <a:srgbClr val="FFCC00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قیمت محصولات </a:t>
            </a:r>
            <a:r>
              <a:rPr lang="fa-IR" altLang="fa-IR" sz="2400" b="1">
                <a:solidFill>
                  <a:srgbClr val="FF0000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مکمل</a:t>
            </a:r>
            <a:r>
              <a:rPr lang="fa-IR" altLang="fa-IR" sz="2400">
                <a:solidFill>
                  <a:srgbClr val="FFCC00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 و تاثیر آن بر تقاضای گردشگری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endParaRPr lang="fa-IR" altLang="fa-IR" sz="2400">
              <a:solidFill>
                <a:srgbClr val="FFCC00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</p:txBody>
      </p:sp>
      <p:pic>
        <p:nvPicPr>
          <p:cNvPr id="55300" name="Picture 2">
            <a:extLst>
              <a:ext uri="{FF2B5EF4-FFF2-40B4-BE49-F238E27FC236}">
                <a16:creationId xmlns:a16="http://schemas.microsoft.com/office/drawing/2014/main" id="{3D4888F7-2502-49A5-9A9F-B3DFFCCA8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062163"/>
            <a:ext cx="6858000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76E12EB6">
            <a:hlinkClick r:id="" action="ppaction://media"/>
            <a:extLst>
              <a:ext uri="{FF2B5EF4-FFF2-40B4-BE49-F238E27FC236}">
                <a16:creationId xmlns:a16="http://schemas.microsoft.com/office/drawing/2014/main" id="{55D450D3-07D9-443A-8183-98DE1695BC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5576" y="1019968"/>
            <a:ext cx="487363" cy="487363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2" name="F95AA434">
            <a:hlinkClick r:id="" action="ppaction://media"/>
            <a:extLst>
              <a:ext uri="{FF2B5EF4-FFF2-40B4-BE49-F238E27FC236}">
                <a16:creationId xmlns:a16="http://schemas.microsoft.com/office/drawing/2014/main" id="{E57DFAA1-6650-4574-8D46-4D346BCFD6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7107" y="5838032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6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1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>
            <a:extLst>
              <a:ext uri="{FF2B5EF4-FFF2-40B4-BE49-F238E27FC236}">
                <a16:creationId xmlns:a16="http://schemas.microsoft.com/office/drawing/2014/main" id="{923E88C7-544E-44F1-9748-5E0F6D69B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04813"/>
            <a:ext cx="6313487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b="1">
                <a:solidFill>
                  <a:schemeClr val="folHlink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نحوه تاثیر عوامل موثر بر تقاضای گردشگری</a:t>
            </a:r>
          </a:p>
        </p:txBody>
      </p:sp>
      <p:sp>
        <p:nvSpPr>
          <p:cNvPr id="57347" name="Rectangle 4">
            <a:extLst>
              <a:ext uri="{FF2B5EF4-FFF2-40B4-BE49-F238E27FC236}">
                <a16:creationId xmlns:a16="http://schemas.microsoft.com/office/drawing/2014/main" id="{323355AF-B61A-42F7-B870-6E3FD9AA8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9063" y="1250950"/>
            <a:ext cx="624205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r>
              <a:rPr lang="fa-IR" altLang="fa-IR" sz="2400" dirty="0">
                <a:solidFill>
                  <a:srgbClr val="FFCC00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قیمت محصولات </a:t>
            </a:r>
            <a:r>
              <a:rPr lang="fa-IR" altLang="fa-IR" sz="2400" b="1" dirty="0">
                <a:solidFill>
                  <a:srgbClr val="FF0000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جانشین</a:t>
            </a:r>
            <a:r>
              <a:rPr lang="fa-IR" altLang="fa-IR" sz="2400" dirty="0">
                <a:solidFill>
                  <a:srgbClr val="FFCC00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 و تاثیر آن بر تقاضای گردشگری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endParaRPr lang="fa-IR" altLang="fa-IR" sz="2400" dirty="0">
              <a:solidFill>
                <a:srgbClr val="FFCC00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18B692-77B2-4078-A615-45A22CD7E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3611121"/>
            <a:ext cx="4711972" cy="117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r>
              <a:rPr lang="fa-IR" altLang="fa-IR" sz="2400" dirty="0">
                <a:solidFill>
                  <a:srgbClr val="FF0000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شما</a:t>
            </a:r>
            <a:r>
              <a:rPr lang="fa-IR" altLang="fa-IR" sz="2400" dirty="0">
                <a:solidFill>
                  <a:schemeClr val="bg1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 منحنی مربوط به تاثیر تغییر قیمت کالای جانشین بر کالای دیگر را رسم کنید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endParaRPr lang="fa-IR" altLang="fa-IR" sz="2400" dirty="0">
              <a:solidFill>
                <a:schemeClr val="bg1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</p:txBody>
      </p:sp>
      <p:pic>
        <p:nvPicPr>
          <p:cNvPr id="2" name="D01B0EA5">
            <a:hlinkClick r:id="" action="ppaction://media"/>
            <a:extLst>
              <a:ext uri="{FF2B5EF4-FFF2-40B4-BE49-F238E27FC236}">
                <a16:creationId xmlns:a16="http://schemas.microsoft.com/office/drawing/2014/main" id="{9BBF3D52-40A0-45A5-A927-B6651339AE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9632" y="2492896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7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15">
            <a:extLst>
              <a:ext uri="{FF2B5EF4-FFF2-40B4-BE49-F238E27FC236}">
                <a16:creationId xmlns:a16="http://schemas.microsoft.com/office/drawing/2014/main" id="{463C8892-90FE-4B98-BF1A-FB7CD032FC20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1406525"/>
            <a:ext cx="7091362" cy="4543425"/>
            <a:chOff x="567" y="527"/>
            <a:chExt cx="4467" cy="2862"/>
          </a:xfrm>
        </p:grpSpPr>
        <p:sp>
          <p:nvSpPr>
            <p:cNvPr id="73756" name="Line 5">
              <a:extLst>
                <a:ext uri="{FF2B5EF4-FFF2-40B4-BE49-F238E27FC236}">
                  <a16:creationId xmlns:a16="http://schemas.microsoft.com/office/drawing/2014/main" id="{60DF7BBA-D163-4C16-81D4-F2F52B06DE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6" y="3022"/>
              <a:ext cx="3878" cy="0"/>
            </a:xfrm>
            <a:prstGeom prst="line">
              <a:avLst/>
            </a:prstGeom>
            <a:noFill/>
            <a:ln w="41275">
              <a:solidFill>
                <a:schemeClr val="bg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grpSp>
          <p:nvGrpSpPr>
            <p:cNvPr id="73757" name="Group 14">
              <a:extLst>
                <a:ext uri="{FF2B5EF4-FFF2-40B4-BE49-F238E27FC236}">
                  <a16:creationId xmlns:a16="http://schemas.microsoft.com/office/drawing/2014/main" id="{46F4D91B-72F2-48DA-9575-59245F1D6E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" y="527"/>
              <a:ext cx="2988" cy="2862"/>
              <a:chOff x="567" y="527"/>
              <a:chExt cx="2988" cy="2862"/>
            </a:xfrm>
          </p:grpSpPr>
          <p:sp>
            <p:nvSpPr>
              <p:cNvPr id="73758" name="Line 4">
                <a:extLst>
                  <a:ext uri="{FF2B5EF4-FFF2-40B4-BE49-F238E27FC236}">
                    <a16:creationId xmlns:a16="http://schemas.microsoft.com/office/drawing/2014/main" id="{2FA8EF08-EA29-470E-A0C2-7DD6EDDBDB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6" y="527"/>
                <a:ext cx="0" cy="2495"/>
              </a:xfrm>
              <a:prstGeom prst="line">
                <a:avLst/>
              </a:prstGeom>
              <a:noFill/>
              <a:ln w="41275">
                <a:solidFill>
                  <a:schemeClr val="bg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73759" name="Line 9">
                <a:extLst>
                  <a:ext uri="{FF2B5EF4-FFF2-40B4-BE49-F238E27FC236}">
                    <a16:creationId xmlns:a16="http://schemas.microsoft.com/office/drawing/2014/main" id="{D863EF50-64B3-414F-9C9F-DAC4A71570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5" y="1794"/>
                <a:ext cx="0" cy="1271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73760" name="Line 10">
                <a:extLst>
                  <a:ext uri="{FF2B5EF4-FFF2-40B4-BE49-F238E27FC236}">
                    <a16:creationId xmlns:a16="http://schemas.microsoft.com/office/drawing/2014/main" id="{00F9A251-73D6-48FD-8B3E-64ACB215BB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69" y="1755"/>
                <a:ext cx="2449" cy="0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73761" name="Text Box 11">
                <a:extLst>
                  <a:ext uri="{FF2B5EF4-FFF2-40B4-BE49-F238E27FC236}">
                    <a16:creationId xmlns:a16="http://schemas.microsoft.com/office/drawing/2014/main" id="{B6E6EC3D-ACC8-4CDD-81C4-E892236D02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6" y="3158"/>
                <a:ext cx="49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fa-IR" sz="1800" b="1">
                    <a:solidFill>
                      <a:schemeClr val="bg1"/>
                    </a:solidFill>
                  </a:rPr>
                  <a:t>Q1</a:t>
                </a:r>
              </a:p>
            </p:txBody>
          </p:sp>
          <p:sp>
            <p:nvSpPr>
              <p:cNvPr id="73762" name="Text Box 12">
                <a:extLst>
                  <a:ext uri="{FF2B5EF4-FFF2-40B4-BE49-F238E27FC236}">
                    <a16:creationId xmlns:a16="http://schemas.microsoft.com/office/drawing/2014/main" id="{5F68E607-7438-4352-B13A-C7E35C6951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7" y="1616"/>
                <a:ext cx="49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fa-IR" sz="1800" b="1">
                    <a:solidFill>
                      <a:schemeClr val="bg1"/>
                    </a:solidFill>
                  </a:rPr>
                  <a:t>P0</a:t>
                </a:r>
              </a:p>
            </p:txBody>
          </p:sp>
        </p:grpSp>
      </p:grpSp>
      <p:sp>
        <p:nvSpPr>
          <p:cNvPr id="73731" name="Text Box 13">
            <a:extLst>
              <a:ext uri="{FF2B5EF4-FFF2-40B4-BE49-F238E27FC236}">
                <a16:creationId xmlns:a16="http://schemas.microsoft.com/office/drawing/2014/main" id="{5C0B7693-805A-4475-BDD5-139F6F0BA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563" y="404813"/>
            <a:ext cx="5741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fa-IR" altLang="fa-IR" sz="2400" b="1">
                <a:solidFill>
                  <a:schemeClr val="bg1"/>
                </a:solidFill>
                <a:cs typeface="B Nazanin" panose="00000400000000000000" pitchFamily="2" charset="-78"/>
              </a:rPr>
              <a:t>شکل کلی جابجایی تابع تقاضا در محصولات مکمل</a:t>
            </a:r>
            <a:endParaRPr lang="en-US" altLang="fa-IR" sz="2400" b="1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73732" name="Text Box 12">
            <a:extLst>
              <a:ext uri="{FF2B5EF4-FFF2-40B4-BE49-F238E27FC236}">
                <a16:creationId xmlns:a16="http://schemas.microsoft.com/office/drawing/2014/main" id="{B2CEC11E-2489-4734-8A01-E84417028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413385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73733" name="Text Box 11">
            <a:extLst>
              <a:ext uri="{FF2B5EF4-FFF2-40B4-BE49-F238E27FC236}">
                <a16:creationId xmlns:a16="http://schemas.microsoft.com/office/drawing/2014/main" id="{E8106D31-889C-4992-95C0-42170C523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8" y="557212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Q’1</a:t>
            </a:r>
          </a:p>
        </p:txBody>
      </p:sp>
      <p:sp>
        <p:nvSpPr>
          <p:cNvPr id="73734" name="Text Box 11">
            <a:extLst>
              <a:ext uri="{FF2B5EF4-FFF2-40B4-BE49-F238E27FC236}">
                <a16:creationId xmlns:a16="http://schemas.microsoft.com/office/drawing/2014/main" id="{11B1E204-19BC-4E01-835E-BC3E1F76A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572125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 2</a:t>
            </a:r>
          </a:p>
        </p:txBody>
      </p:sp>
      <p:sp>
        <p:nvSpPr>
          <p:cNvPr id="73735" name="Line 10">
            <a:extLst>
              <a:ext uri="{FF2B5EF4-FFF2-40B4-BE49-F238E27FC236}">
                <a16:creationId xmlns:a16="http://schemas.microsoft.com/office/drawing/2014/main" id="{094C69B2-6214-40AF-898D-987652D34C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275" y="4240213"/>
            <a:ext cx="4879975" cy="0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3736" name="Line 9">
            <a:extLst>
              <a:ext uri="{FF2B5EF4-FFF2-40B4-BE49-F238E27FC236}">
                <a16:creationId xmlns:a16="http://schemas.microsoft.com/office/drawing/2014/main" id="{7C0F190D-DE46-45A7-B88D-65FEA9FE335E}"/>
              </a:ext>
            </a:extLst>
          </p:cNvPr>
          <p:cNvSpPr>
            <a:spLocks noChangeShapeType="1"/>
          </p:cNvSpPr>
          <p:nvPr/>
        </p:nvSpPr>
        <p:spPr bwMode="auto">
          <a:xfrm>
            <a:off x="6500813" y="4286250"/>
            <a:ext cx="0" cy="1260475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cxnSp>
        <p:nvCxnSpPr>
          <p:cNvPr id="73737" name="Straight Connector 22">
            <a:extLst>
              <a:ext uri="{FF2B5EF4-FFF2-40B4-BE49-F238E27FC236}">
                <a16:creationId xmlns:a16="http://schemas.microsoft.com/office/drawing/2014/main" id="{8FE4DEE6-B336-4983-BCDE-42AC03F5E9CA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214563" y="3000375"/>
            <a:ext cx="2000250" cy="2000250"/>
          </a:xfrm>
          <a:prstGeom prst="line">
            <a:avLst/>
          </a:prstGeom>
          <a:noFill/>
          <a:ln w="4762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3738" name="Line 9">
            <a:extLst>
              <a:ext uri="{FF2B5EF4-FFF2-40B4-BE49-F238E27FC236}">
                <a16:creationId xmlns:a16="http://schemas.microsoft.com/office/drawing/2014/main" id="{1F1E07E1-0074-46A3-8DCA-5C5FFBAC1A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2063" y="4286250"/>
            <a:ext cx="0" cy="1260475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3739" name="Line 9">
            <a:extLst>
              <a:ext uri="{FF2B5EF4-FFF2-40B4-BE49-F238E27FC236}">
                <a16:creationId xmlns:a16="http://schemas.microsoft.com/office/drawing/2014/main" id="{6F3EE454-150E-4EC4-9856-68F6B71007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4813" y="3429000"/>
            <a:ext cx="0" cy="2017713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3740" name="Line 9">
            <a:extLst>
              <a:ext uri="{FF2B5EF4-FFF2-40B4-BE49-F238E27FC236}">
                <a16:creationId xmlns:a16="http://schemas.microsoft.com/office/drawing/2014/main" id="{923588EA-9C6D-4720-BB94-79CAF8534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0438" y="4286250"/>
            <a:ext cx="0" cy="1260475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3741" name="Line 9">
            <a:extLst>
              <a:ext uri="{FF2B5EF4-FFF2-40B4-BE49-F238E27FC236}">
                <a16:creationId xmlns:a16="http://schemas.microsoft.com/office/drawing/2014/main" id="{4723EF58-F48F-4035-8956-C3195DD13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3188" y="3429000"/>
            <a:ext cx="0" cy="2017713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3742" name="Text Box 11">
            <a:extLst>
              <a:ext uri="{FF2B5EF4-FFF2-40B4-BE49-F238E27FC236}">
                <a16:creationId xmlns:a16="http://schemas.microsoft.com/office/drawing/2014/main" id="{197BE0B4-E81D-455C-A61A-E3C93B5E2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025" y="5572125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 2</a:t>
            </a:r>
          </a:p>
        </p:txBody>
      </p:sp>
      <p:sp>
        <p:nvSpPr>
          <p:cNvPr id="73743" name="Text Box 11">
            <a:extLst>
              <a:ext uri="{FF2B5EF4-FFF2-40B4-BE49-F238E27FC236}">
                <a16:creationId xmlns:a16="http://schemas.microsoft.com/office/drawing/2014/main" id="{C670D8F1-CCC2-4FC4-AE01-61BBFC128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557212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Q’’2</a:t>
            </a:r>
          </a:p>
        </p:txBody>
      </p:sp>
      <p:sp>
        <p:nvSpPr>
          <p:cNvPr id="73744" name="Text Box 11">
            <a:extLst>
              <a:ext uri="{FF2B5EF4-FFF2-40B4-BE49-F238E27FC236}">
                <a16:creationId xmlns:a16="http://schemas.microsoft.com/office/drawing/2014/main" id="{98419770-2118-4B86-A296-4C9A0C685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0" y="5572125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Q’’1</a:t>
            </a:r>
          </a:p>
        </p:txBody>
      </p:sp>
      <p:cxnSp>
        <p:nvCxnSpPr>
          <p:cNvPr id="73745" name="Straight Connector 33">
            <a:extLst>
              <a:ext uri="{FF2B5EF4-FFF2-40B4-BE49-F238E27FC236}">
                <a16:creationId xmlns:a16="http://schemas.microsoft.com/office/drawing/2014/main" id="{7AC85193-9EFB-4A0A-8938-5F70853C31A1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679031" y="2893219"/>
            <a:ext cx="2071688" cy="2000250"/>
          </a:xfrm>
          <a:prstGeom prst="line">
            <a:avLst/>
          </a:prstGeom>
          <a:noFill/>
          <a:ln w="4762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746" name="Straight Connector 35">
            <a:extLst>
              <a:ext uri="{FF2B5EF4-FFF2-40B4-BE49-F238E27FC236}">
                <a16:creationId xmlns:a16="http://schemas.microsoft.com/office/drawing/2014/main" id="{E5254870-7C08-476C-8CAA-423BD041D4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29188" y="2857500"/>
            <a:ext cx="2357437" cy="2071688"/>
          </a:xfrm>
          <a:prstGeom prst="line">
            <a:avLst/>
          </a:prstGeom>
          <a:noFill/>
          <a:ln w="4762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3747" name="Text Box 11">
            <a:extLst>
              <a:ext uri="{FF2B5EF4-FFF2-40B4-BE49-F238E27FC236}">
                <a16:creationId xmlns:a16="http://schemas.microsoft.com/office/drawing/2014/main" id="{A25D3342-DFD5-4FB3-B607-521436B9E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257175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D 1</a:t>
            </a:r>
          </a:p>
        </p:txBody>
      </p:sp>
      <p:sp>
        <p:nvSpPr>
          <p:cNvPr id="73748" name="Text Box 11">
            <a:extLst>
              <a:ext uri="{FF2B5EF4-FFF2-40B4-BE49-F238E27FC236}">
                <a16:creationId xmlns:a16="http://schemas.microsoft.com/office/drawing/2014/main" id="{910EC871-E0B1-44A2-9F76-83F05F780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2428875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D 2</a:t>
            </a:r>
          </a:p>
        </p:txBody>
      </p:sp>
      <p:sp>
        <p:nvSpPr>
          <p:cNvPr id="73749" name="Text Box 11">
            <a:extLst>
              <a:ext uri="{FF2B5EF4-FFF2-40B4-BE49-F238E27FC236}">
                <a16:creationId xmlns:a16="http://schemas.microsoft.com/office/drawing/2014/main" id="{08C7E265-42F2-42ED-B3F2-1D141E05F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338" y="2500313"/>
            <a:ext cx="7921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D 0</a:t>
            </a:r>
          </a:p>
        </p:txBody>
      </p:sp>
      <p:sp>
        <p:nvSpPr>
          <p:cNvPr id="73750" name="Text Box 11">
            <a:extLst>
              <a:ext uri="{FF2B5EF4-FFF2-40B4-BE49-F238E27FC236}">
                <a16:creationId xmlns:a16="http://schemas.microsoft.com/office/drawing/2014/main" id="{0ADBDD35-B4DC-432C-B28F-55EE746B0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341947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A’</a:t>
            </a:r>
          </a:p>
        </p:txBody>
      </p:sp>
      <p:sp>
        <p:nvSpPr>
          <p:cNvPr id="73751" name="Text Box 11">
            <a:extLst>
              <a:ext uri="{FF2B5EF4-FFF2-40B4-BE49-F238E27FC236}">
                <a16:creationId xmlns:a16="http://schemas.microsoft.com/office/drawing/2014/main" id="{D11F98BA-1BBE-4121-8E3F-7A96130E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2650" y="342900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73752" name="Text Box 11">
            <a:extLst>
              <a:ext uri="{FF2B5EF4-FFF2-40B4-BE49-F238E27FC236}">
                <a16:creationId xmlns:a16="http://schemas.microsoft.com/office/drawing/2014/main" id="{891A3367-C59F-4FDC-B5F0-3A40B6D19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342900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A’’</a:t>
            </a:r>
          </a:p>
        </p:txBody>
      </p:sp>
      <p:sp>
        <p:nvSpPr>
          <p:cNvPr id="73753" name="Text Box 11">
            <a:extLst>
              <a:ext uri="{FF2B5EF4-FFF2-40B4-BE49-F238E27FC236}">
                <a16:creationId xmlns:a16="http://schemas.microsoft.com/office/drawing/2014/main" id="{B72EB9B7-1C9A-497B-AF10-80A6BADA8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8275" y="426720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B ’</a:t>
            </a:r>
          </a:p>
        </p:txBody>
      </p:sp>
      <p:sp>
        <p:nvSpPr>
          <p:cNvPr id="73754" name="Text Box 11">
            <a:extLst>
              <a:ext uri="{FF2B5EF4-FFF2-40B4-BE49-F238E27FC236}">
                <a16:creationId xmlns:a16="http://schemas.microsoft.com/office/drawing/2014/main" id="{02F92074-007C-435A-9FB6-84B04E3B8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63" y="427672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B </a:t>
            </a:r>
          </a:p>
        </p:txBody>
      </p:sp>
      <p:sp>
        <p:nvSpPr>
          <p:cNvPr id="73755" name="Text Box 11">
            <a:extLst>
              <a:ext uri="{FF2B5EF4-FFF2-40B4-BE49-F238E27FC236}">
                <a16:creationId xmlns:a16="http://schemas.microsoft.com/office/drawing/2014/main" id="{54DCA7BA-A063-4EBE-A19E-133BC33BE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7213" y="427672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B ’’</a:t>
            </a:r>
          </a:p>
        </p:txBody>
      </p:sp>
    </p:spTree>
    <p:extLst>
      <p:ext uri="{BB962C8B-B14F-4D97-AF65-F5344CB8AC3E}">
        <p14:creationId xmlns:p14="http://schemas.microsoft.com/office/powerpoint/2010/main" val="149096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8" name="Group 15">
            <a:extLst>
              <a:ext uri="{FF2B5EF4-FFF2-40B4-BE49-F238E27FC236}">
                <a16:creationId xmlns:a16="http://schemas.microsoft.com/office/drawing/2014/main" id="{A5AFBCBF-D1D7-49EE-A2C3-5CD61874960F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1406525"/>
            <a:ext cx="7091362" cy="4543425"/>
            <a:chOff x="567" y="527"/>
            <a:chExt cx="4467" cy="2862"/>
          </a:xfrm>
        </p:grpSpPr>
        <p:sp>
          <p:nvSpPr>
            <p:cNvPr id="75804" name="Line 5">
              <a:extLst>
                <a:ext uri="{FF2B5EF4-FFF2-40B4-BE49-F238E27FC236}">
                  <a16:creationId xmlns:a16="http://schemas.microsoft.com/office/drawing/2014/main" id="{4BB64A25-B780-49A7-93AA-9B723E256E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6" y="3022"/>
              <a:ext cx="3878" cy="0"/>
            </a:xfrm>
            <a:prstGeom prst="line">
              <a:avLst/>
            </a:prstGeom>
            <a:noFill/>
            <a:ln w="41275">
              <a:solidFill>
                <a:schemeClr val="bg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grpSp>
          <p:nvGrpSpPr>
            <p:cNvPr id="75805" name="Group 14">
              <a:extLst>
                <a:ext uri="{FF2B5EF4-FFF2-40B4-BE49-F238E27FC236}">
                  <a16:creationId xmlns:a16="http://schemas.microsoft.com/office/drawing/2014/main" id="{223DA824-4D63-43A3-AC24-C9BCBC670E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" y="527"/>
              <a:ext cx="2988" cy="2862"/>
              <a:chOff x="567" y="527"/>
              <a:chExt cx="2988" cy="2862"/>
            </a:xfrm>
          </p:grpSpPr>
          <p:sp>
            <p:nvSpPr>
              <p:cNvPr id="75806" name="Line 4">
                <a:extLst>
                  <a:ext uri="{FF2B5EF4-FFF2-40B4-BE49-F238E27FC236}">
                    <a16:creationId xmlns:a16="http://schemas.microsoft.com/office/drawing/2014/main" id="{C0EB8D31-424C-4D62-8378-05EDC6CE44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6" y="527"/>
                <a:ext cx="0" cy="2495"/>
              </a:xfrm>
              <a:prstGeom prst="line">
                <a:avLst/>
              </a:prstGeom>
              <a:noFill/>
              <a:ln w="41275">
                <a:solidFill>
                  <a:schemeClr val="bg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75807" name="Line 9">
                <a:extLst>
                  <a:ext uri="{FF2B5EF4-FFF2-40B4-BE49-F238E27FC236}">
                    <a16:creationId xmlns:a16="http://schemas.microsoft.com/office/drawing/2014/main" id="{B4480B57-13E7-4ED2-A637-CE7113554F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5" y="1794"/>
                <a:ext cx="0" cy="1271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75808" name="Line 10">
                <a:extLst>
                  <a:ext uri="{FF2B5EF4-FFF2-40B4-BE49-F238E27FC236}">
                    <a16:creationId xmlns:a16="http://schemas.microsoft.com/office/drawing/2014/main" id="{B53940AF-B723-47D2-9554-4E845E5119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69" y="1755"/>
                <a:ext cx="2449" cy="0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75809" name="Text Box 11">
                <a:extLst>
                  <a:ext uri="{FF2B5EF4-FFF2-40B4-BE49-F238E27FC236}">
                    <a16:creationId xmlns:a16="http://schemas.microsoft.com/office/drawing/2014/main" id="{007CC2CA-5A43-4B68-B99C-21BB13AD79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6" y="3158"/>
                <a:ext cx="49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fa-IR" sz="1800" b="1">
                    <a:solidFill>
                      <a:schemeClr val="bg1"/>
                    </a:solidFill>
                  </a:rPr>
                  <a:t>Q1</a:t>
                </a:r>
              </a:p>
            </p:txBody>
          </p:sp>
          <p:sp>
            <p:nvSpPr>
              <p:cNvPr id="75810" name="Text Box 12">
                <a:extLst>
                  <a:ext uri="{FF2B5EF4-FFF2-40B4-BE49-F238E27FC236}">
                    <a16:creationId xmlns:a16="http://schemas.microsoft.com/office/drawing/2014/main" id="{1EE3F61E-12C7-448A-BF07-0EC7D7F961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7" y="1616"/>
                <a:ext cx="49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fa-IR" sz="1800" b="1">
                    <a:solidFill>
                      <a:schemeClr val="bg1"/>
                    </a:solidFill>
                  </a:rPr>
                  <a:t>P0</a:t>
                </a:r>
              </a:p>
            </p:txBody>
          </p:sp>
        </p:grpSp>
      </p:grpSp>
      <p:sp>
        <p:nvSpPr>
          <p:cNvPr id="75779" name="Text Box 13">
            <a:extLst>
              <a:ext uri="{FF2B5EF4-FFF2-40B4-BE49-F238E27FC236}">
                <a16:creationId xmlns:a16="http://schemas.microsoft.com/office/drawing/2014/main" id="{834170DA-48C6-4E23-943A-4ED8EA082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563" y="404813"/>
            <a:ext cx="5741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fa-IR" altLang="fa-IR" sz="2400" b="1">
                <a:solidFill>
                  <a:schemeClr val="bg1"/>
                </a:solidFill>
                <a:cs typeface="B Nazanin" panose="00000400000000000000" pitchFamily="2" charset="-78"/>
              </a:rPr>
              <a:t>شکل کلی جابجایی تابع تقاضا در محصولات جانشین</a:t>
            </a:r>
            <a:endParaRPr lang="en-US" altLang="fa-IR" sz="2400" b="1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75780" name="Text Box 12">
            <a:extLst>
              <a:ext uri="{FF2B5EF4-FFF2-40B4-BE49-F238E27FC236}">
                <a16:creationId xmlns:a16="http://schemas.microsoft.com/office/drawing/2014/main" id="{D6C97ABE-0F8A-4F51-9980-04645E723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413385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75781" name="Text Box 11">
            <a:extLst>
              <a:ext uri="{FF2B5EF4-FFF2-40B4-BE49-F238E27FC236}">
                <a16:creationId xmlns:a16="http://schemas.microsoft.com/office/drawing/2014/main" id="{FB039882-5C07-4886-8385-31848BBC7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8" y="557212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Q’1</a:t>
            </a:r>
          </a:p>
        </p:txBody>
      </p:sp>
      <p:sp>
        <p:nvSpPr>
          <p:cNvPr id="75782" name="Text Box 11">
            <a:extLst>
              <a:ext uri="{FF2B5EF4-FFF2-40B4-BE49-F238E27FC236}">
                <a16:creationId xmlns:a16="http://schemas.microsoft.com/office/drawing/2014/main" id="{BC04676B-7E44-49DA-B920-B9BFEA1CC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572125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 2</a:t>
            </a:r>
          </a:p>
        </p:txBody>
      </p:sp>
      <p:sp>
        <p:nvSpPr>
          <p:cNvPr id="75783" name="Line 10">
            <a:extLst>
              <a:ext uri="{FF2B5EF4-FFF2-40B4-BE49-F238E27FC236}">
                <a16:creationId xmlns:a16="http://schemas.microsoft.com/office/drawing/2014/main" id="{345ACC5F-CE5A-424E-B07C-2572735B5C3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275" y="4240213"/>
            <a:ext cx="4879975" cy="0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5784" name="Line 9">
            <a:extLst>
              <a:ext uri="{FF2B5EF4-FFF2-40B4-BE49-F238E27FC236}">
                <a16:creationId xmlns:a16="http://schemas.microsoft.com/office/drawing/2014/main" id="{ACCA43D5-5C19-42B5-A855-34A878B7AA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500813" y="4286250"/>
            <a:ext cx="0" cy="1260475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cxnSp>
        <p:nvCxnSpPr>
          <p:cNvPr id="75785" name="Straight Connector 22">
            <a:extLst>
              <a:ext uri="{FF2B5EF4-FFF2-40B4-BE49-F238E27FC236}">
                <a16:creationId xmlns:a16="http://schemas.microsoft.com/office/drawing/2014/main" id="{76E9A2E1-0D3C-4E7F-B620-663486F6E6A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214563" y="3000375"/>
            <a:ext cx="2000250" cy="2000250"/>
          </a:xfrm>
          <a:prstGeom prst="line">
            <a:avLst/>
          </a:prstGeom>
          <a:noFill/>
          <a:ln w="4762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86" name="Line 9">
            <a:extLst>
              <a:ext uri="{FF2B5EF4-FFF2-40B4-BE49-F238E27FC236}">
                <a16:creationId xmlns:a16="http://schemas.microsoft.com/office/drawing/2014/main" id="{2218EB21-9725-4238-BD9C-D358AA8AFA9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2063" y="4286250"/>
            <a:ext cx="0" cy="1260475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5787" name="Line 9">
            <a:extLst>
              <a:ext uri="{FF2B5EF4-FFF2-40B4-BE49-F238E27FC236}">
                <a16:creationId xmlns:a16="http://schemas.microsoft.com/office/drawing/2014/main" id="{00F1E6F7-5028-4672-A32A-BF17EE2A76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4813" y="3429000"/>
            <a:ext cx="0" cy="2017713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5788" name="Line 9">
            <a:extLst>
              <a:ext uri="{FF2B5EF4-FFF2-40B4-BE49-F238E27FC236}">
                <a16:creationId xmlns:a16="http://schemas.microsoft.com/office/drawing/2014/main" id="{052ED8AC-5974-4FB6-BF4B-EE2312B9BF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0438" y="4286250"/>
            <a:ext cx="0" cy="1260475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5789" name="Line 9">
            <a:extLst>
              <a:ext uri="{FF2B5EF4-FFF2-40B4-BE49-F238E27FC236}">
                <a16:creationId xmlns:a16="http://schemas.microsoft.com/office/drawing/2014/main" id="{1D742027-F4B3-4312-8ED1-44798F89FD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3188" y="3429000"/>
            <a:ext cx="0" cy="2017713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75790" name="Text Box 11">
            <a:extLst>
              <a:ext uri="{FF2B5EF4-FFF2-40B4-BE49-F238E27FC236}">
                <a16:creationId xmlns:a16="http://schemas.microsoft.com/office/drawing/2014/main" id="{4F6CB1A3-BA69-476C-9A1F-4BAD272F8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025" y="5572125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Q’ 2</a:t>
            </a:r>
          </a:p>
        </p:txBody>
      </p:sp>
      <p:sp>
        <p:nvSpPr>
          <p:cNvPr id="75791" name="Text Box 11">
            <a:extLst>
              <a:ext uri="{FF2B5EF4-FFF2-40B4-BE49-F238E27FC236}">
                <a16:creationId xmlns:a16="http://schemas.microsoft.com/office/drawing/2014/main" id="{593D7416-D29E-4F3F-9007-5DAD9D102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557212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Q’’2</a:t>
            </a:r>
          </a:p>
        </p:txBody>
      </p:sp>
      <p:sp>
        <p:nvSpPr>
          <p:cNvPr id="75792" name="Text Box 11">
            <a:extLst>
              <a:ext uri="{FF2B5EF4-FFF2-40B4-BE49-F238E27FC236}">
                <a16:creationId xmlns:a16="http://schemas.microsoft.com/office/drawing/2014/main" id="{86090B84-4916-44FC-8972-88C75F987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0" y="5572125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Q’’1</a:t>
            </a:r>
          </a:p>
        </p:txBody>
      </p:sp>
      <p:cxnSp>
        <p:nvCxnSpPr>
          <p:cNvPr id="75793" name="Straight Connector 33">
            <a:extLst>
              <a:ext uri="{FF2B5EF4-FFF2-40B4-BE49-F238E27FC236}">
                <a16:creationId xmlns:a16="http://schemas.microsoft.com/office/drawing/2014/main" id="{66DC918C-4BA6-4843-8759-3CE3DEB5FB18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679031" y="2893219"/>
            <a:ext cx="2071688" cy="2000250"/>
          </a:xfrm>
          <a:prstGeom prst="line">
            <a:avLst/>
          </a:prstGeom>
          <a:noFill/>
          <a:ln w="4762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94" name="Straight Connector 35">
            <a:extLst>
              <a:ext uri="{FF2B5EF4-FFF2-40B4-BE49-F238E27FC236}">
                <a16:creationId xmlns:a16="http://schemas.microsoft.com/office/drawing/2014/main" id="{03742836-E0FE-4891-AF73-AE0FB4620D3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29188" y="2857500"/>
            <a:ext cx="2357437" cy="2071688"/>
          </a:xfrm>
          <a:prstGeom prst="line">
            <a:avLst/>
          </a:prstGeom>
          <a:noFill/>
          <a:ln w="4762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95" name="Text Box 11">
            <a:extLst>
              <a:ext uri="{FF2B5EF4-FFF2-40B4-BE49-F238E27FC236}">
                <a16:creationId xmlns:a16="http://schemas.microsoft.com/office/drawing/2014/main" id="{7B75606C-8383-495D-9FA7-91B475D32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257175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D 1</a:t>
            </a:r>
          </a:p>
        </p:txBody>
      </p:sp>
      <p:sp>
        <p:nvSpPr>
          <p:cNvPr id="75796" name="Text Box 11">
            <a:extLst>
              <a:ext uri="{FF2B5EF4-FFF2-40B4-BE49-F238E27FC236}">
                <a16:creationId xmlns:a16="http://schemas.microsoft.com/office/drawing/2014/main" id="{416D85A2-D61A-43EF-964B-9B81A50F5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2428875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D 2</a:t>
            </a:r>
          </a:p>
        </p:txBody>
      </p:sp>
      <p:sp>
        <p:nvSpPr>
          <p:cNvPr id="75797" name="Text Box 11">
            <a:extLst>
              <a:ext uri="{FF2B5EF4-FFF2-40B4-BE49-F238E27FC236}">
                <a16:creationId xmlns:a16="http://schemas.microsoft.com/office/drawing/2014/main" id="{E9385745-BD1F-485F-B0DD-7B9294427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338" y="2500313"/>
            <a:ext cx="7921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D 0</a:t>
            </a:r>
          </a:p>
        </p:txBody>
      </p:sp>
      <p:sp>
        <p:nvSpPr>
          <p:cNvPr id="75798" name="Text Box 11">
            <a:extLst>
              <a:ext uri="{FF2B5EF4-FFF2-40B4-BE49-F238E27FC236}">
                <a16:creationId xmlns:a16="http://schemas.microsoft.com/office/drawing/2014/main" id="{BBF11149-C57A-4CB7-AA3E-BA44E5CB2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341947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A’</a:t>
            </a:r>
          </a:p>
        </p:txBody>
      </p:sp>
      <p:sp>
        <p:nvSpPr>
          <p:cNvPr id="75799" name="Text Box 11">
            <a:extLst>
              <a:ext uri="{FF2B5EF4-FFF2-40B4-BE49-F238E27FC236}">
                <a16:creationId xmlns:a16="http://schemas.microsoft.com/office/drawing/2014/main" id="{28BD7301-1011-4B16-B724-23D262F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2650" y="342900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75800" name="Text Box 11">
            <a:extLst>
              <a:ext uri="{FF2B5EF4-FFF2-40B4-BE49-F238E27FC236}">
                <a16:creationId xmlns:a16="http://schemas.microsoft.com/office/drawing/2014/main" id="{9F16653D-19DA-4F3A-97AB-27D555D64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342900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A’’</a:t>
            </a:r>
          </a:p>
        </p:txBody>
      </p:sp>
      <p:sp>
        <p:nvSpPr>
          <p:cNvPr id="75801" name="Text Box 11">
            <a:extLst>
              <a:ext uri="{FF2B5EF4-FFF2-40B4-BE49-F238E27FC236}">
                <a16:creationId xmlns:a16="http://schemas.microsoft.com/office/drawing/2014/main" id="{4808CB25-F9A0-4243-848B-D032A3B04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8275" y="4267200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B ’</a:t>
            </a:r>
          </a:p>
        </p:txBody>
      </p:sp>
      <p:sp>
        <p:nvSpPr>
          <p:cNvPr id="75802" name="Text Box 11">
            <a:extLst>
              <a:ext uri="{FF2B5EF4-FFF2-40B4-BE49-F238E27FC236}">
                <a16:creationId xmlns:a16="http://schemas.microsoft.com/office/drawing/2014/main" id="{02826CEE-D2C0-4C32-B605-39F857305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63" y="427672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B </a:t>
            </a:r>
          </a:p>
        </p:txBody>
      </p:sp>
      <p:sp>
        <p:nvSpPr>
          <p:cNvPr id="75803" name="Text Box 11">
            <a:extLst>
              <a:ext uri="{FF2B5EF4-FFF2-40B4-BE49-F238E27FC236}">
                <a16:creationId xmlns:a16="http://schemas.microsoft.com/office/drawing/2014/main" id="{BADB49F9-C36F-4431-B9A8-524B24AAE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7213" y="427672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fa-IR" sz="1800" b="1">
                <a:solidFill>
                  <a:schemeClr val="bg1"/>
                </a:solidFill>
              </a:rPr>
              <a:t>B ’’</a:t>
            </a:r>
          </a:p>
        </p:txBody>
      </p:sp>
    </p:spTree>
    <p:extLst>
      <p:ext uri="{BB962C8B-B14F-4D97-AF65-F5344CB8AC3E}">
        <p14:creationId xmlns:p14="http://schemas.microsoft.com/office/powerpoint/2010/main" val="1657718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7C804B4-6593-4303-96C4-CE29A147D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27050"/>
            <a:ext cx="1038225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بنابراین:</a:t>
            </a:r>
          </a:p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CEE8D477-9C24-4BB8-A432-C762014E7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38" y="1341438"/>
            <a:ext cx="8643937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هرچند اجزای بسته سفر، مکمل یکدیگرند اما درصورتی که این اجزا بر سر بخش مشخصی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از مخارج گردشگری رقابت کنند، از نظر اثرات قیمتی </a:t>
            </a:r>
            <a:r>
              <a:rPr lang="fa-IR" altLang="fa-IR" sz="2800" b="1">
                <a:solidFill>
                  <a:srgbClr val="FF0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جانشین</a:t>
            </a: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یکدیگرند.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endParaRPr lang="fa-IR" altLang="fa-IR" sz="2400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تقاضای گردشگری، علاوه بر قیمت های موجود در مقصد، قیمت های سایر مقاصد و 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800" b="1">
                <a:solidFill>
                  <a:srgbClr val="FF0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تفاوت نسبی </a:t>
            </a: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آن ها نیز اهمیت دارد.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endParaRPr lang="fa-IR" altLang="fa-IR" sz="2400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کشش قیمتی تقاضای گردشگری با میزان ضرورت و اجبار به سفر </a:t>
            </a:r>
            <a:r>
              <a:rPr lang="fa-IR" altLang="fa-IR" sz="2800" b="1">
                <a:solidFill>
                  <a:srgbClr val="FF0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رابطه معکوس </a:t>
            </a: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دارد و 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تقاضای سفر با میزان اجبار به سفر نیز </a:t>
            </a:r>
            <a:r>
              <a:rPr lang="fa-IR" altLang="fa-IR" sz="2800" b="1">
                <a:solidFill>
                  <a:srgbClr val="FF0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رابطه مستقیم </a:t>
            </a: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دارد.</a:t>
            </a:r>
          </a:p>
        </p:txBody>
      </p:sp>
    </p:spTree>
    <p:extLst>
      <p:ext uri="{BB962C8B-B14F-4D97-AF65-F5344CB8AC3E}">
        <p14:creationId xmlns:p14="http://schemas.microsoft.com/office/powerpoint/2010/main" val="566512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429E5D3D-1A1F-47CE-B1D9-B8886146D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5588" y="836613"/>
            <a:ext cx="7131050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بررسی اثرات قیمتی پیچیده تر هستند ، چون عوامل مختلف قیمتی بر روی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قیمت تاثیر می گذارند .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endParaRPr lang="fa-IR" altLang="fa-IR" sz="2400">
              <a:solidFill>
                <a:schemeClr val="bg1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قیمت های نسبی در مقصد ، مبدا ء و مقاصد رقیب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رقابت داخلی بین اجزاء محصول گردشگری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رقابت تأثیر زیادی بر کشش قیمتی تقاضای محصولات گردشگری دارد.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>
            <a:extLst>
              <a:ext uri="{FF2B5EF4-FFF2-40B4-BE49-F238E27FC236}">
                <a16:creationId xmlns:a16="http://schemas.microsoft.com/office/drawing/2014/main" id="{FF2F62D4-C570-443B-A9F1-90E662144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04813"/>
            <a:ext cx="3627438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chemeClr val="folHlink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اثر درآمدی در تقاضای گردشگری</a:t>
            </a:r>
          </a:p>
        </p:txBody>
      </p:sp>
      <p:sp>
        <p:nvSpPr>
          <p:cNvPr id="59395" name="Rectangle 4">
            <a:extLst>
              <a:ext uri="{FF2B5EF4-FFF2-40B4-BE49-F238E27FC236}">
                <a16:creationId xmlns:a16="http://schemas.microsoft.com/office/drawing/2014/main" id="{CD7563C6-315C-4508-BA78-86169A869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5113" y="1196975"/>
            <a:ext cx="71215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رابطه </a:t>
            </a: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معکوس</a:t>
            </a: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بین قیمت و میزان تقاضا ( با فرض ثابت بودن سایر عوامل ) 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قانون کلی تقاضا است. </a:t>
            </a:r>
          </a:p>
        </p:txBody>
      </p:sp>
      <p:sp>
        <p:nvSpPr>
          <p:cNvPr id="59396" name="Rectangle 5">
            <a:extLst>
              <a:ext uri="{FF2B5EF4-FFF2-40B4-BE49-F238E27FC236}">
                <a16:creationId xmlns:a16="http://schemas.microsoft.com/office/drawing/2014/main" id="{BC18AE88-60C3-4C2C-864B-E3D6F6880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7638" y="2276475"/>
            <a:ext cx="8804276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اثر درآمدی تقاضا</a:t>
            </a: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به بررسی نسبت میزان تغیرات تقاضا را به تغییرات درآمد نشان می دهد . </a:t>
            </a:r>
          </a:p>
        </p:txBody>
      </p:sp>
      <p:grpSp>
        <p:nvGrpSpPr>
          <p:cNvPr id="59397" name="Group 10">
            <a:extLst>
              <a:ext uri="{FF2B5EF4-FFF2-40B4-BE49-F238E27FC236}">
                <a16:creationId xmlns:a16="http://schemas.microsoft.com/office/drawing/2014/main" id="{2F39BBF9-9BA3-4D02-A68D-ADDF931280F5}"/>
              </a:ext>
            </a:extLst>
          </p:cNvPr>
          <p:cNvGrpSpPr>
            <a:grpSpLocks/>
          </p:cNvGrpSpPr>
          <p:nvPr/>
        </p:nvGrpSpPr>
        <p:grpSpPr bwMode="auto">
          <a:xfrm>
            <a:off x="2503488" y="3068638"/>
            <a:ext cx="6192837" cy="822325"/>
            <a:chOff x="1577" y="2802"/>
            <a:chExt cx="3901" cy="518"/>
          </a:xfrm>
        </p:grpSpPr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98AB335F-FEF1-4E59-8922-083A2FF42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8" y="2802"/>
              <a:ext cx="203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>
                <a:lnSpc>
                  <a:spcPct val="90000"/>
                </a:lnSpc>
                <a:buClr>
                  <a:schemeClr val="hlink"/>
                </a:buClr>
                <a:buSzPct val="70000"/>
                <a:buFont typeface="Wingdings" panose="05000000000000000000" pitchFamily="2" charset="2"/>
                <a:buNone/>
              </a:pPr>
              <a:r>
                <a:rPr lang="fa-IR" altLang="fa-IR" sz="2400" b="1">
                  <a:solidFill>
                    <a:srgbClr val="CCFF33"/>
                  </a:solidFill>
                  <a:latin typeface="Garamond" panose="02020404030301010803" pitchFamily="18" charset="0"/>
                  <a:cs typeface="B Nazanin" panose="00000400000000000000" pitchFamily="2" charset="-78"/>
                </a:rPr>
                <a:t>% تغییر در تقاضای گردشگری</a:t>
              </a:r>
            </a:p>
            <a:p>
              <a:pPr algn="r" rtl="1" eaLnBrk="1" hangingPunct="1">
                <a:lnSpc>
                  <a:spcPct val="90000"/>
                </a:lnSpc>
                <a:buClr>
                  <a:schemeClr val="hlink"/>
                </a:buClr>
                <a:buSzPct val="70000"/>
                <a:buFont typeface="Wingdings" panose="05000000000000000000" pitchFamily="2" charset="2"/>
                <a:buNone/>
              </a:pPr>
              <a:r>
                <a:rPr lang="fa-IR" altLang="fa-IR" sz="2400" b="1">
                  <a:solidFill>
                    <a:srgbClr val="CCFF33"/>
                  </a:solidFill>
                  <a:latin typeface="Garamond" panose="02020404030301010803" pitchFamily="18" charset="0"/>
                  <a:cs typeface="B Nazanin" panose="00000400000000000000" pitchFamily="2" charset="-78"/>
                </a:rPr>
                <a:t>% تغییر در درآمد قابل تصرف</a:t>
              </a:r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BA207E45-97E5-4CD6-A6A6-A34E90919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0" y="3054"/>
              <a:ext cx="1950" cy="0"/>
            </a:xfrm>
            <a:prstGeom prst="line">
              <a:avLst/>
            </a:prstGeom>
            <a:noFill/>
            <a:ln w="38100">
              <a:solidFill>
                <a:srgbClr val="FFCC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59401" name="Rectangle 9">
              <a:extLst>
                <a:ext uri="{FF2B5EF4-FFF2-40B4-BE49-F238E27FC236}">
                  <a16:creationId xmlns:a16="http://schemas.microsoft.com/office/drawing/2014/main" id="{EB238223-DAFC-4C86-8598-3F7BE234F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2912"/>
              <a:ext cx="1609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>
                <a:lnSpc>
                  <a:spcPct val="90000"/>
                </a:lnSpc>
                <a:buClr>
                  <a:schemeClr val="hlink"/>
                </a:buClr>
                <a:buSzPct val="70000"/>
                <a:buFont typeface="Wingdings" panose="05000000000000000000" pitchFamily="2" charset="2"/>
                <a:buNone/>
              </a:pPr>
              <a:r>
                <a:rPr lang="fa-IR" altLang="fa-IR" sz="2400" b="1">
                  <a:solidFill>
                    <a:srgbClr val="CCFF33"/>
                  </a:solidFill>
                  <a:latin typeface="Garamond" panose="02020404030301010803" pitchFamily="18" charset="0"/>
                  <a:cs typeface="B Nazanin" panose="00000400000000000000" pitchFamily="2" charset="-78"/>
                </a:rPr>
                <a:t>= کشش درآمدی تقاضا</a:t>
              </a:r>
            </a:p>
          </p:txBody>
        </p:sp>
      </p:grpSp>
      <p:sp>
        <p:nvSpPr>
          <p:cNvPr id="59398" name="Rectangle 11">
            <a:extLst>
              <a:ext uri="{FF2B5EF4-FFF2-40B4-BE49-F238E27FC236}">
                <a16:creationId xmlns:a16="http://schemas.microsoft.com/office/drawing/2014/main" id="{BD68123E-B3C0-454D-887B-3658E8299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972050"/>
            <a:ext cx="390207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این کشش قاعدتا باید مثبت باشد.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fa-IR" altLang="fa-IR" sz="2400">
              <a:solidFill>
                <a:schemeClr val="bg1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برای کالاهای ضروری </a:t>
            </a: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بی کشش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برای کالاهای لوکس و تجملی </a:t>
            </a: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با کشش</a:t>
            </a: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</a:t>
            </a:r>
          </a:p>
        </p:txBody>
      </p:sp>
      <p:pic>
        <p:nvPicPr>
          <p:cNvPr id="2" name="C7527C62">
            <a:hlinkClick r:id="" action="ppaction://media"/>
            <a:extLst>
              <a:ext uri="{FF2B5EF4-FFF2-40B4-BE49-F238E27FC236}">
                <a16:creationId xmlns:a16="http://schemas.microsoft.com/office/drawing/2014/main" id="{1EB5498C-D2BF-41D5-9BE3-4A23D93ADD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62619" y="4262438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2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9">
            <a:extLst>
              <a:ext uri="{FF2B5EF4-FFF2-40B4-BE49-F238E27FC236}">
                <a16:creationId xmlns:a16="http://schemas.microsoft.com/office/drawing/2014/main" id="{7868CAC0-62D8-4AD6-B197-BB4667AD69C6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404813"/>
            <a:ext cx="7920037" cy="5621337"/>
            <a:chOff x="567" y="255"/>
            <a:chExt cx="4989" cy="3541"/>
          </a:xfrm>
        </p:grpSpPr>
        <p:sp>
          <p:nvSpPr>
            <p:cNvPr id="61444" name="Line 3">
              <a:extLst>
                <a:ext uri="{FF2B5EF4-FFF2-40B4-BE49-F238E27FC236}">
                  <a16:creationId xmlns:a16="http://schemas.microsoft.com/office/drawing/2014/main" id="{F9E188F5-3BE4-462F-A4A2-AE98AC6888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6" y="3381"/>
              <a:ext cx="3221" cy="0"/>
            </a:xfrm>
            <a:prstGeom prst="line">
              <a:avLst/>
            </a:prstGeom>
            <a:noFill/>
            <a:ln w="41275">
              <a:solidFill>
                <a:schemeClr val="bg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45" name="Line 5">
              <a:extLst>
                <a:ext uri="{FF2B5EF4-FFF2-40B4-BE49-F238E27FC236}">
                  <a16:creationId xmlns:a16="http://schemas.microsoft.com/office/drawing/2014/main" id="{BD8E41AE-E07A-41F3-B5F7-98EE14E233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886"/>
              <a:ext cx="0" cy="2495"/>
            </a:xfrm>
            <a:prstGeom prst="line">
              <a:avLst/>
            </a:prstGeom>
            <a:noFill/>
            <a:ln w="41275">
              <a:solidFill>
                <a:schemeClr val="bg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46" name="Line 8">
              <a:extLst>
                <a:ext uri="{FF2B5EF4-FFF2-40B4-BE49-F238E27FC236}">
                  <a16:creationId xmlns:a16="http://schemas.microsoft.com/office/drawing/2014/main" id="{E114E7A4-B76C-4C65-B09F-604309E5EB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1" y="2659"/>
              <a:ext cx="0" cy="765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47" name="Line 9">
              <a:extLst>
                <a:ext uri="{FF2B5EF4-FFF2-40B4-BE49-F238E27FC236}">
                  <a16:creationId xmlns:a16="http://schemas.microsoft.com/office/drawing/2014/main" id="{4C4F7910-E332-47B6-B9E1-6FA495B6A5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617"/>
              <a:ext cx="3196" cy="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48" name="Text Box 10">
              <a:extLst>
                <a:ext uri="{FF2B5EF4-FFF2-40B4-BE49-F238E27FC236}">
                  <a16:creationId xmlns:a16="http://schemas.microsoft.com/office/drawing/2014/main" id="{2ADD19B2-F99D-480E-810D-C28439C4B8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3554"/>
              <a:ext cx="49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a-IR" sz="1800" b="1">
                  <a:solidFill>
                    <a:schemeClr val="bg1"/>
                  </a:solidFill>
                </a:rPr>
                <a:t>Q</a:t>
              </a:r>
              <a:r>
                <a:rPr lang="fa-IR" altLang="fa-IR" sz="1800" b="1">
                  <a:solidFill>
                    <a:schemeClr val="bg1"/>
                  </a:solidFill>
                </a:rPr>
                <a:t>2</a:t>
              </a:r>
              <a:endParaRPr lang="en-US" altLang="fa-IR" sz="1800" b="1">
                <a:solidFill>
                  <a:schemeClr val="bg1"/>
                </a:solidFill>
              </a:endParaRPr>
            </a:p>
          </p:txBody>
        </p:sp>
        <p:sp>
          <p:nvSpPr>
            <p:cNvPr id="61449" name="Text Box 11">
              <a:extLst>
                <a:ext uri="{FF2B5EF4-FFF2-40B4-BE49-F238E27FC236}">
                  <a16:creationId xmlns:a16="http://schemas.microsoft.com/office/drawing/2014/main" id="{93A20E07-A639-4B1E-BA01-07AF1FF9EA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2568"/>
              <a:ext cx="49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a-IR" sz="1800" b="1">
                  <a:solidFill>
                    <a:schemeClr val="bg1"/>
                  </a:solidFill>
                </a:rPr>
                <a:t>Y0</a:t>
              </a:r>
            </a:p>
          </p:txBody>
        </p:sp>
        <p:sp>
          <p:nvSpPr>
            <p:cNvPr id="61450" name="Text Box 12">
              <a:extLst>
                <a:ext uri="{FF2B5EF4-FFF2-40B4-BE49-F238E27FC236}">
                  <a16:creationId xmlns:a16="http://schemas.microsoft.com/office/drawing/2014/main" id="{CC58C59F-C208-4902-AB04-D987BDC9D4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55"/>
              <a:ext cx="299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fa-IR" altLang="fa-IR" sz="2400" b="1">
                  <a:solidFill>
                    <a:schemeClr val="bg1"/>
                  </a:solidFill>
                  <a:cs typeface="B Nazanin" panose="00000400000000000000" pitchFamily="2" charset="-78"/>
                </a:rPr>
                <a:t>شکل کلی منحنی کشش درآمدی تقاضا</a:t>
              </a:r>
              <a:endParaRPr lang="en-US" altLang="fa-IR" sz="2400" b="1">
                <a:solidFill>
                  <a:schemeClr val="bg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61451" name="Text Box 13">
              <a:extLst>
                <a:ext uri="{FF2B5EF4-FFF2-40B4-BE49-F238E27FC236}">
                  <a16:creationId xmlns:a16="http://schemas.microsoft.com/office/drawing/2014/main" id="{8C73F2BA-E9EB-4A2B-9F17-DB6AABA33C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9" y="3565"/>
              <a:ext cx="49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a-IR" sz="1800" b="1">
                  <a:solidFill>
                    <a:schemeClr val="bg1"/>
                  </a:solidFill>
                </a:rPr>
                <a:t>Q0</a:t>
              </a:r>
            </a:p>
          </p:txBody>
        </p:sp>
        <p:sp>
          <p:nvSpPr>
            <p:cNvPr id="61452" name="Text Box 14">
              <a:extLst>
                <a:ext uri="{FF2B5EF4-FFF2-40B4-BE49-F238E27FC236}">
                  <a16:creationId xmlns:a16="http://schemas.microsoft.com/office/drawing/2014/main" id="{8A98E6F0-8F91-48A3-85C4-A2A8D5CA1D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3561"/>
              <a:ext cx="49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a-IR" sz="1800" b="1">
                  <a:solidFill>
                    <a:schemeClr val="bg1"/>
                  </a:solidFill>
                </a:rPr>
                <a:t>Q</a:t>
              </a:r>
              <a:r>
                <a:rPr lang="fa-IR" altLang="fa-IR" sz="1800" b="1">
                  <a:solidFill>
                    <a:schemeClr val="bg1"/>
                  </a:solidFill>
                </a:rPr>
                <a:t>1</a:t>
              </a:r>
              <a:endParaRPr lang="en-US" altLang="fa-IR" sz="1800" b="1">
                <a:solidFill>
                  <a:schemeClr val="bg1"/>
                </a:solidFill>
              </a:endParaRPr>
            </a:p>
          </p:txBody>
        </p:sp>
        <p:sp>
          <p:nvSpPr>
            <p:cNvPr id="61453" name="Text Box 15">
              <a:extLst>
                <a:ext uri="{FF2B5EF4-FFF2-40B4-BE49-F238E27FC236}">
                  <a16:creationId xmlns:a16="http://schemas.microsoft.com/office/drawing/2014/main" id="{0FDAE00F-0BA5-47C2-B7B7-0FEC0A8A45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1" y="3562"/>
              <a:ext cx="49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a-IR" sz="1800" b="1">
                  <a:solidFill>
                    <a:schemeClr val="bg1"/>
                  </a:solidFill>
                </a:rPr>
                <a:t>Q</a:t>
              </a:r>
              <a:r>
                <a:rPr lang="fa-IR" altLang="fa-IR" sz="1800" b="1">
                  <a:solidFill>
                    <a:schemeClr val="bg1"/>
                  </a:solidFill>
                </a:rPr>
                <a:t>3</a:t>
              </a:r>
              <a:endParaRPr lang="en-US" altLang="fa-IR" sz="1800" b="1">
                <a:solidFill>
                  <a:schemeClr val="bg1"/>
                </a:solidFill>
              </a:endParaRPr>
            </a:p>
          </p:txBody>
        </p:sp>
        <p:sp>
          <p:nvSpPr>
            <p:cNvPr id="61454" name="Text Box 16">
              <a:extLst>
                <a:ext uri="{FF2B5EF4-FFF2-40B4-BE49-F238E27FC236}">
                  <a16:creationId xmlns:a16="http://schemas.microsoft.com/office/drawing/2014/main" id="{F56FBF81-9320-4082-A48A-C02B3C0C19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3562"/>
              <a:ext cx="49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a-IR" sz="1800" b="1">
                  <a:solidFill>
                    <a:schemeClr val="bg1"/>
                  </a:solidFill>
                </a:rPr>
                <a:t>Q</a:t>
              </a:r>
              <a:r>
                <a:rPr lang="fa-IR" altLang="fa-IR" sz="1800" b="1">
                  <a:solidFill>
                    <a:schemeClr val="bg1"/>
                  </a:solidFill>
                </a:rPr>
                <a:t>4</a:t>
              </a:r>
              <a:endParaRPr lang="en-US" altLang="fa-IR" sz="1800" b="1">
                <a:solidFill>
                  <a:schemeClr val="bg1"/>
                </a:solidFill>
              </a:endParaRPr>
            </a:p>
          </p:txBody>
        </p:sp>
        <p:sp>
          <p:nvSpPr>
            <p:cNvPr id="61455" name="Text Box 17">
              <a:extLst>
                <a:ext uri="{FF2B5EF4-FFF2-40B4-BE49-F238E27FC236}">
                  <a16:creationId xmlns:a16="http://schemas.microsoft.com/office/drawing/2014/main" id="{9D054361-8967-4FB7-B6CA-ABCD6C3927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1888"/>
              <a:ext cx="49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a-IR" sz="1800" b="1">
                  <a:solidFill>
                    <a:schemeClr val="bg1"/>
                  </a:solidFill>
                </a:rPr>
                <a:t>Y</a:t>
              </a:r>
              <a:r>
                <a:rPr lang="fa-IR" altLang="fa-IR" sz="1800" b="1">
                  <a:solidFill>
                    <a:schemeClr val="bg1"/>
                  </a:solidFill>
                </a:rPr>
                <a:t>1</a:t>
              </a:r>
              <a:endParaRPr lang="en-US" altLang="fa-IR" sz="1800" b="1">
                <a:solidFill>
                  <a:schemeClr val="bg1"/>
                </a:solidFill>
              </a:endParaRPr>
            </a:p>
          </p:txBody>
        </p:sp>
        <p:sp>
          <p:nvSpPr>
            <p:cNvPr id="61456" name="Line 18">
              <a:extLst>
                <a:ext uri="{FF2B5EF4-FFF2-40B4-BE49-F238E27FC236}">
                  <a16:creationId xmlns:a16="http://schemas.microsoft.com/office/drawing/2014/main" id="{45212EE6-4566-4E64-9823-675498AE55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11" y="1979"/>
              <a:ext cx="3196" cy="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57" name="Line 19">
              <a:extLst>
                <a:ext uri="{FF2B5EF4-FFF2-40B4-BE49-F238E27FC236}">
                  <a16:creationId xmlns:a16="http://schemas.microsoft.com/office/drawing/2014/main" id="{F369AAE0-E3AE-4F5E-8627-B5395BBC8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" y="1979"/>
              <a:ext cx="0" cy="1421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58" name="Line 20">
              <a:extLst>
                <a:ext uri="{FF2B5EF4-FFF2-40B4-BE49-F238E27FC236}">
                  <a16:creationId xmlns:a16="http://schemas.microsoft.com/office/drawing/2014/main" id="{8AA1DB64-7AFB-47D4-88CD-26FE0E4904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1979"/>
              <a:ext cx="0" cy="1421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59" name="Line 21">
              <a:extLst>
                <a:ext uri="{FF2B5EF4-FFF2-40B4-BE49-F238E27FC236}">
                  <a16:creationId xmlns:a16="http://schemas.microsoft.com/office/drawing/2014/main" id="{66A0811F-18A9-4A55-B660-55B25D731A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1979"/>
              <a:ext cx="0" cy="1421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60" name="Line 22">
              <a:extLst>
                <a:ext uri="{FF2B5EF4-FFF2-40B4-BE49-F238E27FC236}">
                  <a16:creationId xmlns:a16="http://schemas.microsoft.com/office/drawing/2014/main" id="{F5DAAB08-CD38-4391-A514-7EA90F1B19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1979"/>
              <a:ext cx="0" cy="1421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61" name="Line 23">
              <a:extLst>
                <a:ext uri="{FF2B5EF4-FFF2-40B4-BE49-F238E27FC236}">
                  <a16:creationId xmlns:a16="http://schemas.microsoft.com/office/drawing/2014/main" id="{C3966FF4-2AD4-48BC-8433-ED4599F686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9" y="981"/>
              <a:ext cx="1496" cy="213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62" name="Line 24">
              <a:extLst>
                <a:ext uri="{FF2B5EF4-FFF2-40B4-BE49-F238E27FC236}">
                  <a16:creationId xmlns:a16="http://schemas.microsoft.com/office/drawing/2014/main" id="{F3DA17D3-F8A6-4C7A-8C9B-7F49270FF1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00" y="1344"/>
              <a:ext cx="2351" cy="163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63" name="Line 25">
              <a:extLst>
                <a:ext uri="{FF2B5EF4-FFF2-40B4-BE49-F238E27FC236}">
                  <a16:creationId xmlns:a16="http://schemas.microsoft.com/office/drawing/2014/main" id="{D72DDEC8-9B79-4CA9-92FD-72AA4482C4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7" y="1706"/>
              <a:ext cx="2812" cy="118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64" name="Line 26">
              <a:extLst>
                <a:ext uri="{FF2B5EF4-FFF2-40B4-BE49-F238E27FC236}">
                  <a16:creationId xmlns:a16="http://schemas.microsoft.com/office/drawing/2014/main" id="{000D6688-D33B-4EFF-91CC-8026501550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03" y="1826"/>
              <a:ext cx="3357" cy="9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1465" name="Text Box 27">
              <a:extLst>
                <a:ext uri="{FF2B5EF4-FFF2-40B4-BE49-F238E27FC236}">
                  <a16:creationId xmlns:a16="http://schemas.microsoft.com/office/drawing/2014/main" id="{0033E590-BE79-4700-BFB7-0179F21CCD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6" y="709"/>
              <a:ext cx="16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fa-IR" altLang="fa-IR" sz="2400" b="1">
                  <a:solidFill>
                    <a:schemeClr val="bg1"/>
                  </a:solidFill>
                  <a:cs typeface="B Nazanin" panose="00000400000000000000" pitchFamily="2" charset="-78"/>
                </a:rPr>
                <a:t>اجبار ( ضرورت بیشتر )</a:t>
              </a:r>
              <a:endParaRPr lang="en-US" altLang="fa-IR" sz="2400" b="1">
                <a:solidFill>
                  <a:schemeClr val="bg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61466" name="Text Box 28">
              <a:extLst>
                <a:ext uri="{FF2B5EF4-FFF2-40B4-BE49-F238E27FC236}">
                  <a16:creationId xmlns:a16="http://schemas.microsoft.com/office/drawing/2014/main" id="{8CFB8E80-1D94-4D2B-9AB7-8D9689E5A9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8" y="1570"/>
              <a:ext cx="15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fa-IR" altLang="fa-IR" sz="2400" b="1">
                  <a:solidFill>
                    <a:schemeClr val="bg1"/>
                  </a:solidFill>
                  <a:cs typeface="B Nazanin" panose="00000400000000000000" pitchFamily="2" charset="-78"/>
                </a:rPr>
                <a:t>اختیار( ضرورت کمتر )</a:t>
              </a:r>
              <a:endParaRPr lang="en-US" altLang="fa-IR" sz="2400" b="1">
                <a:solidFill>
                  <a:schemeClr val="bg1"/>
                </a:solidFill>
                <a:cs typeface="B Nazanin" panose="00000400000000000000" pitchFamily="2" charset="-78"/>
              </a:endParaRPr>
            </a:p>
          </p:txBody>
        </p:sp>
      </p:grpSp>
      <p:sp>
        <p:nvSpPr>
          <p:cNvPr id="61443" name="Text Box 27">
            <a:extLst>
              <a:ext uri="{FF2B5EF4-FFF2-40B4-BE49-F238E27FC236}">
                <a16:creationId xmlns:a16="http://schemas.microsoft.com/office/drawing/2014/main" id="{39E56738-B152-4808-BDE4-6D814972C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6186488"/>
            <a:ext cx="8626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a-IR" altLang="fa-IR" sz="2000" b="1">
                <a:solidFill>
                  <a:srgbClr val="FFFF00"/>
                </a:solidFill>
                <a:cs typeface="B Nazanin" panose="00000400000000000000" pitchFamily="2" charset="-78"/>
              </a:rPr>
              <a:t>لذا کشش درآمدی تقاضا بر حسب نوع سفر و مدت زمانی که گردشگر در اختیار دارد، متفاوت است</a:t>
            </a:r>
            <a:endParaRPr lang="en-US" altLang="fa-IR" sz="2000" b="1">
              <a:solidFill>
                <a:srgbClr val="FFFF00"/>
              </a:solidFill>
              <a:cs typeface="B Nazanin" panose="00000400000000000000" pitchFamily="2" charset="-78"/>
            </a:endParaRPr>
          </a:p>
        </p:txBody>
      </p:sp>
      <p:pic>
        <p:nvPicPr>
          <p:cNvPr id="2" name="22515CFB">
            <a:hlinkClick r:id="" action="ppaction://media"/>
            <a:extLst>
              <a:ext uri="{FF2B5EF4-FFF2-40B4-BE49-F238E27FC236}">
                <a16:creationId xmlns:a16="http://schemas.microsoft.com/office/drawing/2014/main" id="{BE94AB4F-DA10-4098-8E02-52537C573F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3768" y="618331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3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>
            <a:extLst>
              <a:ext uri="{FF2B5EF4-FFF2-40B4-BE49-F238E27FC236}">
                <a16:creationId xmlns:a16="http://schemas.microsoft.com/office/drawing/2014/main" id="{DFB1B66E-13F5-4D44-94CA-1FB3D3332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738" y="836613"/>
            <a:ext cx="64389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آیا با هر دیدی کشش درآمدی گردشگری بالاست؟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آیا الزاما با بالا رفتن درآمد میزان سفر ها نیز افزایش می یابد؟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آیا با افزایش درآمد مدت سفر ها افزایش می یابد ؟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آیا میزان کشش درآمدی با نوع گردشگری رابطه دارد ؟ چگونه ؟  </a:t>
            </a:r>
          </a:p>
        </p:txBody>
      </p:sp>
      <p:sp>
        <p:nvSpPr>
          <p:cNvPr id="63491" name="Rectangle 5">
            <a:extLst>
              <a:ext uri="{FF2B5EF4-FFF2-40B4-BE49-F238E27FC236}">
                <a16:creationId xmlns:a16="http://schemas.microsoft.com/office/drawing/2014/main" id="{2980110F-3777-494A-9573-FC01AB66C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748088"/>
            <a:ext cx="4267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اجبار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fa-IR" altLang="fa-IR" b="1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                            اختیار</a:t>
            </a:r>
            <a:endParaRPr lang="fa-IR" altLang="fa-IR">
              <a:solidFill>
                <a:schemeClr val="bg1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  <p:pic>
        <p:nvPicPr>
          <p:cNvPr id="2" name="3DB0BAC0">
            <a:hlinkClick r:id="" action="ppaction://media"/>
            <a:extLst>
              <a:ext uri="{FF2B5EF4-FFF2-40B4-BE49-F238E27FC236}">
                <a16:creationId xmlns:a16="http://schemas.microsoft.com/office/drawing/2014/main" id="{1F45BF9F-1976-4B45-B373-7F82C372AE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3437" y="2965285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7805</TotalTime>
  <Words>479</Words>
  <Application>Microsoft Office PowerPoint</Application>
  <PresentationFormat>On-screen Show (4:3)</PresentationFormat>
  <Paragraphs>108</Paragraphs>
  <Slides>12</Slides>
  <Notes>12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Garamond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hamed</dc:creator>
  <cp:lastModifiedBy>L.E.N.O.V.O</cp:lastModifiedBy>
  <cp:revision>287</cp:revision>
  <dcterms:created xsi:type="dcterms:W3CDTF">2008-03-03T18:31:02Z</dcterms:created>
  <dcterms:modified xsi:type="dcterms:W3CDTF">2020-04-24T17:26:34Z</dcterms:modified>
</cp:coreProperties>
</file>