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</p:sldIdLst>
  <p:sldSz cx="12192000" cy="6858000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39" autoAdjust="0"/>
    <p:restoredTop sz="94660"/>
  </p:normalViewPr>
  <p:slideViewPr>
    <p:cSldViewPr snapToGrid="0" showGuides="1">
      <p:cViewPr>
        <p:scale>
          <a:sx n="81" d="100"/>
          <a:sy n="81" d="100"/>
        </p:scale>
        <p:origin x="-78" y="-18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B9C23-9126-4D8B-9391-89B97C7AD15F}" type="datetimeFigureOut">
              <a:rPr lang="fa-IR" smtClean="0"/>
              <a:t>1441/07/27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C7827-B93C-4B90-922F-72869DB0D13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60153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B9C23-9126-4D8B-9391-89B97C7AD15F}" type="datetimeFigureOut">
              <a:rPr lang="fa-IR" smtClean="0"/>
              <a:t>1441/07/27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C7827-B93C-4B90-922F-72869DB0D13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817221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B9C23-9126-4D8B-9391-89B97C7AD15F}" type="datetimeFigureOut">
              <a:rPr lang="fa-IR" smtClean="0"/>
              <a:t>1441/07/27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C7827-B93C-4B90-922F-72869DB0D13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186091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B9C23-9126-4D8B-9391-89B97C7AD15F}" type="datetimeFigureOut">
              <a:rPr lang="fa-IR" smtClean="0"/>
              <a:t>1441/07/27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C7827-B93C-4B90-922F-72869DB0D13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148184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B9C23-9126-4D8B-9391-89B97C7AD15F}" type="datetimeFigureOut">
              <a:rPr lang="fa-IR" smtClean="0"/>
              <a:t>1441/07/27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C7827-B93C-4B90-922F-72869DB0D13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215890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B9C23-9126-4D8B-9391-89B97C7AD15F}" type="datetimeFigureOut">
              <a:rPr lang="fa-IR" smtClean="0"/>
              <a:t>1441/07/27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C7827-B93C-4B90-922F-72869DB0D13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118662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B9C23-9126-4D8B-9391-89B97C7AD15F}" type="datetimeFigureOut">
              <a:rPr lang="fa-IR" smtClean="0"/>
              <a:t>1441/07/27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C7827-B93C-4B90-922F-72869DB0D13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638152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B9C23-9126-4D8B-9391-89B97C7AD15F}" type="datetimeFigureOut">
              <a:rPr lang="fa-IR" smtClean="0"/>
              <a:t>1441/07/27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C7827-B93C-4B90-922F-72869DB0D13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533782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B9C23-9126-4D8B-9391-89B97C7AD15F}" type="datetimeFigureOut">
              <a:rPr lang="fa-IR" smtClean="0"/>
              <a:t>1441/07/27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C7827-B93C-4B90-922F-72869DB0D13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954930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B9C23-9126-4D8B-9391-89B97C7AD15F}" type="datetimeFigureOut">
              <a:rPr lang="fa-IR" smtClean="0"/>
              <a:t>1441/07/27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C7827-B93C-4B90-922F-72869DB0D13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461154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B9C23-9126-4D8B-9391-89B97C7AD15F}" type="datetimeFigureOut">
              <a:rPr lang="fa-IR" smtClean="0"/>
              <a:t>1441/07/27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C7827-B93C-4B90-922F-72869DB0D13D}" type="slidenum">
              <a:rPr lang="fa-IR" smtClean="0"/>
              <a:t>‹#›</a:t>
            </a:fld>
            <a:endParaRPr lang="fa-I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214443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B9C23-9126-4D8B-9391-89B97C7AD15F}" type="datetimeFigureOut">
              <a:rPr lang="fa-IR" smtClean="0"/>
              <a:t>1441/07/27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C7827-B93C-4B90-922F-72869DB0D13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4763814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B9C23-9126-4D8B-9391-89B97C7AD15F}" type="datetimeFigureOut">
              <a:rPr lang="fa-IR" smtClean="0"/>
              <a:t>1441/07/27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C7827-B93C-4B90-922F-72869DB0D13D}" type="slidenum">
              <a:rPr lang="fa-IR" smtClean="0"/>
              <a:t>‹#›</a:t>
            </a:fld>
            <a:endParaRPr lang="fa-I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486564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B9C23-9126-4D8B-9391-89B97C7AD15F}" type="datetimeFigureOut">
              <a:rPr lang="fa-IR" smtClean="0"/>
              <a:t>1441/07/27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C7827-B93C-4B90-922F-72869DB0D13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0840910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B9C23-9126-4D8B-9391-89B97C7AD15F}" type="datetimeFigureOut">
              <a:rPr lang="fa-IR" smtClean="0"/>
              <a:t>1441/07/27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C7827-B93C-4B90-922F-72869DB0D13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8197387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B9C23-9126-4D8B-9391-89B97C7AD15F}" type="datetimeFigureOut">
              <a:rPr lang="fa-IR" smtClean="0"/>
              <a:t>1441/07/27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C7827-B93C-4B90-922F-72869DB0D13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58834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EB9C23-9126-4D8B-9391-89B97C7AD15F}" type="datetimeFigureOut">
              <a:rPr lang="fa-IR" smtClean="0"/>
              <a:t>1441/07/27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9BC7827-B93C-4B90-922F-72869DB0D13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971372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9.wdp"/><Relationship Id="rId4" Type="http://schemas.openxmlformats.org/officeDocument/2006/relationships/image" Target="../media/image48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0.wdp"/><Relationship Id="rId4" Type="http://schemas.openxmlformats.org/officeDocument/2006/relationships/image" Target="../media/image52.png"/></Relationships>
</file>

<file path=ppt/slides/_rels/slide45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 smtClean="0"/>
              <a:t>Organometallic Chemistry</a:t>
            </a:r>
            <a:endParaRPr lang="fa-I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 smtClean="0"/>
              <a:t>Gary O. Spessard</a:t>
            </a:r>
          </a:p>
          <a:p>
            <a:pPr algn="ctr"/>
            <a:r>
              <a:rPr lang="en-US" sz="2400" dirty="0" smtClean="0"/>
              <a:t>Gary L. Miessler</a:t>
            </a:r>
            <a:endParaRPr lang="fa-IR" sz="2400" dirty="0"/>
          </a:p>
        </p:txBody>
      </p:sp>
    </p:spTree>
    <p:extLst>
      <p:ext uri="{BB962C8B-B14F-4D97-AF65-F5344CB8AC3E}">
        <p14:creationId xmlns:p14="http://schemas.microsoft.com/office/powerpoint/2010/main" val="4222592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br>
              <a:rPr lang="en-US" dirty="0" smtClean="0"/>
            </a:b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l" rtl="0">
              <a:buNone/>
            </a:pPr>
            <a:r>
              <a:rPr lang="en-US" sz="2000" b="1" dirty="0" smtClean="0"/>
              <a:t>1 . Overview of Organometallic Chemistry</a:t>
            </a:r>
          </a:p>
          <a:p>
            <a:pPr marL="0" indent="0" algn="l" rtl="0">
              <a:buNone/>
            </a:pPr>
            <a:r>
              <a:rPr lang="en-US" dirty="0" smtClean="0"/>
              <a:t>       1-1 </a:t>
            </a:r>
            <a:r>
              <a:rPr lang="en-US" dirty="0"/>
              <a:t>Striking Difference</a:t>
            </a:r>
          </a:p>
          <a:p>
            <a:pPr marL="0" indent="0" algn="l" rtl="0">
              <a:buNone/>
            </a:pPr>
            <a:r>
              <a:rPr lang="en-US" dirty="0" smtClean="0"/>
              <a:t>       1-2 </a:t>
            </a:r>
            <a:r>
              <a:rPr lang="en-US" dirty="0"/>
              <a:t>Historical </a:t>
            </a:r>
            <a:r>
              <a:rPr lang="en-US" dirty="0" smtClean="0"/>
              <a:t>Background</a:t>
            </a:r>
          </a:p>
          <a:p>
            <a:pPr marL="0" indent="0" algn="l" rtl="0">
              <a:buNone/>
            </a:pPr>
            <a:r>
              <a:rPr lang="en-US" sz="2000" b="1" dirty="0" smtClean="0"/>
              <a:t>2 . Fundamentals of Structure and Bonding</a:t>
            </a:r>
          </a:p>
          <a:p>
            <a:pPr marL="0" indent="0" algn="l" rtl="0">
              <a:buNone/>
            </a:pPr>
            <a:r>
              <a:rPr lang="en-US" dirty="0" smtClean="0"/>
              <a:t>       2-1 Atomic Orbitals</a:t>
            </a:r>
          </a:p>
          <a:p>
            <a:pPr marL="0" indent="0" algn="l" rtl="0">
              <a:buNone/>
            </a:pPr>
            <a:r>
              <a:rPr lang="en-US" dirty="0" smtClean="0"/>
              <a:t>       2-2 Molecular Orbitals </a:t>
            </a:r>
          </a:p>
          <a:p>
            <a:pPr marL="0" indent="0" algn="l" rtl="0">
              <a:buNone/>
            </a:pPr>
            <a:r>
              <a:rPr lang="en-US" sz="2000" b="1" dirty="0" smtClean="0"/>
              <a:t>3 . 18-Electron Rule</a:t>
            </a:r>
          </a:p>
          <a:p>
            <a:pPr marL="0" indent="0" algn="l" rtl="0">
              <a:buNone/>
            </a:pPr>
            <a:r>
              <a:rPr lang="en-US" dirty="0" smtClean="0"/>
              <a:t>      3-1 Counting Electrons</a:t>
            </a:r>
          </a:p>
          <a:p>
            <a:pPr marL="0" indent="0" algn="l" rtl="0">
              <a:buNone/>
            </a:pPr>
            <a:r>
              <a:rPr lang="en-US" dirty="0" smtClean="0"/>
              <a:t>      3-2 Why 18 Electrons?</a:t>
            </a:r>
          </a:p>
          <a:p>
            <a:pPr marL="0" indent="0" algn="l" rtl="0">
              <a:buNone/>
            </a:pPr>
            <a:r>
              <a:rPr lang="en-US" dirty="0" smtClean="0"/>
              <a:t>      3-3 Square </a:t>
            </a:r>
            <a:r>
              <a:rPr lang="en-US" dirty="0"/>
              <a:t>P</a:t>
            </a:r>
            <a:r>
              <a:rPr lang="en-US" dirty="0" smtClean="0"/>
              <a:t>lanar Complexes</a:t>
            </a:r>
            <a:endParaRPr lang="en-US" dirty="0"/>
          </a:p>
          <a:p>
            <a:pPr algn="l" rtl="0"/>
            <a:endParaRPr lang="en-US" dirty="0" smtClean="0"/>
          </a:p>
          <a:p>
            <a:pPr algn="l" rtl="0"/>
            <a:endParaRPr lang="en-US" dirty="0" smtClean="0"/>
          </a:p>
          <a:p>
            <a:pPr marL="0" indent="0" algn="l" rtl="0">
              <a:buNone/>
            </a:pPr>
            <a:endParaRPr lang="en-US" dirty="0" smtClean="0"/>
          </a:p>
          <a:p>
            <a:pPr marL="0" indent="0" algn="l" rtl="0">
              <a:buNone/>
            </a:pP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618616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4112"/>
            <a:ext cx="8596668" cy="5907251"/>
          </a:xfrm>
        </p:spPr>
        <p:txBody>
          <a:bodyPr>
            <a:normAutofit lnSpcReduction="10000"/>
          </a:bodyPr>
          <a:lstStyle/>
          <a:p>
            <a:pPr marL="0" indent="0" algn="l" rtl="0">
              <a:buNone/>
            </a:pPr>
            <a:r>
              <a:rPr lang="en-US" sz="2000" b="1" dirty="0" smtClean="0"/>
              <a:t>4 . Carbonyl Ligand</a:t>
            </a:r>
          </a:p>
          <a:p>
            <a:pPr marL="0" indent="0" algn="l" rtl="0">
              <a:buNone/>
            </a:pPr>
            <a:r>
              <a:rPr lang="en-US" dirty="0" smtClean="0"/>
              <a:t>    4-1 Bonding</a:t>
            </a:r>
          </a:p>
          <a:p>
            <a:pPr marL="0" indent="0" algn="l" rtl="0">
              <a:buNone/>
            </a:pPr>
            <a:r>
              <a:rPr lang="en-US" dirty="0" smtClean="0"/>
              <a:t>   4-2 Binary Carbonyl Complexes</a:t>
            </a:r>
          </a:p>
          <a:p>
            <a:pPr marL="0" indent="0" algn="l" rtl="0">
              <a:buNone/>
            </a:pPr>
            <a:r>
              <a:rPr lang="en-US" dirty="0" smtClean="0"/>
              <a:t>   4-3 Oxygen-Bonded Carbonyls</a:t>
            </a:r>
          </a:p>
          <a:p>
            <a:pPr marL="0" indent="0" algn="l" rtl="0">
              <a:buNone/>
            </a:pPr>
            <a:r>
              <a:rPr lang="en-US" dirty="0" smtClean="0"/>
              <a:t>   4-4 Ligands Similar to CO</a:t>
            </a:r>
          </a:p>
          <a:p>
            <a:pPr marL="0" indent="0" algn="l" rtl="0">
              <a:buNone/>
            </a:pPr>
            <a:r>
              <a:rPr lang="en-US" dirty="0" smtClean="0"/>
              <a:t>   4-5 Infrared Spectra</a:t>
            </a:r>
          </a:p>
          <a:p>
            <a:pPr marL="0" indent="0" algn="l" rtl="0">
              <a:buNone/>
            </a:pPr>
            <a:r>
              <a:rPr lang="en-US" dirty="0" smtClean="0"/>
              <a:t>   4-6 Main Group Parallels with Binary Carbonyl Complexes</a:t>
            </a:r>
          </a:p>
          <a:p>
            <a:pPr marL="0" indent="0" algn="l" rtl="0">
              <a:buNone/>
            </a:pPr>
            <a:r>
              <a:rPr lang="en-US" sz="2000" b="1" dirty="0" smtClean="0"/>
              <a:t>5 . Pi Ligands</a:t>
            </a:r>
          </a:p>
          <a:p>
            <a:pPr marL="0" indent="0" algn="l" rtl="0">
              <a:buNone/>
            </a:pPr>
            <a:r>
              <a:rPr lang="en-US" dirty="0" smtClean="0"/>
              <a:t>   5-1 Linear Pi Systems</a:t>
            </a:r>
          </a:p>
          <a:p>
            <a:pPr marL="0" indent="0" algn="l" rtl="0">
              <a:buNone/>
            </a:pPr>
            <a:r>
              <a:rPr lang="en-US" dirty="0" smtClean="0"/>
              <a:t>   5-2 Cyclic Pi Systems</a:t>
            </a:r>
          </a:p>
          <a:p>
            <a:pPr marL="0" indent="0" algn="l" rtl="0">
              <a:buNone/>
            </a:pPr>
            <a:r>
              <a:rPr lang="en-US" dirty="0" smtClean="0"/>
              <a:t>   5-3 NMR Spectra of Organometallic Compounds</a:t>
            </a:r>
          </a:p>
          <a:p>
            <a:pPr marL="0" indent="0" algn="l" rtl="0">
              <a:buNone/>
            </a:pPr>
            <a:r>
              <a:rPr lang="en-US" sz="2000" b="1" dirty="0" smtClean="0"/>
              <a:t>6 . Other Important Ligands</a:t>
            </a:r>
          </a:p>
          <a:p>
            <a:pPr marL="0" indent="0" algn="l" rtl="0">
              <a:buNone/>
            </a:pPr>
            <a:r>
              <a:rPr lang="en-US" dirty="0" smtClean="0"/>
              <a:t>   6-1 Complexes Containing M-C,M=C,M=C bonds</a:t>
            </a:r>
          </a:p>
          <a:p>
            <a:pPr marL="0" indent="0" algn="l" rtl="0">
              <a:buNone/>
            </a:pPr>
            <a:r>
              <a:rPr lang="en-US" dirty="0" smtClean="0"/>
              <a:t>   6-2 Hydride and </a:t>
            </a:r>
            <a:r>
              <a:rPr lang="en-US" dirty="0" err="1" smtClean="0"/>
              <a:t>Dihydrogen</a:t>
            </a:r>
            <a:r>
              <a:rPr lang="en-US" dirty="0" smtClean="0"/>
              <a:t> Complexes</a:t>
            </a:r>
          </a:p>
          <a:p>
            <a:pPr marL="0" indent="0" algn="l" rtl="0">
              <a:buNone/>
            </a:pPr>
            <a:r>
              <a:rPr lang="en-US" dirty="0" smtClean="0"/>
              <a:t>   6-3 </a:t>
            </a:r>
            <a:r>
              <a:rPr lang="en-US" dirty="0" err="1" smtClean="0"/>
              <a:t>Phosphines</a:t>
            </a:r>
            <a:r>
              <a:rPr lang="en-US" dirty="0" smtClean="0"/>
              <a:t> and Related Ligands</a:t>
            </a:r>
            <a:endParaRPr lang="fa-IR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840224" y="4767072"/>
            <a:ext cx="85344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870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329185"/>
            <a:ext cx="8596668" cy="5712178"/>
          </a:xfrm>
        </p:spPr>
        <p:txBody>
          <a:bodyPr>
            <a:normAutofit fontScale="92500" lnSpcReduction="20000"/>
          </a:bodyPr>
          <a:lstStyle/>
          <a:p>
            <a:pPr marL="0" indent="0" algn="l" rtl="0">
              <a:buNone/>
            </a:pPr>
            <a:r>
              <a:rPr lang="en-US" sz="2000" b="1" dirty="0" smtClean="0"/>
              <a:t>7. Organometallic Reactions Ⅰ: Reactions That Occur at the Metal</a:t>
            </a:r>
          </a:p>
          <a:p>
            <a:pPr marL="0" indent="0" algn="l" rtl="0">
              <a:buNone/>
            </a:pPr>
            <a:r>
              <a:rPr lang="en-US" dirty="0" smtClean="0"/>
              <a:t>   7-1 Ligand Substitution</a:t>
            </a:r>
          </a:p>
          <a:p>
            <a:pPr marL="0" indent="0" algn="l" rtl="0">
              <a:buNone/>
            </a:pPr>
            <a:r>
              <a:rPr lang="en-US" dirty="0" smtClean="0"/>
              <a:t>   7-2 Oxidative Addition</a:t>
            </a:r>
          </a:p>
          <a:p>
            <a:pPr marL="0" indent="0" algn="l" rtl="0">
              <a:buNone/>
            </a:pPr>
            <a:r>
              <a:rPr lang="en-US" dirty="0" smtClean="0"/>
              <a:t>   7-3 Reductive Elimination</a:t>
            </a:r>
          </a:p>
          <a:p>
            <a:pPr marL="0" indent="0" algn="l" rtl="0">
              <a:buNone/>
            </a:pPr>
            <a:r>
              <a:rPr lang="en-US" sz="2000" b="1" dirty="0" smtClean="0"/>
              <a:t>8 . Organometallic Reactions Ⅱ: Reactions Involving Modification of Ligands</a:t>
            </a:r>
          </a:p>
          <a:p>
            <a:pPr marL="0" indent="0" algn="l" rtl="0">
              <a:buNone/>
            </a:pPr>
            <a:r>
              <a:rPr lang="en-US" dirty="0" smtClean="0"/>
              <a:t>   8-1 Insertion and </a:t>
            </a:r>
            <a:r>
              <a:rPr lang="en-US" dirty="0" err="1" smtClean="0"/>
              <a:t>Deinsertion</a:t>
            </a:r>
            <a:endParaRPr lang="en-US" dirty="0" smtClean="0"/>
          </a:p>
          <a:p>
            <a:pPr marL="0" indent="0" algn="l" rtl="0">
              <a:buNone/>
            </a:pPr>
            <a:r>
              <a:rPr lang="en-US" dirty="0" smtClean="0"/>
              <a:t>   8-2 </a:t>
            </a:r>
            <a:r>
              <a:rPr lang="en-US" dirty="0" err="1" smtClean="0"/>
              <a:t>Nucleophilic</a:t>
            </a:r>
            <a:r>
              <a:rPr lang="en-US" dirty="0" smtClean="0"/>
              <a:t> Addition to the Ligand</a:t>
            </a:r>
          </a:p>
          <a:p>
            <a:pPr marL="0" indent="0" algn="l" rtl="0">
              <a:buNone/>
            </a:pPr>
            <a:r>
              <a:rPr lang="en-US" dirty="0" smtClean="0"/>
              <a:t>   8-3 Electrophilic Reactions</a:t>
            </a:r>
          </a:p>
          <a:p>
            <a:pPr marL="0" indent="0" algn="l" rtl="0">
              <a:buNone/>
            </a:pPr>
            <a:r>
              <a:rPr lang="en-US" sz="2200" b="1" dirty="0" smtClean="0"/>
              <a:t>9 . Homogeneous Catalysis : Use of Transition Metal Complexes in Catalytic Cycles</a:t>
            </a:r>
          </a:p>
          <a:p>
            <a:pPr marL="0" indent="0" algn="l" rtl="0">
              <a:buNone/>
            </a:pPr>
            <a:r>
              <a:rPr lang="en-US" dirty="0" smtClean="0"/>
              <a:t>   9-1 Fundamental Concepts of Homogeneous Catalysis</a:t>
            </a:r>
          </a:p>
          <a:p>
            <a:pPr marL="0" indent="0" algn="l" rtl="0">
              <a:buNone/>
            </a:pPr>
            <a:r>
              <a:rPr lang="en-US" dirty="0" smtClean="0"/>
              <a:t>   9-2 </a:t>
            </a:r>
            <a:r>
              <a:rPr lang="en-US" dirty="0" err="1" smtClean="0"/>
              <a:t>Hydroformylation</a:t>
            </a:r>
            <a:r>
              <a:rPr lang="en-US" dirty="0" smtClean="0"/>
              <a:t> Reaction</a:t>
            </a:r>
          </a:p>
          <a:p>
            <a:pPr marL="0" indent="0" algn="l" rtl="0">
              <a:buNone/>
            </a:pPr>
            <a:r>
              <a:rPr lang="en-US" dirty="0" smtClean="0"/>
              <a:t>   9-3 </a:t>
            </a:r>
            <a:r>
              <a:rPr lang="en-US" dirty="0" err="1" smtClean="0"/>
              <a:t>Wacker-Smidt</a:t>
            </a:r>
            <a:r>
              <a:rPr lang="en-US" dirty="0" smtClean="0"/>
              <a:t> Synthesis of Acetaldehyde</a:t>
            </a:r>
          </a:p>
          <a:p>
            <a:pPr marL="0" indent="0" algn="l" rtl="0">
              <a:buNone/>
            </a:pPr>
            <a:r>
              <a:rPr lang="en-US" dirty="0" smtClean="0"/>
              <a:t>   9-4 Hydrogenation</a:t>
            </a:r>
          </a:p>
          <a:p>
            <a:pPr marL="0" indent="0" algn="l" rtl="0">
              <a:buNone/>
            </a:pPr>
            <a:r>
              <a:rPr lang="en-US" dirty="0" smtClean="0"/>
              <a:t>   9-5 </a:t>
            </a:r>
            <a:r>
              <a:rPr lang="en-US" dirty="0" err="1" smtClean="0"/>
              <a:t>Monasanto</a:t>
            </a:r>
            <a:r>
              <a:rPr lang="en-US" dirty="0" smtClean="0"/>
              <a:t> Acetic Acid Process</a:t>
            </a:r>
          </a:p>
          <a:p>
            <a:pPr marL="0" indent="0" algn="l" rtl="0">
              <a:buNone/>
            </a:pPr>
            <a:r>
              <a:rPr lang="en-US" dirty="0" smtClean="0"/>
              <a:t>   9-6 Future Directions for </a:t>
            </a:r>
            <a:r>
              <a:rPr lang="en-US" dirty="0" err="1" smtClean="0"/>
              <a:t>Trransition</a:t>
            </a:r>
            <a:r>
              <a:rPr lang="en-US" dirty="0" smtClean="0"/>
              <a:t> Metal Catalysis </a:t>
            </a:r>
          </a:p>
          <a:p>
            <a:pPr marL="0" indent="0" algn="l" rtl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12733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524257"/>
            <a:ext cx="8596668" cy="5517106"/>
          </a:xfrm>
        </p:spPr>
        <p:txBody>
          <a:bodyPr>
            <a:normAutofit lnSpcReduction="10000"/>
          </a:bodyPr>
          <a:lstStyle/>
          <a:p>
            <a:pPr marL="0" indent="0" algn="l" rtl="0">
              <a:buNone/>
            </a:pPr>
            <a:r>
              <a:rPr lang="en-US" sz="2000" b="1" dirty="0" smtClean="0"/>
              <a:t>10 . Transition Metal-</a:t>
            </a:r>
            <a:r>
              <a:rPr lang="en-US" sz="2000" b="1" dirty="0" err="1" smtClean="0"/>
              <a:t>Carbene</a:t>
            </a:r>
            <a:r>
              <a:rPr lang="en-US" sz="2000" b="1" dirty="0" smtClean="0"/>
              <a:t> and </a:t>
            </a:r>
            <a:r>
              <a:rPr lang="en-US" sz="2000" b="1" dirty="0" err="1" smtClean="0"/>
              <a:t>Transitionn</a:t>
            </a:r>
            <a:r>
              <a:rPr lang="en-US" sz="2000" b="1" dirty="0" smtClean="0"/>
              <a:t>-Metal </a:t>
            </a:r>
            <a:r>
              <a:rPr lang="en-US" sz="2000" b="1" dirty="0" err="1" smtClean="0"/>
              <a:t>Carbyne</a:t>
            </a:r>
            <a:r>
              <a:rPr lang="en-US" sz="2000" b="1" dirty="0" smtClean="0"/>
              <a:t> Complexes : Structure, </a:t>
            </a:r>
            <a:r>
              <a:rPr lang="en-US" sz="2000" b="1" dirty="0" err="1" smtClean="0"/>
              <a:t>Preparation,and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Chemistry;Metathesis</a:t>
            </a:r>
            <a:r>
              <a:rPr lang="en-US" sz="2000" b="1" dirty="0" smtClean="0"/>
              <a:t> and polymerization Reactions</a:t>
            </a:r>
          </a:p>
          <a:p>
            <a:pPr marL="0" indent="0" algn="l" rtl="0">
              <a:buNone/>
            </a:pPr>
            <a:r>
              <a:rPr lang="en-US" dirty="0" smtClean="0"/>
              <a:t>   10-1 Structure of Metal-</a:t>
            </a:r>
            <a:r>
              <a:rPr lang="en-US" dirty="0" err="1" smtClean="0"/>
              <a:t>Carbene</a:t>
            </a:r>
            <a:r>
              <a:rPr lang="en-US" dirty="0" smtClean="0"/>
              <a:t> Complexes</a:t>
            </a:r>
          </a:p>
          <a:p>
            <a:pPr marL="0" indent="0" algn="l" rtl="0">
              <a:buNone/>
            </a:pPr>
            <a:r>
              <a:rPr lang="en-US" dirty="0" smtClean="0"/>
              <a:t>   10-2 Synthesis of metal-</a:t>
            </a:r>
            <a:r>
              <a:rPr lang="en-US" dirty="0" err="1" smtClean="0"/>
              <a:t>Carbene</a:t>
            </a:r>
            <a:r>
              <a:rPr lang="en-US" dirty="0" smtClean="0"/>
              <a:t> Complexes</a:t>
            </a:r>
          </a:p>
          <a:p>
            <a:pPr marL="0" indent="0" algn="l" rtl="0">
              <a:buNone/>
            </a:pPr>
            <a:r>
              <a:rPr lang="en-US" dirty="0" smtClean="0"/>
              <a:t>   10-3 Reactions of Metal-</a:t>
            </a:r>
            <a:r>
              <a:rPr lang="en-US" dirty="0" err="1" smtClean="0"/>
              <a:t>Carbene</a:t>
            </a:r>
            <a:r>
              <a:rPr lang="en-US" dirty="0" smtClean="0"/>
              <a:t> Complexes</a:t>
            </a:r>
          </a:p>
          <a:p>
            <a:pPr marL="0" indent="0" algn="l" rtl="0">
              <a:buNone/>
            </a:pPr>
            <a:r>
              <a:rPr lang="en-US" dirty="0" smtClean="0"/>
              <a:t>   10-4 Metal-</a:t>
            </a:r>
            <a:r>
              <a:rPr lang="en-US" dirty="0" err="1" smtClean="0"/>
              <a:t>Carbyne</a:t>
            </a:r>
            <a:r>
              <a:rPr lang="en-US" dirty="0" smtClean="0"/>
              <a:t> Complexes</a:t>
            </a:r>
          </a:p>
          <a:p>
            <a:pPr marL="0" indent="0" algn="l" rtl="0">
              <a:buNone/>
            </a:pPr>
            <a:r>
              <a:rPr lang="en-US" dirty="0" smtClean="0"/>
              <a:t>   10-5 Metathesis</a:t>
            </a:r>
          </a:p>
          <a:p>
            <a:pPr marL="0" indent="0" algn="l" rtl="0">
              <a:buNone/>
            </a:pPr>
            <a:r>
              <a:rPr lang="en-US" dirty="0" smtClean="0"/>
              <a:t>   10-6 Ziegler-Natta Polymerization of Alkenes</a:t>
            </a:r>
          </a:p>
          <a:p>
            <a:pPr marL="0" indent="0" algn="l" rtl="0">
              <a:buNone/>
            </a:pPr>
            <a:r>
              <a:rPr lang="en-US" dirty="0" smtClean="0"/>
              <a:t>   10-7 Sigma (</a:t>
            </a:r>
            <a:r>
              <a:rPr lang="el-GR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σ</a:t>
            </a:r>
            <a:r>
              <a:rPr lang="en-US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) Bond Metathesis</a:t>
            </a:r>
          </a:p>
          <a:p>
            <a:pPr marL="0" indent="0" algn="l" rtl="0">
              <a:buNone/>
            </a:pPr>
            <a:r>
              <a:rPr lang="en-US" sz="2000" b="1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11 . Applications of Organometallic Chemistry to Organic Synthesis</a:t>
            </a:r>
          </a:p>
          <a:p>
            <a:pPr marL="0" indent="0" algn="l" rtl="0">
              <a:buNone/>
            </a:pPr>
            <a:r>
              <a:rPr lang="en-US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   11-1 </a:t>
            </a:r>
            <a:r>
              <a:rPr lang="en-US" dirty="0" err="1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Enantioselective</a:t>
            </a:r>
            <a:r>
              <a:rPr lang="en-US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 Functional Group </a:t>
            </a:r>
            <a:r>
              <a:rPr lang="en-US" dirty="0" err="1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Introconversions</a:t>
            </a:r>
            <a:endParaRPr lang="en-US" dirty="0" smtClean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indent="0" algn="l" rtl="0">
              <a:buNone/>
            </a:pPr>
            <a:r>
              <a:rPr lang="en-US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   11-2 </a:t>
            </a:r>
            <a:r>
              <a:rPr lang="en-US" dirty="0" err="1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Organotransition</a:t>
            </a:r>
            <a:r>
              <a:rPr lang="en-US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 Metal Complexes as </a:t>
            </a:r>
            <a:r>
              <a:rPr lang="en-US" dirty="0" err="1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Protrcting</a:t>
            </a:r>
            <a:r>
              <a:rPr lang="en-US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 and Activating Group</a:t>
            </a:r>
          </a:p>
          <a:p>
            <a:pPr marL="0" indent="0" algn="l" rtl="0">
              <a:buNone/>
            </a:pPr>
            <a:r>
              <a:rPr lang="en-US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   11-3 Carbon-Carbon Bond Formation via Carbonyl and Alkene Insertion</a:t>
            </a:r>
          </a:p>
          <a:p>
            <a:pPr marL="0" indent="0" algn="l" rtl="0">
              <a:buNone/>
            </a:pPr>
            <a:r>
              <a:rPr lang="en-US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   11-4 Carbon-Carbon Bond Formation through Cyclization Reactions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76708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938784"/>
            <a:ext cx="8596668" cy="5102579"/>
          </a:xfrm>
        </p:spPr>
        <p:txBody>
          <a:bodyPr/>
          <a:lstStyle/>
          <a:p>
            <a:pPr marL="0" indent="0" algn="l" rtl="0">
              <a:buNone/>
            </a:pPr>
            <a:r>
              <a:rPr lang="en-US" sz="2000" b="1" dirty="0" smtClean="0"/>
              <a:t>12 . </a:t>
            </a:r>
            <a:r>
              <a:rPr lang="en-US" sz="2000" b="1" dirty="0" err="1" smtClean="0"/>
              <a:t>Isolobal</a:t>
            </a:r>
            <a:r>
              <a:rPr lang="en-US" sz="2000" b="1" dirty="0" smtClean="0"/>
              <a:t> Groups and Cluster Compounds</a:t>
            </a:r>
          </a:p>
          <a:p>
            <a:pPr marL="0" indent="0" algn="l" rtl="0">
              <a:buNone/>
            </a:pPr>
            <a:r>
              <a:rPr lang="en-US" dirty="0" smtClean="0"/>
              <a:t>   12-1 </a:t>
            </a:r>
            <a:r>
              <a:rPr lang="en-US" dirty="0" err="1" smtClean="0"/>
              <a:t>Isolobal</a:t>
            </a:r>
            <a:r>
              <a:rPr lang="en-US" dirty="0" smtClean="0"/>
              <a:t> Analogy</a:t>
            </a:r>
          </a:p>
          <a:p>
            <a:pPr marL="0" indent="0" algn="l" rtl="0">
              <a:buNone/>
            </a:pPr>
            <a:r>
              <a:rPr lang="en-US" dirty="0" smtClean="0"/>
              <a:t>   12-2 Cluster Compounds</a:t>
            </a:r>
          </a:p>
          <a:p>
            <a:pPr marL="0" indent="0" algn="l" rtl="0">
              <a:buNone/>
            </a:pPr>
            <a:r>
              <a:rPr lang="en-US" sz="2000" b="1" dirty="0" smtClean="0"/>
              <a:t>13 . Other Applications of Organometallic Chemistry: </a:t>
            </a:r>
            <a:r>
              <a:rPr lang="en-US" sz="2000" b="1" dirty="0" err="1" smtClean="0"/>
              <a:t>Bioorganometallic</a:t>
            </a:r>
            <a:r>
              <a:rPr lang="en-US" sz="2000" b="1" dirty="0" smtClean="0"/>
              <a:t> Chemistry, </a:t>
            </a:r>
            <a:r>
              <a:rPr lang="en-US" sz="2000" b="1" dirty="0" err="1" smtClean="0"/>
              <a:t>Organolanthanide</a:t>
            </a:r>
            <a:r>
              <a:rPr lang="en-US" sz="2000" b="1" dirty="0" smtClean="0"/>
              <a:t> Chemistry, Solid-State and Surface Chemistry, and Fullerene-Metal Complexes</a:t>
            </a:r>
          </a:p>
          <a:p>
            <a:pPr marL="0" indent="0" algn="l" rtl="0">
              <a:buNone/>
            </a:pPr>
            <a:r>
              <a:rPr lang="en-US" dirty="0" smtClean="0"/>
              <a:t>   13-1 </a:t>
            </a:r>
            <a:r>
              <a:rPr lang="en-US" dirty="0" err="1" smtClean="0"/>
              <a:t>Bioorganometallic</a:t>
            </a:r>
            <a:r>
              <a:rPr lang="en-US" dirty="0" smtClean="0"/>
              <a:t> Chemistry</a:t>
            </a:r>
          </a:p>
          <a:p>
            <a:pPr marL="0" indent="0" algn="l" rtl="0">
              <a:buNone/>
            </a:pPr>
            <a:r>
              <a:rPr lang="en-US" dirty="0" smtClean="0"/>
              <a:t>   13-2 </a:t>
            </a:r>
            <a:r>
              <a:rPr lang="en-US" dirty="0" err="1" smtClean="0"/>
              <a:t>Organolanthanide</a:t>
            </a:r>
            <a:r>
              <a:rPr lang="en-US" dirty="0" smtClean="0"/>
              <a:t> Chemistry</a:t>
            </a:r>
          </a:p>
          <a:p>
            <a:pPr marL="0" indent="0" algn="l" rtl="0">
              <a:buNone/>
            </a:pPr>
            <a:r>
              <a:rPr lang="en-US" dirty="0" smtClean="0"/>
              <a:t>   13-3 Surface Organometallic Chemistry</a:t>
            </a:r>
          </a:p>
          <a:p>
            <a:pPr marL="0" indent="0" algn="l" rtl="0">
              <a:buNone/>
            </a:pPr>
            <a:r>
              <a:rPr lang="en-US" dirty="0" smtClean="0"/>
              <a:t>   13-4 Fullerene-Metal Complexes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038195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 rtl="0"/>
            <a:r>
              <a:rPr lang="en-US" sz="4800" dirty="0" smtClean="0"/>
              <a:t>1</a:t>
            </a:r>
            <a:br>
              <a:rPr lang="en-US" sz="4800" dirty="0" smtClean="0"/>
            </a:br>
            <a:r>
              <a:rPr lang="en-US" sz="4800" dirty="0" smtClean="0"/>
              <a:t>Overview of </a:t>
            </a:r>
            <a:br>
              <a:rPr lang="en-US" sz="4800" dirty="0" smtClean="0"/>
            </a:br>
            <a:r>
              <a:rPr lang="en-US" sz="4800" dirty="0" smtClean="0"/>
              <a:t>Organometallic Chemistry</a:t>
            </a:r>
            <a:endParaRPr lang="fa-IR" sz="48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064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1-1 Striking Difference</a:t>
            </a:r>
            <a:endParaRPr lang="fa-IR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499" y="2160588"/>
            <a:ext cx="6917040" cy="3881437"/>
          </a:xfrm>
          <a:effectLst>
            <a:glow rad="228600">
              <a:schemeClr val="accent2">
                <a:satMod val="175000"/>
                <a:alpha val="40000"/>
              </a:schemeClr>
            </a:glow>
            <a:softEdge rad="12700"/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1102309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012" y="959530"/>
            <a:ext cx="7109645" cy="4938939"/>
          </a:xfrm>
          <a:effectLst>
            <a:glow rad="228600">
              <a:schemeClr val="accent2">
                <a:satMod val="175000"/>
                <a:alpha val="40000"/>
              </a:schemeClr>
            </a:glow>
            <a:softEdge rad="12700"/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1058457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1-2 Historical Background</a:t>
            </a:r>
            <a:endParaRPr lang="fa-IR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419" y="2189956"/>
            <a:ext cx="8585200" cy="3822700"/>
          </a:xfr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386038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829" y="1567544"/>
            <a:ext cx="7048380" cy="4474482"/>
          </a:xfr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237211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609600"/>
            <a:ext cx="8596312" cy="1873165"/>
          </a:xfr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86" y="2890551"/>
            <a:ext cx="10058400" cy="3307245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129990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582" y="1270000"/>
            <a:ext cx="6267303" cy="4347029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2681233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859" y="609600"/>
            <a:ext cx="6952342" cy="5497739"/>
          </a:xfr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319430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 rtl="0"/>
            <a:r>
              <a:rPr lang="en-US" sz="4800" dirty="0" smtClean="0"/>
              <a:t>2</a:t>
            </a:r>
            <a:br>
              <a:rPr lang="en-US" sz="4800" dirty="0" smtClean="0"/>
            </a:br>
            <a:r>
              <a:rPr lang="en-US" sz="4800" dirty="0" smtClean="0"/>
              <a:t>Fundamentals of Structure and Bonding</a:t>
            </a:r>
            <a:endParaRPr lang="fa-IR" sz="48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24374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2-1 Atomic Orbital </a:t>
            </a:r>
            <a:endParaRPr lang="fa-IR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949" y="1930400"/>
            <a:ext cx="6819479" cy="4005943"/>
          </a:xfr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42794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176" y="2780051"/>
            <a:ext cx="3305496" cy="3881437"/>
          </a:xfrm>
          <a:effectLst>
            <a:glow rad="139700">
              <a:schemeClr val="accent2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567546" cy="40494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2302" y="0"/>
            <a:ext cx="5089698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15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4572" y="1812245"/>
            <a:ext cx="5922192" cy="3881437"/>
          </a:xfrm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3146095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2-1-1 Sigma Interactions</a:t>
            </a:r>
            <a:endParaRPr lang="fa-IR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63" y="2423588"/>
            <a:ext cx="8596312" cy="3355437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218120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690" y="1696708"/>
            <a:ext cx="8596312" cy="3764169"/>
          </a:xfrm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1517044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58" y="1117600"/>
            <a:ext cx="6952342" cy="4924425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3332832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2-1-2 Pi Interaction</a:t>
            </a:r>
            <a:endParaRPr lang="fa-IR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61" y="1494973"/>
            <a:ext cx="8596312" cy="2605214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713" y="4310743"/>
            <a:ext cx="7458529" cy="2380343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144972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2-2 Molecular Orbitals</a:t>
            </a:r>
            <a:br>
              <a:rPr lang="en-US" dirty="0" smtClean="0"/>
            </a:br>
            <a:r>
              <a:rPr lang="en-US" dirty="0" smtClean="0"/>
              <a:t>2-2-1 Diatomic Molecules</a:t>
            </a:r>
            <a:endParaRPr lang="fa-IR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615" y="2160588"/>
            <a:ext cx="6412808" cy="3881437"/>
          </a:xfrm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2029361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886" y="812800"/>
            <a:ext cx="7852227" cy="5229225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68925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34" y="1653159"/>
            <a:ext cx="8596312" cy="2719153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242632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496" y="1039359"/>
            <a:ext cx="7460343" cy="4779282"/>
          </a:xfrm>
          <a:effectLst>
            <a:glow rad="228600">
              <a:schemeClr val="accent2">
                <a:satMod val="175000"/>
                <a:alpha val="40000"/>
              </a:schemeClr>
            </a:glow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1634908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803" y="1638073"/>
            <a:ext cx="7165729" cy="3881437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105153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2-2-2 polyatomic Molecules: The Group Orbital Approach</a:t>
            </a:r>
            <a:endParaRPr lang="fa-IR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606" y="1799771"/>
            <a:ext cx="8596312" cy="2002971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51" y="4034517"/>
            <a:ext cx="8717923" cy="2439307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1975729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857" y="1654630"/>
            <a:ext cx="6241996" cy="4387396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660322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171" y="1233714"/>
            <a:ext cx="7358743" cy="4314825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150240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57" y="188686"/>
            <a:ext cx="6502400" cy="2400300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500" y="1200150"/>
            <a:ext cx="5194300" cy="5461000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96256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3" y="132556"/>
            <a:ext cx="5722823" cy="2654300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157" y="273050"/>
            <a:ext cx="5219700" cy="6311900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1070709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20" y="210457"/>
            <a:ext cx="6506709" cy="2119086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5668" y="2329543"/>
            <a:ext cx="6921500" cy="4528457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379667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07" y="229316"/>
            <a:ext cx="8596312" cy="2763537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877" y="3373137"/>
            <a:ext cx="5359400" cy="3149600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342204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943" y="609600"/>
            <a:ext cx="7692571" cy="5936343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86035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2-2-3 Ligands Having Extended Pi Systems</a:t>
            </a:r>
            <a:endParaRPr lang="fa-IR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669" y="2409371"/>
            <a:ext cx="6906302" cy="3247685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359014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5" y="34359"/>
            <a:ext cx="8280400" cy="1896041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179" y="2032000"/>
            <a:ext cx="10045700" cy="4826000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429023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044" y="894216"/>
            <a:ext cx="6935247" cy="5069568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857918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514" y="868817"/>
            <a:ext cx="5805715" cy="4922383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96496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" y="609600"/>
            <a:ext cx="7522464" cy="5388864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70398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90" y="325664"/>
            <a:ext cx="3737995" cy="2605201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0"/>
            <a:ext cx="6839214" cy="3256531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76" y="3214801"/>
            <a:ext cx="7541420" cy="3530768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3503458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397" y="228765"/>
            <a:ext cx="7155089" cy="2659577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68" y="174171"/>
            <a:ext cx="3818175" cy="2714171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793" y="3077029"/>
            <a:ext cx="10058400" cy="3786282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1900617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690" y="756953"/>
            <a:ext cx="8596312" cy="4802018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3285678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465" y="215674"/>
            <a:ext cx="5893535" cy="3093584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172" y="230416"/>
            <a:ext cx="5921828" cy="3078842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172" y="3347946"/>
            <a:ext cx="8889999" cy="3510054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337346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087" y="750887"/>
            <a:ext cx="6294986" cy="5432425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163592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 rtl="0"/>
            <a:r>
              <a:rPr lang="en-US" dirty="0" smtClean="0"/>
              <a:t>3</a:t>
            </a:r>
            <a:br>
              <a:rPr lang="en-US" dirty="0" smtClean="0"/>
            </a:br>
            <a:r>
              <a:rPr lang="en-US" dirty="0" smtClean="0"/>
              <a:t>18-Electron Rule</a:t>
            </a:r>
            <a:endParaRPr lang="fa-IR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1985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/>
              <a:t>3-1 Counting Electrons</a:t>
            </a:r>
            <a:br>
              <a:rPr lang="en-US" dirty="0" smtClean="0"/>
            </a:br>
            <a:r>
              <a:rPr lang="en-US" sz="2800" dirty="0" smtClean="0"/>
              <a:t>3-1-1 Method A: Donor Pair method</a:t>
            </a:r>
            <a:endParaRPr lang="fa-IR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34" y="1885043"/>
            <a:ext cx="8596312" cy="1955081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53" y="4004129"/>
            <a:ext cx="8357772" cy="2618733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3706771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3-1-2 Method B : Neutral Ligand Method</a:t>
            </a:r>
            <a:endParaRPr lang="fa-IR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747" y="1930400"/>
            <a:ext cx="8596312" cy="2903390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3997329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57" y="609600"/>
            <a:ext cx="7605486" cy="5432425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112139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419" y="209550"/>
            <a:ext cx="8596668" cy="1320800"/>
          </a:xfrm>
        </p:spPr>
        <p:txBody>
          <a:bodyPr/>
          <a:lstStyle/>
          <a:p>
            <a:r>
              <a:rPr lang="en-US" dirty="0" smtClean="0"/>
              <a:t>3-2 Why 18 Electrons?</a:t>
            </a:r>
            <a:br>
              <a:rPr lang="en-US" dirty="0" smtClean="0"/>
            </a:br>
            <a:r>
              <a:rPr lang="en-US" sz="2800" dirty="0" smtClean="0"/>
              <a:t>3-2-1 Types of Metal-Ligand Interactions</a:t>
            </a:r>
            <a:endParaRPr lang="fa-IR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57" y="2498725"/>
            <a:ext cx="7302500" cy="2070100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6757" y="3467100"/>
            <a:ext cx="4546600" cy="3340100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829734" y="1838325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l-GR" sz="28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σ</a:t>
            </a:r>
            <a:r>
              <a:rPr lang="en-US" sz="28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- donor Ligands</a:t>
            </a:r>
            <a:endParaRPr lang="fa-IR" sz="2800" dirty="0"/>
          </a:p>
        </p:txBody>
      </p:sp>
    </p:spTree>
    <p:extLst>
      <p:ext uri="{BB962C8B-B14F-4D97-AF65-F5344CB8AC3E}">
        <p14:creationId xmlns:p14="http://schemas.microsoft.com/office/powerpoint/2010/main" val="1885709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Π</a:t>
            </a:r>
            <a:r>
              <a:rPr lang="en-US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-donor</a:t>
            </a:r>
            <a:endParaRPr lang="fa-IR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426" y="3162300"/>
            <a:ext cx="5372100" cy="3454400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07" y="2299210"/>
            <a:ext cx="5346700" cy="1943100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1252202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Π</a:t>
            </a:r>
            <a:r>
              <a:rPr lang="en-US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-Acceptor</a:t>
            </a:r>
            <a:endParaRPr lang="fa-IR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257" y="2976563"/>
            <a:ext cx="3583745" cy="3881437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69" y="2502580"/>
            <a:ext cx="4148062" cy="4089400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3631" y="326571"/>
            <a:ext cx="7518400" cy="2472190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87009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3009">
            <a:off x="838602" y="2905383"/>
            <a:ext cx="10058400" cy="3437975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7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261" y="203199"/>
            <a:ext cx="8596312" cy="2735190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11309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3-2-2 Molecular Orbitals and the 18-Electron Rule</a:t>
            </a:r>
            <a:endParaRPr lang="fa-IR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257" y="1930400"/>
            <a:ext cx="7126514" cy="4412343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3459441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726" y="609600"/>
            <a:ext cx="7672588" cy="5707970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91288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00" y="609600"/>
            <a:ext cx="8156402" cy="5432425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3352722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362" y="1248230"/>
            <a:ext cx="7517313" cy="4793796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387421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049" y="961344"/>
            <a:ext cx="7915122" cy="5011511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28684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3-3 Square Planar Complexes</a:t>
            </a:r>
            <a:endParaRPr lang="fa-IR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57" y="2160588"/>
            <a:ext cx="8043324" cy="3881437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589730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57" y="769258"/>
            <a:ext cx="7910286" cy="5272768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110329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3509</TotalTime>
  <Words>457</Words>
  <Application>Microsoft Office PowerPoint</Application>
  <PresentationFormat>Custom</PresentationFormat>
  <Paragraphs>86</Paragraphs>
  <Slides>60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1" baseType="lpstr">
      <vt:lpstr>Facet</vt:lpstr>
      <vt:lpstr>Organometallic Chemistry</vt:lpstr>
      <vt:lpstr>Contents </vt:lpstr>
      <vt:lpstr>PowerPoint Presentation</vt:lpstr>
      <vt:lpstr>PowerPoint Presentation</vt:lpstr>
      <vt:lpstr>PowerPoint Presentation</vt:lpstr>
      <vt:lpstr>PowerPoint Presentation</vt:lpstr>
      <vt:lpstr>1 Overview of  Organometallic Chemistry</vt:lpstr>
      <vt:lpstr>1-1 Striking Difference</vt:lpstr>
      <vt:lpstr>PowerPoint Presentation</vt:lpstr>
      <vt:lpstr>1-2 Historical Background</vt:lpstr>
      <vt:lpstr>PowerPoint Presentation</vt:lpstr>
      <vt:lpstr>PowerPoint Presentation</vt:lpstr>
      <vt:lpstr>PowerPoint Presentation</vt:lpstr>
      <vt:lpstr>PowerPoint Presentation</vt:lpstr>
      <vt:lpstr>2 Fundamentals of Structure and Bonding</vt:lpstr>
      <vt:lpstr>2-1 Atomic Orbital </vt:lpstr>
      <vt:lpstr>PowerPoint Presentation</vt:lpstr>
      <vt:lpstr>PowerPoint Presentation</vt:lpstr>
      <vt:lpstr>2-1-1 Sigma Interactions</vt:lpstr>
      <vt:lpstr>PowerPoint Presentation</vt:lpstr>
      <vt:lpstr>PowerPoint Presentation</vt:lpstr>
      <vt:lpstr>2-1-2 Pi Interaction</vt:lpstr>
      <vt:lpstr>2-2 Molecular Orbitals 2-2-1 Diatomic Molecules</vt:lpstr>
      <vt:lpstr>PowerPoint Presentation</vt:lpstr>
      <vt:lpstr>PowerPoint Presentation</vt:lpstr>
      <vt:lpstr>PowerPoint Presentation</vt:lpstr>
      <vt:lpstr>PowerPoint Presentation</vt:lpstr>
      <vt:lpstr>2-2-2 polyatomic Molecules: The Group Orbital Approach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2-2-3 Ligands Having Extended Pi Systems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 18-Electron Rule</vt:lpstr>
      <vt:lpstr>3-1 Counting Electrons 3-1-1 Method A: Donor Pair method</vt:lpstr>
      <vt:lpstr>3-1-2 Method B : Neutral Ligand Method</vt:lpstr>
      <vt:lpstr>PowerPoint Presentation</vt:lpstr>
      <vt:lpstr>3-2 Why 18 Electrons? 3-2-1 Types of Metal-Ligand Interactions</vt:lpstr>
      <vt:lpstr>Π-donor</vt:lpstr>
      <vt:lpstr>Π-Acceptor</vt:lpstr>
      <vt:lpstr>PowerPoint Presentation</vt:lpstr>
      <vt:lpstr>3-2-2 Molecular Orbitals and the 18-Electron Rule</vt:lpstr>
      <vt:lpstr>PowerPoint Presentation</vt:lpstr>
      <vt:lpstr>PowerPoint Presentation</vt:lpstr>
      <vt:lpstr>PowerPoint Presentation</vt:lpstr>
      <vt:lpstr>PowerPoint Presentation</vt:lpstr>
      <vt:lpstr>3-3 Square Planar Complexes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Dr Chaichi</cp:lastModifiedBy>
  <cp:revision>72</cp:revision>
  <dcterms:created xsi:type="dcterms:W3CDTF">2015-08-17T12:54:55Z</dcterms:created>
  <dcterms:modified xsi:type="dcterms:W3CDTF">2020-03-21T14:15:32Z</dcterms:modified>
</cp:coreProperties>
</file>