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26"/>
  </p:notesMasterIdLst>
  <p:sldIdLst>
    <p:sldId id="256" r:id="rId2"/>
    <p:sldId id="294" r:id="rId3"/>
    <p:sldId id="307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13" r:id="rId12"/>
    <p:sldId id="308" r:id="rId13"/>
    <p:sldId id="309" r:id="rId14"/>
    <p:sldId id="310" r:id="rId15"/>
    <p:sldId id="311" r:id="rId16"/>
    <p:sldId id="312" r:id="rId17"/>
    <p:sldId id="329" r:id="rId18"/>
    <p:sldId id="330" r:id="rId19"/>
    <p:sldId id="347" r:id="rId20"/>
    <p:sldId id="331" r:id="rId21"/>
    <p:sldId id="344" r:id="rId22"/>
    <p:sldId id="345" r:id="rId23"/>
    <p:sldId id="346" r:id="rId24"/>
    <p:sldId id="33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42CA8-16E7-4FC6-A7E3-CF5BD3516735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4308D-5500-491A-8C80-A59999B11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70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9B3F-E384-4261-86D2-3EBAAF8CF7C4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D794-E0C1-4731-B2D6-CE789B6831CA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09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2F2D4-5E15-4381-A651-DB778DC905ED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7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92B06-06B2-40C1-84D6-C3112B3237C3}" type="datetime1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7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142D9-C137-45F8-9295-B382DC2F762C}" type="datetime1">
              <a:rPr lang="en-US" smtClean="0"/>
              <a:t>4/5/2020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1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4FFB-9C48-4C07-85B9-BF7B4BEC43F5}" type="datetime1">
              <a:rPr lang="en-US" smtClean="0"/>
              <a:t>4/5/2020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EDB1-CC04-4777-944B-988920297F5C}" type="datetime1">
              <a:rPr lang="en-US" smtClean="0"/>
              <a:t>4/5/2020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312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84A8-6853-49BF-B361-BD478CF7A244}" type="datetime1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9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112F-2B32-4AF6-BF74-A7F9E7582029}" type="datetime1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3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BED8-704E-4C1B-9533-0002F5C78B3B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7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69DA-2945-42E5-8A00-624FF354CEAE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5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000">
              <a:schemeClr val="bg1">
                <a:tint val="80000"/>
                <a:satMod val="300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CB0C8-9EFA-4FC0-8B9E-2CEDE8D38DE0}" type="datetime1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4F961-1AB2-4AF3-84FC-E5EE61372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2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4575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/>
            </a:r>
            <a:br>
              <a:rPr lang="fa-IR" sz="2000" b="1" dirty="0" smtClean="0">
                <a:cs typeface="B Nazanin" pitchFamily="2" charset="-78"/>
              </a:rPr>
            </a:br>
            <a:r>
              <a:rPr lang="fa-IR" sz="2000" b="1" dirty="0">
                <a:cs typeface="B Nazanin" pitchFamily="2" charset="-78"/>
              </a:rPr>
              <a:t/>
            </a:r>
            <a:br>
              <a:rPr lang="fa-IR" sz="2000" b="1" dirty="0">
                <a:cs typeface="B Nazanin" pitchFamily="2" charset="-78"/>
              </a:rPr>
            </a:br>
            <a:r>
              <a:rPr lang="fa-IR" sz="3600" b="1" dirty="0" smtClean="0">
                <a:cs typeface="B Nazanin" pitchFamily="2" charset="-78"/>
              </a:rPr>
              <a:t>به نام خدا</a:t>
            </a:r>
            <a:r>
              <a:rPr lang="fa-IR" b="1" dirty="0">
                <a:cs typeface="B Nazanin" pitchFamily="2" charset="-78"/>
              </a:rPr>
              <a:t/>
            </a:r>
            <a:br>
              <a:rPr lang="fa-IR" b="1" dirty="0">
                <a:cs typeface="B Nazanin" pitchFamily="2" charset="-78"/>
              </a:rPr>
            </a:br>
            <a:r>
              <a:rPr lang="fa-IR" b="1" dirty="0" smtClean="0">
                <a:cs typeface="B Nazanin" pitchFamily="2" charset="-78"/>
              </a:rPr>
              <a:t/>
            </a:r>
            <a:br>
              <a:rPr lang="fa-IR" b="1" dirty="0" smtClean="0">
                <a:cs typeface="B Nazanin" pitchFamily="2" charset="-78"/>
              </a:rPr>
            </a:br>
            <a:r>
              <a:rPr lang="en-US" b="1" dirty="0" smtClean="0">
                <a:cs typeface="B Nazanin" pitchFamily="2" charset="-78"/>
              </a:rPr>
              <a:t/>
            </a:r>
            <a:br>
              <a:rPr lang="en-US" b="1" dirty="0" smtClean="0">
                <a:cs typeface="B Nazanin" pitchFamily="2" charset="-78"/>
              </a:rPr>
            </a:br>
            <a:r>
              <a:rPr lang="fa-IR" b="1" dirty="0" smtClean="0">
                <a:cs typeface="B Nazanin" pitchFamily="2" charset="-78"/>
              </a:rPr>
              <a:t>ساختمان داده</a:t>
            </a:r>
            <a:br>
              <a:rPr lang="fa-IR" b="1" dirty="0" smtClean="0">
                <a:cs typeface="B Nazanin" pitchFamily="2" charset="-78"/>
              </a:rPr>
            </a:br>
            <a:endParaRPr lang="en-US" b="1" dirty="0">
              <a:cs typeface="B Nazanin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352800"/>
            <a:ext cx="6629400" cy="2590800"/>
          </a:xfrm>
        </p:spPr>
        <p:txBody>
          <a:bodyPr>
            <a:noAutofit/>
          </a:bodyPr>
          <a:lstStyle/>
          <a:p>
            <a:pPr algn="ctr"/>
            <a:r>
              <a:rPr lang="fa-IR" sz="2000" dirty="0" smtClean="0">
                <a:solidFill>
                  <a:schemeClr val="tx1"/>
                </a:solidFill>
                <a:cs typeface="B Nazanin" pitchFamily="2" charset="-78"/>
              </a:rPr>
              <a:t>جلسه اول (آموزش مجازی)</a:t>
            </a:r>
          </a:p>
          <a:p>
            <a:pPr algn="ctr"/>
            <a:r>
              <a:rPr lang="fa-IR" sz="2000" dirty="0" smtClean="0">
                <a:solidFill>
                  <a:schemeClr val="tx1"/>
                </a:solidFill>
                <a:cs typeface="B Nazanin" pitchFamily="2" charset="-78"/>
              </a:rPr>
              <a:t>به همراه فایل صوتی</a:t>
            </a:r>
            <a:endParaRPr lang="en-US" sz="2000" dirty="0" smtClean="0">
              <a:solidFill>
                <a:schemeClr val="tx1"/>
              </a:solidFill>
              <a:cs typeface="B Nazanin" pitchFamily="2" charset="-78"/>
            </a:endParaRPr>
          </a:p>
          <a:p>
            <a:endParaRPr lang="en-US" sz="2000" dirty="0" smtClean="0">
              <a:solidFill>
                <a:schemeClr val="tx1"/>
              </a:solidFill>
              <a:cs typeface="B Nazanin" pitchFamily="2" charset="-78"/>
            </a:endParaRPr>
          </a:p>
          <a:p>
            <a:endParaRPr lang="en-US" sz="2000" dirty="0">
              <a:solidFill>
                <a:schemeClr val="tx1"/>
              </a:solidFill>
              <a:cs typeface="B Nazanin" pitchFamily="2" charset="-78"/>
            </a:endParaRPr>
          </a:p>
          <a:p>
            <a:pPr algn="ctr"/>
            <a:r>
              <a:rPr lang="fa-IR" sz="2000" b="1" dirty="0">
                <a:solidFill>
                  <a:schemeClr val="tx1"/>
                </a:solidFill>
                <a:cs typeface="B Nazanin" pitchFamily="2" charset="-78"/>
              </a:rPr>
              <a:t>دکتر 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اسدی</a:t>
            </a:r>
            <a:endParaRPr lang="en-US" sz="2000" dirty="0" smtClean="0">
              <a:solidFill>
                <a:schemeClr val="tx1"/>
              </a:solidFill>
              <a:cs typeface="B Nazanin" pitchFamily="2" charset="-78"/>
            </a:endParaRPr>
          </a:p>
          <a:p>
            <a:endParaRPr lang="en-US" sz="2000" dirty="0">
              <a:solidFill>
                <a:schemeClr val="tx1"/>
              </a:solidFill>
              <a:cs typeface="B Nazanin" pitchFamily="2" charset="-78"/>
            </a:endParaRPr>
          </a:p>
          <a:p>
            <a:endParaRPr lang="fa-IR" sz="2000" dirty="0" smtClean="0">
              <a:solidFill>
                <a:schemeClr val="tx1"/>
              </a:solidFill>
              <a:cs typeface="B Nazanin" pitchFamily="2" charset="-78"/>
            </a:endParaRPr>
          </a:p>
          <a:p>
            <a:r>
              <a:rPr lang="fa-IR" sz="2000" dirty="0" smtClean="0">
                <a:solidFill>
                  <a:schemeClr val="tx1"/>
                </a:solidFill>
                <a:cs typeface="B Nazanin" pitchFamily="2" charset="-78"/>
              </a:rPr>
              <a:t>1398/12/27</a:t>
            </a:r>
          </a:p>
        </p:txBody>
      </p:sp>
    </p:spTree>
    <p:extLst>
      <p:ext uri="{BB962C8B-B14F-4D97-AF65-F5344CB8AC3E}">
        <p14:creationId xmlns:p14="http://schemas.microsoft.com/office/powerpoint/2010/main" val="323920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fa-IR" sz="3200" b="1" dirty="0" smtClean="0">
                <a:cs typeface="B Nazanin" panose="00000400000000000000" pitchFamily="2" charset="-78"/>
              </a:rPr>
              <a:t>محاسبه زمان اجرای توابع بازگشتی</a:t>
            </a:r>
            <a:endParaRPr lang="en-US" sz="3200" b="1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0" y="3726359"/>
            <a:ext cx="868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2200" dirty="0" smtClean="0">
                <a:cs typeface="B Nazanin" panose="00000400000000000000" pitchFamily="2" charset="-78"/>
              </a:rPr>
              <a:t>روش های زیادی برای </a:t>
            </a:r>
            <a:r>
              <a:rPr lang="fa-IR" sz="2200" dirty="0">
                <a:cs typeface="B Nazanin" panose="00000400000000000000" pitchFamily="2" charset="-78"/>
              </a:rPr>
              <a:t>ح</a:t>
            </a:r>
            <a:r>
              <a:rPr lang="fa-IR" sz="2200" dirty="0" smtClean="0">
                <a:cs typeface="B Nazanin" panose="00000400000000000000" pitchFamily="2" charset="-78"/>
              </a:rPr>
              <a:t>ل روابط بازگشتی وجود دارد. در این درس، 3 روش جایگذاری، درخت بازگشت و قضیه اصلی برای حل روابط بازگشتی معرفی می شود.</a:t>
            </a:r>
            <a:endParaRPr lang="en-US" sz="2200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75" y="1981200"/>
            <a:ext cx="86067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3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200" b="1" dirty="0" smtClean="0">
                <a:cs typeface="B Nazanin" panose="00000400000000000000" pitchFamily="2" charset="-78"/>
              </a:rPr>
              <a:t>درخت بازگشت</a:t>
            </a:r>
            <a:endParaRPr lang="en-US" sz="3200" b="1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99" y="1447801"/>
            <a:ext cx="8580401" cy="490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8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000" b="1" dirty="0" smtClean="0">
                <a:cs typeface="B Nazanin" panose="00000400000000000000" pitchFamily="2" charset="-78"/>
              </a:rPr>
              <a:t>مثالی از حل رابطه بازگشتی با درخت</a:t>
            </a:r>
            <a:endParaRPr lang="en-US" sz="3000" b="1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09800"/>
            <a:ext cx="7098708" cy="324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61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78" y="2057400"/>
            <a:ext cx="8538322" cy="37338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000" b="1" dirty="0" smtClean="0">
                <a:cs typeface="B Nazanin" panose="00000400000000000000" pitchFamily="2" charset="-78"/>
              </a:rPr>
              <a:t>مثالی از حل رابطه بازگشتی با درخت</a:t>
            </a:r>
            <a:endParaRPr lang="en-US" sz="30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9560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61737"/>
            <a:ext cx="7058025" cy="454874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000" b="1" dirty="0" smtClean="0">
                <a:cs typeface="B Nazanin" panose="00000400000000000000" pitchFamily="2" charset="-78"/>
              </a:rPr>
              <a:t>مثالی از حل رابطه بازگشتی با درخت</a:t>
            </a:r>
            <a:endParaRPr lang="en-US" sz="3000" b="1" dirty="0">
              <a:cs typeface="B Nazanin" panose="00000400000000000000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61722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زمان اجرا برابر </a:t>
            </a:r>
            <a:r>
              <a:rPr lang="en-US" dirty="0" smtClean="0">
                <a:cs typeface="B Nazanin" panose="00000400000000000000" pitchFamily="2" charset="-78"/>
              </a:rPr>
              <a:t>log n</a:t>
            </a:r>
            <a:r>
              <a:rPr lang="fa-IR" dirty="0" smtClean="0">
                <a:cs typeface="B Nazanin" panose="00000400000000000000" pitchFamily="2" charset="-78"/>
              </a:rPr>
              <a:t> است.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6832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7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000" b="1" dirty="0" smtClean="0">
                <a:cs typeface="B Nazanin" panose="00000400000000000000" pitchFamily="2" charset="-78"/>
              </a:rPr>
              <a:t>مثالی از حل رابطه بازگشتی با درخت</a:t>
            </a:r>
            <a:endParaRPr lang="en-US" sz="3000" b="1" dirty="0">
              <a:cs typeface="B Nazani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4" y="1066800"/>
            <a:ext cx="8509724" cy="558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92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97367"/>
            <a:ext cx="8496300" cy="4386077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000" b="1" dirty="0" smtClean="0">
                <a:cs typeface="B Nazanin" panose="00000400000000000000" pitchFamily="2" charset="-78"/>
              </a:rPr>
              <a:t>مثالی از حل رابطه بازگشتی با درخت</a:t>
            </a:r>
            <a:endParaRPr lang="en-US" sz="30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3999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75427"/>
            <a:ext cx="8839200" cy="462313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000" b="1" dirty="0" smtClean="0">
                <a:cs typeface="B Nazanin" panose="00000400000000000000" pitchFamily="2" charset="-78"/>
              </a:rPr>
              <a:t>مثالی از حل رابطه بازگشتی با درخت</a:t>
            </a:r>
            <a:endParaRPr lang="en-US" sz="30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0513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10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000" b="1" dirty="0" smtClean="0">
                <a:cs typeface="B Nazanin" panose="00000400000000000000" pitchFamily="2" charset="-78"/>
              </a:rPr>
              <a:t>مثالی از حل رابطه بازگشتی با درخت</a:t>
            </a:r>
            <a:endParaRPr lang="en-US" sz="3000" b="1" dirty="0">
              <a:cs typeface="B Nazani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76400"/>
            <a:ext cx="7705382" cy="38909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38800" y="4038600"/>
            <a:ext cx="342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کار هر نود برابر 1 است، پس برای محاسبه زمان اجرا کافی است، تعداد نودها را حساب کنیم، که این تعداد برابر زمان اجرای رابطه بازگشتی می شود.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تعداد نودهای این درخت </a:t>
            </a:r>
            <a:r>
              <a:rPr lang="en-US" dirty="0" smtClean="0">
                <a:cs typeface="B Nazanin" panose="00000400000000000000" pitchFamily="2" charset="-78"/>
              </a:rPr>
              <a:t>n</a:t>
            </a:r>
            <a:r>
              <a:rPr lang="fa-IR" dirty="0" smtClean="0">
                <a:cs typeface="B Nazanin" panose="00000400000000000000" pitchFamily="2" charset="-78"/>
              </a:rPr>
              <a:t> است.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594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fa-IR" sz="3200" b="1" dirty="0" smtClean="0">
                <a:cs typeface="B Nazanin" panose="00000400000000000000" pitchFamily="2" charset="-78"/>
              </a:rPr>
              <a:t>درخت بازگشت (تعریفی دیگر)</a:t>
            </a:r>
            <a:endParaRPr lang="en-US" sz="3200" b="1" dirty="0">
              <a:cs typeface="B Nazanin" panose="000004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19200"/>
            <a:ext cx="8592998" cy="505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86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200" b="1" dirty="0" smtClean="0">
                <a:cs typeface="B Nazanin" panose="00000400000000000000" pitchFamily="2" charset="-78"/>
              </a:rPr>
              <a:t>مثال</a:t>
            </a:r>
            <a:endParaRPr lang="en-US" sz="3200" b="1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1081087"/>
            <a:ext cx="8924925" cy="46958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5987018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مجموع کار هر سطر برابر </a:t>
            </a:r>
            <a:r>
              <a:rPr lang="en-US" dirty="0" smtClean="0">
                <a:cs typeface="B Nazanin" panose="00000400000000000000" pitchFamily="2" charset="-78"/>
              </a:rPr>
              <a:t>n</a:t>
            </a:r>
            <a:r>
              <a:rPr lang="fa-IR" dirty="0" smtClean="0">
                <a:cs typeface="B Nazanin" panose="00000400000000000000" pitchFamily="2" charset="-78"/>
              </a:rPr>
              <a:t> است، و ارتفاع درخت </a:t>
            </a:r>
            <a:r>
              <a:rPr lang="en-US" dirty="0" smtClean="0">
                <a:cs typeface="B Nazanin" panose="00000400000000000000" pitchFamily="2" charset="-78"/>
              </a:rPr>
              <a:t>log n</a:t>
            </a:r>
            <a:r>
              <a:rPr lang="fa-IR" dirty="0" smtClean="0">
                <a:cs typeface="B Nazanin" panose="00000400000000000000" pitchFamily="2" charset="-78"/>
              </a:rPr>
              <a:t> است که زمان اجرا برابر </a:t>
            </a:r>
            <a:r>
              <a:rPr lang="en-US" dirty="0" smtClean="0">
                <a:cs typeface="B Nazanin" panose="00000400000000000000" pitchFamily="2" charset="-78"/>
              </a:rPr>
              <a:t>n </a:t>
            </a:r>
            <a:r>
              <a:rPr lang="en-US" dirty="0" err="1" smtClean="0">
                <a:cs typeface="B Nazanin" panose="00000400000000000000" pitchFamily="2" charset="-78"/>
              </a:rPr>
              <a:t>logn</a:t>
            </a:r>
            <a:r>
              <a:rPr lang="fa-IR" dirty="0" smtClean="0">
                <a:cs typeface="B Nazanin" panose="00000400000000000000" pitchFamily="2" charset="-78"/>
              </a:rPr>
              <a:t> می شود.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6129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200" b="1" dirty="0" smtClean="0">
                <a:cs typeface="B Nazanin" panose="00000400000000000000" pitchFamily="2" charset="-78"/>
              </a:rPr>
              <a:t>مثال:</a:t>
            </a:r>
            <a:endParaRPr lang="en-US" sz="3200" b="1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76200"/>
            <a:ext cx="6934200" cy="949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990600"/>
            <a:ext cx="5943600" cy="579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734012"/>
            <a:ext cx="3124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مجموع کار هر سطر را حساب می کنیم. 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چون مجموع کار هر سطر با هم مساوی نیست، نمی توانی بگوییم زمان اجرا برابر مجموع کار هر سطر ضربدر ارتفاع.</a:t>
            </a:r>
            <a:endParaRPr lang="en-US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در این حالت باید کل هزینه را برای تمامی سطر ها جمع کنیم.</a:t>
            </a:r>
          </a:p>
          <a:p>
            <a:pPr algn="r" rtl="1"/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0198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1" y="152400"/>
            <a:ext cx="7848599" cy="66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61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51" y="4800599"/>
            <a:ext cx="8827949" cy="11606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82" y="411264"/>
            <a:ext cx="8299518" cy="431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014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200" b="1" dirty="0" smtClean="0">
                <a:cs typeface="B Nazanin" panose="00000400000000000000" pitchFamily="2" charset="-78"/>
              </a:rPr>
              <a:t>نکته:</a:t>
            </a:r>
            <a:endParaRPr lang="en-US" sz="3200" b="1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53" y="1219200"/>
            <a:ext cx="8597447" cy="2124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52" y="3657600"/>
            <a:ext cx="8673647" cy="274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90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91492"/>
            <a:ext cx="8801878" cy="475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09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200" dirty="0" smtClean="0">
                <a:cs typeface="B Nazanin" panose="00000400000000000000" pitchFamily="2" charset="-78"/>
              </a:rPr>
              <a:t>مثال:</a:t>
            </a:r>
            <a:endParaRPr lang="en-US" sz="3200" dirty="0">
              <a:cs typeface="B Nazanin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288778"/>
            <a:ext cx="8991600" cy="161182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607" y="3149718"/>
            <a:ext cx="5466843" cy="340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10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37" y="2362200"/>
            <a:ext cx="8146550" cy="367665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justLow" rtl="1"/>
            <a:r>
              <a:rPr lang="fa-IR" sz="3000" dirty="0" smtClean="0">
                <a:cs typeface="B Nazanin" panose="00000400000000000000" pitchFamily="2" charset="-78"/>
              </a:rPr>
              <a:t>حل رابطه بازگشتی مثال قبل با روش درخت</a:t>
            </a:r>
            <a:endParaRPr lang="en-US" sz="30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3971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4254387"/>
            <a:ext cx="5575993" cy="11183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143000"/>
            <a:ext cx="8952571" cy="207963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200" dirty="0" smtClean="0">
                <a:cs typeface="B Nazanin" panose="00000400000000000000" pitchFamily="2" charset="-78"/>
              </a:rPr>
              <a:t>مثال:</a:t>
            </a:r>
            <a:endParaRPr lang="en-US" sz="32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9783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Low" rtl="1"/>
            <a:r>
              <a:rPr lang="fa-IR" sz="3000" dirty="0" smtClean="0">
                <a:cs typeface="B Nazanin" panose="00000400000000000000" pitchFamily="2" charset="-78"/>
              </a:rPr>
              <a:t>حل رابطه بازگشتی مثال قبل با روش درخت</a:t>
            </a:r>
            <a:endParaRPr lang="en-US" sz="3000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45" y="1951037"/>
            <a:ext cx="8788909" cy="382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10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57400"/>
            <a:ext cx="8760891" cy="233529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3000" dirty="0" smtClean="0">
                <a:cs typeface="B Nazanin" panose="00000400000000000000" pitchFamily="2" charset="-78"/>
              </a:rPr>
              <a:t>حل رابطه بازگشتی با روش جایگذاری</a:t>
            </a:r>
            <a:endParaRPr lang="en-US" sz="30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5384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000" dirty="0" smtClean="0">
                <a:cs typeface="B Nazanin" panose="00000400000000000000" pitchFamily="2" charset="-78"/>
              </a:rPr>
              <a:t>حل رابطه بازگشتی با روش جایگذاری</a:t>
            </a:r>
            <a:endParaRPr lang="en-US" sz="3000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590800"/>
            <a:ext cx="8968089" cy="222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698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dirty="0" smtClean="0">
              <a:cs typeface="B Nazanin" panose="00000400000000000000" pitchFamily="2" charset="-78"/>
            </a:endParaRPr>
          </a:p>
          <a:p>
            <a:pPr marL="0" indent="0" algn="ctr">
              <a:buNone/>
            </a:pPr>
            <a:r>
              <a:rPr lang="fa-IR" sz="2800" dirty="0" smtClean="0">
                <a:cs typeface="B Nazanin" panose="00000400000000000000" pitchFamily="2" charset="-78"/>
              </a:rPr>
              <a:t>اغلب مطالب این اسلاید از دو کتاب ساختمان داده ها و طراحی الگوریتم آقای مقسمی اقتباس شده است.</a:t>
            </a:r>
            <a:endParaRPr lang="en-US" sz="2800" dirty="0">
              <a:cs typeface="B Nazanin" panose="00000400000000000000" pitchFamily="2" charset="-78"/>
            </a:endParaRPr>
          </a:p>
          <a:p>
            <a:pPr marL="0" indent="0" algn="ctr">
              <a:buNone/>
            </a:pPr>
            <a:endParaRPr lang="fa-IR" dirty="0" smtClean="0">
              <a:cs typeface="B Nazanin" panose="00000400000000000000" pitchFamily="2" charset="-78"/>
            </a:endParaRPr>
          </a:p>
          <a:p>
            <a:pPr marL="0" indent="0" algn="ctr">
              <a:buNone/>
            </a:pPr>
            <a:r>
              <a:rPr lang="fa-IR" dirty="0" smtClean="0">
                <a:cs typeface="B Nazanin" panose="00000400000000000000" pitchFamily="2" charset="-78"/>
              </a:rPr>
              <a:t>موفق باشید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4F961-1AB2-4AF3-84FC-E5EE613726A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9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1438</TotalTime>
  <Words>302</Words>
  <Application>Microsoft Office PowerPoint</Application>
  <PresentationFormat>On-screen Show (4:3)</PresentationFormat>
  <Paragraphs>63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B Nazanin</vt:lpstr>
      <vt:lpstr>Calibri</vt:lpstr>
      <vt:lpstr>Office Theme</vt:lpstr>
      <vt:lpstr>  به نام خدا   ساختمان داده </vt:lpstr>
      <vt:lpstr>محاسبه زمان اجرای توابع بازگشتی</vt:lpstr>
      <vt:lpstr>درخت بازگشت</vt:lpstr>
      <vt:lpstr>مثالی از حل رابطه بازگشتی با درخت</vt:lpstr>
      <vt:lpstr>مثالی از حل رابطه بازگشتی با درخت</vt:lpstr>
      <vt:lpstr>مثالی از حل رابطه بازگشتی با درخت</vt:lpstr>
      <vt:lpstr>مثالی از حل رابطه بازگشتی با درخت</vt:lpstr>
      <vt:lpstr>مثالی از حل رابطه بازگشتی با درخت</vt:lpstr>
      <vt:lpstr>مثالی از حل رابطه بازگشتی با درخت</vt:lpstr>
      <vt:lpstr>مثالی از حل رابطه بازگشتی با درخت</vt:lpstr>
      <vt:lpstr>PowerPoint Presentation</vt:lpstr>
      <vt:lpstr>مثال</vt:lpstr>
      <vt:lpstr>مثال:</vt:lpstr>
      <vt:lpstr>PowerPoint Presentation</vt:lpstr>
      <vt:lpstr>PowerPoint Presentation</vt:lpstr>
      <vt:lpstr>نکته:</vt:lpstr>
      <vt:lpstr>PowerPoint Presentation</vt:lpstr>
      <vt:lpstr>مثال:</vt:lpstr>
      <vt:lpstr>حل رابطه بازگشتی مثال قبل با روش درخت</vt:lpstr>
      <vt:lpstr>مثال:</vt:lpstr>
      <vt:lpstr>حل رابطه بازگشتی مثال قبل با روش درخت</vt:lpstr>
      <vt:lpstr>حل رابطه بازگشتی با روش جایگذاری</vt:lpstr>
      <vt:lpstr>حل رابطه بازگشتی با روش جایگذاری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Sekine</dc:creator>
  <cp:lastModifiedBy>asadi</cp:lastModifiedBy>
  <cp:revision>262</cp:revision>
  <dcterms:created xsi:type="dcterms:W3CDTF">2014-02-01T14:05:58Z</dcterms:created>
  <dcterms:modified xsi:type="dcterms:W3CDTF">2020-04-04T20:22:39Z</dcterms:modified>
</cp:coreProperties>
</file>