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2" r:id="rId2"/>
    <p:sldId id="353" r:id="rId3"/>
    <p:sldId id="354" r:id="rId4"/>
    <p:sldId id="355" r:id="rId5"/>
    <p:sldId id="356" r:id="rId6"/>
    <p:sldId id="358" r:id="rId7"/>
    <p:sldId id="357" r:id="rId8"/>
    <p:sldId id="359" r:id="rId9"/>
    <p:sldId id="360" r:id="rId10"/>
    <p:sldId id="361" r:id="rId11"/>
    <p:sldId id="365" r:id="rId12"/>
    <p:sldId id="363" r:id="rId13"/>
    <p:sldId id="364" r:id="rId14"/>
    <p:sldId id="362" r:id="rId15"/>
    <p:sldId id="366" r:id="rId16"/>
    <p:sldId id="367" r:id="rId17"/>
    <p:sldId id="368" r:id="rId18"/>
    <p:sldId id="369" r:id="rId19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0800" y="53340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867400"/>
            <a:ext cx="103632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06662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1538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5514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9089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1083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8335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980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2102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90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6753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0" y="1417638"/>
            <a:ext cx="2438400" cy="5211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17638"/>
            <a:ext cx="7112000" cy="5211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6606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417638"/>
            <a:ext cx="97536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4384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0973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a.wikipedia.org/wiki/%D8%A8%D8%B1%D9%86%D8%A7%D9%85%D9%87%E2%80%8C%D8%B1%DB%8C%D8%B2%DB%8C_%D8%B1%D8%A7%D9%87%D8%A8%D8%B1%D8%AF%DB%8C" TargetMode="External"/><Relationship Id="rId2" Type="http://schemas.openxmlformats.org/officeDocument/2006/relationships/hyperlink" Target="https://fa.wikipedia.org/wiki/%DA%A9%D8%B3%D8%A8%E2%80%8C%D9%88%DA%A9%D8%A7%D8%B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6" y="404665"/>
            <a:ext cx="6517232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میزان و زمان جذب سرمایه اولیه؟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09024" y="1628801"/>
            <a:ext cx="7973953" cy="3681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برآورد سرمایه اولیه از طریق: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فهرست هزینه های اولیه و مصرف درآمدها</a:t>
            </a:r>
            <a:endParaRPr lang="fa-IR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پیش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نویس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صورت های مالی (پیشبینی شده)</a:t>
            </a:r>
            <a:endParaRPr lang="fa-IR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صورت جریان وجوه نقد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تحلیل نقطه سر به سر</a:t>
            </a:r>
          </a:p>
        </p:txBody>
      </p:sp>
    </p:spTree>
    <p:extLst>
      <p:ext uri="{BB962C8B-B14F-4D97-AF65-F5344CB8AC3E}">
        <p14:creationId xmlns:p14="http://schemas.microsoft.com/office/powerpoint/2010/main" val="3215872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6" y="404665"/>
            <a:ext cx="6517232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نقطه سر به سر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09024" y="1268761"/>
            <a:ext cx="7973953" cy="1373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برآورد میزانی از فروش در قیمت مشخص که در آن نقطه سود صفر است و پس از آن مقدار سود آوری آغاز می شود.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BBD429-CE8A-4BCF-84BD-8EF544DFD0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18267" t="24801" r="12667" b="3801"/>
          <a:stretch/>
        </p:blipFill>
        <p:spPr>
          <a:xfrm rot="16200000">
            <a:off x="4133781" y="994018"/>
            <a:ext cx="3924436" cy="721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35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7"/>
            <a:ext cx="6517232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منابع سرمایه؟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62775" y="1029647"/>
            <a:ext cx="7973953" cy="570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6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چه کسانی می توانند سرمایه مورد نیاز </a:t>
            </a:r>
            <a:r>
              <a:rPr lang="fa-IR" sz="1600" dirty="0" err="1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کارآفرین</a:t>
            </a:r>
            <a:r>
              <a:rPr lang="fa-IR" sz="16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 را فراهم سازد: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پس انداز شخصی </a:t>
            </a:r>
            <a:r>
              <a:rPr lang="fa-IR" sz="12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(70% کسب و کارها)</a:t>
            </a:r>
            <a:endParaRPr lang="fa-IR" sz="11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خانواده و دوستان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فرشتگان کسب و کار </a:t>
            </a:r>
            <a:r>
              <a:rPr lang="fa-IR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(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Business angels</a:t>
            </a:r>
            <a:r>
              <a:rPr lang="fa-IR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)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سرمایه گذاران خطر پذیر یا 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VC</a:t>
            </a:r>
            <a:r>
              <a:rPr lang="fa-IR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(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Venture Capitalists</a:t>
            </a:r>
            <a:r>
              <a:rPr lang="fa-IR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)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شرکت ها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بانک ها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وام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عاملان فروش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کمک ها و برنامه های دولتی</a:t>
            </a:r>
          </a:p>
        </p:txBody>
      </p:sp>
    </p:spTree>
    <p:extLst>
      <p:ext uri="{BB962C8B-B14F-4D97-AF65-F5344CB8AC3E}">
        <p14:creationId xmlns:p14="http://schemas.microsoft.com/office/powerpoint/2010/main" val="289205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6" y="404665"/>
            <a:ext cx="6517232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فرایند تامین مالی؟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975C83-5D95-4119-AA55-B95A6AC5E0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5113" t="12200" r="28726" b="5201"/>
          <a:stretch/>
        </p:blipFill>
        <p:spPr>
          <a:xfrm>
            <a:off x="2098754" y="1089467"/>
            <a:ext cx="7994492" cy="561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52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5951984" y="738622"/>
            <a:ext cx="6517232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طرح کسب و کار؟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927649" y="2862425"/>
            <a:ext cx="7541905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2000" b="1" dirty="0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یک نوشته رسمی است که اهداف </a:t>
            </a:r>
            <a:r>
              <a:rPr lang="fa-IR" sz="2000" b="1" dirty="0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  <a:cs typeface="B Nazanin" panose="00000400000000000000" pitchFamily="2" charset="-78"/>
                <a:hlinkClick r:id="rId2" tooltip="کسب‌وکار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کسب ‌و کار</a:t>
            </a:r>
            <a:r>
              <a:rPr lang="fa-IR" sz="2000" b="1" dirty="0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 را تعیین، دلایل امکان تحقق اهداف را ذکر و </a:t>
            </a:r>
            <a:r>
              <a:rPr lang="fa-IR" sz="2000" b="1" dirty="0" err="1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  <a:cs typeface="B Nazanin" panose="00000400000000000000" pitchFamily="2" charset="-78"/>
                <a:hlinkClick r:id="rId3" tooltip="برنامه‌ریزی راهبرد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برنامه‌هایی</a:t>
            </a:r>
            <a:r>
              <a:rPr lang="fa-IR" sz="2000" b="1" dirty="0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  <a:cs typeface="B Nazanin" panose="00000400000000000000" pitchFamily="2" charset="-78"/>
                <a:hlinkClick r:id="rId3" tooltip="برنامه‌ریزی راهبرد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که برای رسیدن به اهداف</a:t>
            </a:r>
            <a:r>
              <a:rPr lang="fa-IR" sz="2000" b="1" dirty="0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 دنبال </a:t>
            </a:r>
            <a:r>
              <a:rPr lang="fa-IR" sz="2000" b="1" dirty="0" err="1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می‌شوند</a:t>
            </a:r>
            <a:r>
              <a:rPr lang="fa-IR" sz="2000" b="1" dirty="0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 را ارائه </a:t>
            </a:r>
            <a:r>
              <a:rPr lang="fa-IR" sz="2000" b="1" dirty="0" err="1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می‌کند</a:t>
            </a:r>
            <a:r>
              <a:rPr lang="fa-IR" sz="2000" b="1" dirty="0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. همچنین ممکن است شامل اطلاعاتی درباره پیشینه سازمان و تیم مجری طرح باشد. طرح کسب ‌و کار سندی مکتوب است که جزئیات کسب ‌و کار پیشنهادی را مشخص </a:t>
            </a:r>
            <a:r>
              <a:rPr lang="fa-IR" sz="2000" b="1" dirty="0" err="1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می‌کند</a:t>
            </a:r>
            <a:r>
              <a:rPr lang="fa-IR" sz="2000" b="1" dirty="0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. این سند باید ضمن تشریح موقعیت کنونی، نیازها، انتظارات و نتایج </a:t>
            </a:r>
            <a:r>
              <a:rPr lang="fa-IR" sz="2000" b="1" dirty="0" err="1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پیش‌بینی</a:t>
            </a:r>
            <a:r>
              <a:rPr lang="fa-IR" sz="2000" b="1" dirty="0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 شده را شرح دهد و کلیه جوانب آن را ارزیابی کند.</a:t>
            </a:r>
            <a:endParaRPr lang="fa-IR" sz="1600" b="1" dirty="0">
              <a:solidFill>
                <a:srgbClr val="808080">
                  <a:lumMod val="50000"/>
                </a:srgbClr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20CCDC-B6BE-4599-BD3A-01D891301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4150251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721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7"/>
            <a:ext cx="6517232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چرا طرح کسب و کار؟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62775" y="1029648"/>
            <a:ext cx="7973953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6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طرح کسب و کار صرفا برای سرمایه گذار تهیه </a:t>
            </a:r>
            <a:r>
              <a:rPr lang="fa-IR" sz="1600" dirty="0" err="1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نمی</a:t>
            </a:r>
            <a:r>
              <a:rPr lang="fa-IR" sz="16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 شود: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نقشه راه کارآفرینان است</a:t>
            </a:r>
            <a:endParaRPr lang="fa-IR" sz="11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فرصت ها را به کارآفرینان نشان می دهد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نیازمندی های بازار را روشن می کند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الزامات مورد نیاز کسب و کار را مشخص می کند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اطلاعات خوبی در خصوص رقبا تهیه می شود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مخاطرات کسب و کار مشخص می شود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مهارت های مورد نیاز و نیروی انسانی لازم، مشخص می شود.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8F8BE8B-4211-4238-A0D3-820CB231D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932722"/>
            <a:ext cx="4717876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047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7"/>
            <a:ext cx="6517232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طرح کسب و کار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C2D805-76FD-480A-8392-149634FE5D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16401" t="10099" r="12667" b="12200"/>
          <a:stretch/>
        </p:blipFill>
        <p:spPr>
          <a:xfrm rot="16200000">
            <a:off x="3827748" y="-808102"/>
            <a:ext cx="4536504" cy="883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47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7"/>
            <a:ext cx="6517232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ملاک های مورد نظر سرمایه گذاران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62775" y="1029648"/>
            <a:ext cx="797395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6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تصمیم گیری سرمایه گذاران در انتخاب پروژه سرمایه گذاری بر اساس: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قابلیت تیم بنیان گذار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جذابیت محصول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بازارهای بالقوه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رقبای فعلی و آتی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بازده احتمالی</a:t>
            </a:r>
          </a:p>
        </p:txBody>
      </p:sp>
    </p:spTree>
    <p:extLst>
      <p:ext uri="{BB962C8B-B14F-4D97-AF65-F5344CB8AC3E}">
        <p14:creationId xmlns:p14="http://schemas.microsoft.com/office/powerpoint/2010/main" val="227777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6"/>
            <a:ext cx="65172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سرمایه گذار چه اطلاعاتی از طرح کسب و کار می خواهد؟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62775" y="1029648"/>
            <a:ext cx="797395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6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پردازش صحیح و ارائه درست اطلاعات در مجاب کردن سرمایه گذاران بسیار حیاتی است: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ایده اصلی چیست؟ چرا ایده مفید و خوبی است؟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ایده چطور محقق می شود؟ چگونه تولید می شود و چگونه بازاریابی می شود؟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تیم ایده پرداز و هسته اصلی تیم چه کسانی هستند؟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ساختار کسب و کار پس از راه اندازی چگونه خواهد بود؟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چه میزان سرمایه مورد نیاز است؟ چه میزان تامین مالی نیاز است؟</a:t>
            </a:r>
          </a:p>
        </p:txBody>
      </p:sp>
    </p:spTree>
    <p:extLst>
      <p:ext uri="{BB962C8B-B14F-4D97-AF65-F5344CB8AC3E}">
        <p14:creationId xmlns:p14="http://schemas.microsoft.com/office/powerpoint/2010/main" val="1511591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6"/>
            <a:ext cx="651723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ساختار طرح کسب و کار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خلاصه مدیریتی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62775" y="1772817"/>
            <a:ext cx="7973953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6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خلاصه مدیریتی: چکیده ای تاثیر گذار و مهم در ابتدای گزارش که در موفقیت جذب سرمایه حیاتی است.</a:t>
            </a:r>
          </a:p>
          <a:p>
            <a:pPr marL="342900" indent="-3429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موضوع، هدف و فرصت ایده</a:t>
            </a:r>
          </a:p>
          <a:p>
            <a:pPr marL="342900" indent="-3429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بازاریابی</a:t>
            </a:r>
          </a:p>
          <a:p>
            <a:pPr marL="342900" indent="-3429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رقبا و رقابت</a:t>
            </a:r>
          </a:p>
          <a:p>
            <a:pPr marL="342900" indent="-3429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امکانات مورد نیاز</a:t>
            </a:r>
          </a:p>
          <a:p>
            <a:pPr marL="342900" indent="-3429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مدیریت و نیروی انسانی</a:t>
            </a:r>
          </a:p>
          <a:p>
            <a:pPr marL="342900" indent="-3429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بخش مالی</a:t>
            </a:r>
          </a:p>
          <a:p>
            <a:pPr marL="342900" indent="-3429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مخاطرات</a:t>
            </a:r>
          </a:p>
          <a:p>
            <a:pPr marL="342900" indent="-3429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بهره برداری و خروج</a:t>
            </a:r>
          </a:p>
          <a:p>
            <a:pPr marL="342900" indent="-3429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زمان بندی و نقاط عطف</a:t>
            </a:r>
          </a:p>
          <a:p>
            <a:pPr marL="342900" indent="-3429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ضمائم</a:t>
            </a:r>
          </a:p>
        </p:txBody>
      </p:sp>
    </p:spTree>
    <p:extLst>
      <p:ext uri="{BB962C8B-B14F-4D97-AF65-F5344CB8AC3E}">
        <p14:creationId xmlns:p14="http://schemas.microsoft.com/office/powerpoint/2010/main" val="1423496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6"/>
            <a:ext cx="65172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ساختار طرح کسب و کار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35560" y="932821"/>
            <a:ext cx="832571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پیشینه، محصول و فرصت ایده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fa-IR" sz="16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چرا این ایده شکل گرفت؟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ماموریت و هدف شرکت و محصول چیست؟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آیا نمونه خارجی دارد یا کاملا بکر است؟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چه نیازی در این میان شناسایی شده است؟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چرا این ایده مفید است؟</a:t>
            </a:r>
          </a:p>
        </p:txBody>
      </p:sp>
    </p:spTree>
    <p:extLst>
      <p:ext uri="{BB962C8B-B14F-4D97-AF65-F5344CB8AC3E}">
        <p14:creationId xmlns:p14="http://schemas.microsoft.com/office/powerpoint/2010/main" val="1424727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6"/>
            <a:ext cx="65172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ساختار طرح کسب و کار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35560" y="932820"/>
            <a:ext cx="832571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تحلیل بازار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fa-IR" sz="16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اندازه بازار؟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رشد بازار؟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چرخه عمر بازار؟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محصولات رقبا؟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شرکت های رقیب؟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قیمت های بازار؟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endParaRPr lang="fa-IR" sz="16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854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6"/>
            <a:ext cx="65172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ساختار طرح کسب و کار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35560" y="932821"/>
            <a:ext cx="832571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توسعه، تولید و موقعیت شرکت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fa-IR" sz="16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محصول در مرحله پیش تولید است یا تولید؟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زمانبندی هزینه؟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برنامه تولید به چه صورتی است؟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برنامه کیفیت به چه صورتی است؟</a:t>
            </a:r>
          </a:p>
        </p:txBody>
      </p:sp>
    </p:spTree>
    <p:extLst>
      <p:ext uri="{BB962C8B-B14F-4D97-AF65-F5344CB8AC3E}">
        <p14:creationId xmlns:p14="http://schemas.microsoft.com/office/powerpoint/2010/main" val="1269021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6"/>
            <a:ext cx="65172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ساختار طرح کسب و کار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35560" y="932820"/>
            <a:ext cx="832571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تیم مدیریت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fa-IR" sz="16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تعداد مدیران و تیم؟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میزان سرمایه آنها؟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تخصص و تجربیات آن ها؟</a:t>
            </a:r>
          </a:p>
        </p:txBody>
      </p:sp>
    </p:spTree>
    <p:extLst>
      <p:ext uri="{BB962C8B-B14F-4D97-AF65-F5344CB8AC3E}">
        <p14:creationId xmlns:p14="http://schemas.microsoft.com/office/powerpoint/2010/main" val="1201933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6"/>
            <a:ext cx="65172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ساختار طرح کسب و کار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35560" y="932820"/>
            <a:ext cx="83257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تحلیل مالی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fa-IR" sz="16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پیش </a:t>
            </a:r>
            <a:r>
              <a:rPr lang="fa-IR" sz="16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نویس</a:t>
            </a: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ترازنامه؟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نرخ بازگشت سرمایه؟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سرمایه در گردش مورد نیاز؟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هزینه ثابت؟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درآمدها؟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پیشبینی صورت سود و زیان؟</a:t>
            </a:r>
          </a:p>
        </p:txBody>
      </p:sp>
    </p:spTree>
    <p:extLst>
      <p:ext uri="{BB962C8B-B14F-4D97-AF65-F5344CB8AC3E}">
        <p14:creationId xmlns:p14="http://schemas.microsoft.com/office/powerpoint/2010/main" val="2153935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6"/>
            <a:ext cx="65172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ساختار طرح کسب و کار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35560" y="932820"/>
            <a:ext cx="83257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مخاطرات و مشکلات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fa-IR" sz="16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احتمال کاهش قیمت ها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روندهای غیر منتظره در بازار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برآوردهای نادرست از فروش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مشکلات تامین مواد اولیه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مشکلات توزیع محصول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رکود در بازار</a:t>
            </a:r>
          </a:p>
        </p:txBody>
      </p:sp>
    </p:spTree>
    <p:extLst>
      <p:ext uri="{BB962C8B-B14F-4D97-AF65-F5344CB8AC3E}">
        <p14:creationId xmlns:p14="http://schemas.microsoft.com/office/powerpoint/2010/main" val="1595774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6"/>
            <a:ext cx="65172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ساختار طرح کسب و کار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35560" y="932821"/>
            <a:ext cx="832571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a-IR" sz="1600" dirty="0">
                <a:solidFill>
                  <a:srgbClr val="002060"/>
                </a:solidFill>
                <a:highlight>
                  <a:srgbClr val="00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زمانبندی و نقاط عطف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fa-IR" sz="16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زمان بندی تولید اولیه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اولین فروش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تکمیل طراحی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تکمیل تولید اولین نمونه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استخدام اولین گروه از کارکنان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توافق با توزیع کنندگان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اولین دریافت سفارشات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سودآوری</a:t>
            </a:r>
          </a:p>
        </p:txBody>
      </p:sp>
    </p:spTree>
    <p:extLst>
      <p:ext uri="{BB962C8B-B14F-4D97-AF65-F5344CB8AC3E}">
        <p14:creationId xmlns:p14="http://schemas.microsoft.com/office/powerpoint/2010/main" val="3327040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6"/>
            <a:ext cx="65172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خطاهای رایج در تهیه طرح کسب و کار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135560" y="932820"/>
            <a:ext cx="83257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fa-IR" sz="16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تدوین نامناسب و ظاهر غیر حرفه ای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عوام </a:t>
            </a:r>
            <a:r>
              <a:rPr lang="fa-IR" sz="16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فریبی</a:t>
            </a:r>
            <a:endParaRPr lang="fa-IR" sz="16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طولانی و تنظیم نامناسب خلاصه مدیریتی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نامشخص بودن جایگاه محصول به لحاظ توسعه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عدم ارائه توضیحات ضروری در خصوص علل خرید و گرایش به محصول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عدم معرفی صحیح قابلیت های مدیران و تیم اجرایی</a:t>
            </a:r>
          </a:p>
          <a:p>
            <a:pPr marL="285750" indent="-28575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Wingdings" panose="05000000000000000000" pitchFamily="2" charset="2"/>
              <a:buChar char="v"/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برآورد مالی غیر واقعی</a:t>
            </a:r>
          </a:p>
        </p:txBody>
      </p:sp>
    </p:spTree>
    <p:extLst>
      <p:ext uri="{BB962C8B-B14F-4D97-AF65-F5344CB8AC3E}">
        <p14:creationId xmlns:p14="http://schemas.microsoft.com/office/powerpoint/2010/main" val="3182789256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770</Words>
  <Application>Microsoft Office PowerPoint</Application>
  <PresentationFormat>Widescreen</PresentationFormat>
  <Paragraphs>127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Microsoft Sans Serif</vt:lpstr>
      <vt:lpstr>Wingdings</vt:lpstr>
      <vt:lpstr>powerpoint-template-24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L.E.N.O.V.O</dc:creator>
  <cp:lastModifiedBy>L.E.N.O.V.O</cp:lastModifiedBy>
  <cp:revision>1</cp:revision>
  <dcterms:created xsi:type="dcterms:W3CDTF">2020-05-27T09:16:35Z</dcterms:created>
  <dcterms:modified xsi:type="dcterms:W3CDTF">2020-05-27T09:17:14Z</dcterms:modified>
</cp:coreProperties>
</file>