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257" r:id="rId2"/>
    <p:sldId id="389" r:id="rId3"/>
    <p:sldId id="290" r:id="rId4"/>
    <p:sldId id="291" r:id="rId5"/>
    <p:sldId id="292" r:id="rId6"/>
    <p:sldId id="293" r:id="rId7"/>
    <p:sldId id="296" r:id="rId8"/>
    <p:sldId id="297" r:id="rId9"/>
    <p:sldId id="301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.E.N.O.V.O" initials="L" lastIdx="1" clrIdx="0">
    <p:extLst>
      <p:ext uri="{19B8F6BF-5375-455C-9EA6-DF929625EA0E}">
        <p15:presenceInfo xmlns:p15="http://schemas.microsoft.com/office/powerpoint/2012/main" userId="L.E.N.O.V.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CC00"/>
    <a:srgbClr val="CCFF33"/>
    <a:srgbClr val="FF33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333" autoAdjust="0"/>
  </p:normalViewPr>
  <p:slideViewPr>
    <p:cSldViewPr>
      <p:cViewPr varScale="1">
        <p:scale>
          <a:sx n="73" d="100"/>
          <a:sy n="73" d="100"/>
        </p:scale>
        <p:origin x="946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967DC3-3856-4C4B-867E-D918EB11E6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8B6A2F-05E0-4EC8-9FAD-9A14F614579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eaLnBrk="1" hangingPunct="1">
              <a:defRPr sz="1200"/>
            </a:lvl1pPr>
          </a:lstStyle>
          <a:p>
            <a:pPr>
              <a:defRPr/>
            </a:pPr>
            <a:fld id="{0F5AFFF6-E001-4993-BE60-FF5059B24513}" type="datetimeFigureOut">
              <a:rPr lang="fa-IR"/>
              <a:pPr>
                <a:defRPr/>
              </a:pPr>
              <a:t>02/09/1441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55D0BE-75EC-48AC-8F86-9A1E34A144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B1AED3-3BC4-4397-AD60-5AF635BB01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smtClean="0"/>
            </a:lvl1pPr>
          </a:lstStyle>
          <a:p>
            <a:pPr>
              <a:defRPr/>
            </a:pPr>
            <a:fld id="{248841E1-E22C-44E8-B675-84204DAFE70E}" type="slidenum">
              <a:rPr lang="fa-IR" altLang="fa-IR"/>
              <a:pPr>
                <a:defRPr/>
              </a:pPr>
              <a:t>‹#›</a:t>
            </a:fld>
            <a:endParaRPr lang="fa-IR" alt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2AA6897-A8D5-4C81-82D0-C1DFE302744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6E16F1A-A90B-4969-AA5E-525CADEEF1D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B0B4C6B4-DB32-41CF-A91B-7EDAEC477B8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C30BA739-D213-4C78-A566-E3D56ECE641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06113730-F343-4A23-9A93-3DCC42A8FBC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DA65D91F-A373-4805-A9AC-F06E3F1B4B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C9AFD5F-26DA-436A-B760-C445B5FBC98B}" type="slidenum">
              <a:rPr lang="en-US" altLang="fa-IR"/>
              <a:pPr>
                <a:defRPr/>
              </a:pPr>
              <a:t>‹#›</a:t>
            </a:fld>
            <a:endParaRPr lang="en-US" alt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E9D7B977-07FA-4B68-81A8-A320AF23CC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A6BDB6-B510-43CF-97FB-02A7FF481630}" type="slidenum">
              <a:rPr lang="en-US" altLang="fa-IR"/>
              <a:pPr>
                <a:spcBef>
                  <a:spcPct val="0"/>
                </a:spcBef>
              </a:pPr>
              <a:t>1</a:t>
            </a:fld>
            <a:endParaRPr lang="en-US" altLang="fa-IR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051846AE-1750-4C4E-9C48-126FA94CBE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12C5F7A9-8FF8-4345-9BCB-BBE61C768B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AD2BE1A4-490A-4492-8ADA-EFDBF1089D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688F52-7B41-48DA-A48A-B7B9E5990565}" type="slidenum">
              <a:rPr lang="en-US" altLang="fa-IR"/>
              <a:pPr>
                <a:spcBef>
                  <a:spcPct val="0"/>
                </a:spcBef>
              </a:pPr>
              <a:t>2</a:t>
            </a:fld>
            <a:endParaRPr lang="en-US" altLang="fa-IR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DE106FFC-9C5C-4FEE-B226-65838703D0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B0AA1A5C-18DE-40EF-A509-FDD77B85F5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5DBD79CC-0472-4231-9450-A362184C20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DCFC75D-A616-4E27-ACC3-3D9568BA69FB}" type="slidenum">
              <a:rPr lang="en-US" altLang="fa-IR"/>
              <a:pPr>
                <a:spcBef>
                  <a:spcPct val="0"/>
                </a:spcBef>
              </a:pPr>
              <a:t>3</a:t>
            </a:fld>
            <a:endParaRPr lang="en-US" altLang="fa-IR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BF61FB7C-9515-4C6E-93C3-A12014C3D8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78318890-FAD5-4799-83A6-2B95735171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E96F1F40-9F10-47C7-9A92-209C505618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E95AB26-2B24-4F79-9C57-F241E30E8F94}" type="slidenum">
              <a:rPr lang="en-US" altLang="fa-IR"/>
              <a:pPr>
                <a:spcBef>
                  <a:spcPct val="0"/>
                </a:spcBef>
              </a:pPr>
              <a:t>4</a:t>
            </a:fld>
            <a:endParaRPr lang="en-US" altLang="fa-IR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8A250F69-FA64-40B2-89B2-B340BD535B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CBCC97DC-0E2B-4F98-9F55-0D45D405A0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1AA33365-8144-43BC-9B35-7A2EE07774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EA4D299-C65A-4D8A-9DD3-AFE52707469F}" type="slidenum">
              <a:rPr lang="en-US" altLang="fa-IR"/>
              <a:pPr>
                <a:spcBef>
                  <a:spcPct val="0"/>
                </a:spcBef>
              </a:pPr>
              <a:t>5</a:t>
            </a:fld>
            <a:endParaRPr lang="en-US" altLang="fa-IR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D4C6B4CC-3219-40F9-A942-7106C1C311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1D37D61F-F231-4C0E-A153-8E7F043652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5F7EEE31-2022-424F-8C7C-F85729CD31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4B07AA4-EC92-48E7-999A-8C5F87A9EAC0}" type="slidenum">
              <a:rPr lang="en-US" altLang="fa-IR"/>
              <a:pPr>
                <a:spcBef>
                  <a:spcPct val="0"/>
                </a:spcBef>
              </a:pPr>
              <a:t>6</a:t>
            </a:fld>
            <a:endParaRPr lang="en-US" altLang="fa-IR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E5F24B53-D911-46A7-B0F5-DF70F8F972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C405368E-A4A6-4452-A958-F414322978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95214EC3-4A64-450F-A26D-DCEA172825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C205B46-0062-47C7-938B-6AC057490112}" type="slidenum">
              <a:rPr lang="en-US" altLang="fa-IR"/>
              <a:pPr>
                <a:spcBef>
                  <a:spcPct val="0"/>
                </a:spcBef>
              </a:pPr>
              <a:t>7</a:t>
            </a:fld>
            <a:endParaRPr lang="en-US" altLang="fa-IR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DDCCF45C-44EB-4A43-A1FB-B86212FB09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61495659-BEBC-4F15-9893-BE3FBBBE22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898FB8BF-A25F-4DAA-927D-59EDD0BF6F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EAC8E8-19F6-4DD7-86AD-B9785C98DA4C}" type="slidenum">
              <a:rPr lang="en-US" altLang="fa-IR"/>
              <a:pPr>
                <a:spcBef>
                  <a:spcPct val="0"/>
                </a:spcBef>
              </a:pPr>
              <a:t>8</a:t>
            </a:fld>
            <a:endParaRPr lang="en-US" altLang="fa-IR"/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F41E0797-AC2A-4869-B629-60237DE88A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167CE83B-3D81-4B60-B1D0-ECB0EBF8CC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F7165F90-F209-4F5C-87AB-F6D5FD4930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5591371-C6E7-42A3-9A3A-0C0CB5EDB9D1}" type="slidenum">
              <a:rPr lang="en-US" altLang="fa-IR"/>
              <a:pPr>
                <a:spcBef>
                  <a:spcPct val="0"/>
                </a:spcBef>
              </a:pPr>
              <a:t>9</a:t>
            </a:fld>
            <a:endParaRPr lang="en-US" altLang="fa-IR"/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F7CC1A9C-B919-4CB5-9C07-336565C370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A754C028-C846-4A83-8753-08B87D88B3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7AA006-F8DE-4C19-B094-39B83AA608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AFBF0EF-4B49-4DFA-B505-B2083D986E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E492BC-9D05-4E85-9655-F510A15DDE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E3ADFF-08A7-4E67-9EED-69A3BC98A73C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2703475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67E59F-391A-4563-A3A5-6A86171B5F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377BADB-BCC2-48E7-A376-DCC986D4E0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9E945F-DF2B-47AB-8629-38A81AFFFC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B18EA-FA84-485B-9020-82DDCCDF4755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2657778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75EBF0-310B-48B6-89C7-C6490E0F38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A37CB8-9B4B-4301-A332-3022D25B4E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0485E22-8E7A-4E9E-82B4-2042355EBE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8FADF-123A-4947-B5EA-1D0AE9EB8983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924542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E12414-DDC0-4ED9-9B72-E34C7958C1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CF63F6-442D-4523-A8BE-F375A3A751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3B6BE2-336E-4AB6-8B7B-116305E04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67A80-7A37-4DD2-B55F-6C5141BCCB42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713908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17BD3DC-DA94-41D3-AFA5-F1AA441A74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A960595-25C0-4B4A-9295-F380CE30B1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5EA1F1C-1C96-44FD-A3D3-198CE311DE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F454C-A948-41CF-8454-E8EB10349B64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29379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BDFE207-6771-42AA-B8C1-D542B913F4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4C6B496-FED5-4D07-8706-5411BC64D0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5F08B71-8334-4AF5-861E-741A828035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E04E2-0827-402B-A5B0-8D51B09634D1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005901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0417E50-0B5A-4797-B57C-38D4BBD43C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E31EFBF-1687-47C1-A379-C08D45EDAE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9786D93-CDCF-4514-93E7-80300DE232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B02A6-0518-4461-BC65-571946A57695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282249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B33424-2664-4C58-8FA3-CF919E8C97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95DFE7-5F20-4788-B26B-26D97036FD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B783D3-B810-4810-A53B-F647E0F88E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9D51E-F828-43F0-BD4F-1B066BD89ABF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2486777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a-I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DD932E-64DB-46AC-9822-192146FAF0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E31BE3-2981-4257-AC68-12D9EA8423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9C8839-4FBD-4E3D-B0A9-5B7002FCFE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FF771-A72E-43E7-9997-B3B2C7F3F79D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297523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705843F-E5C2-4053-8823-CC6ACA1C4C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EABCB87-60E0-4814-8A32-14DE9759E5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321320B-C6A1-4568-8489-ED4B3EC9DE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A9963-FACE-4D83-8647-E429BF1B0E97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337851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F7076B-5217-4C6D-A768-3F5E0E6C32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24D11BC-0B58-4110-8DBE-F1E5D1D445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D210B89-33AC-4F4C-A67B-D24D0F9416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F5E13-2344-4AE3-A3A6-60018398B102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4249664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CD8FCCF-91BB-4205-8099-693D1A66F0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39A2BF7-B2A2-40BB-B7E6-46BD12CEC8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464DC76-992B-49D4-A37B-5A819C407C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14C5A-9C0F-43B8-9352-769F27C2F227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66182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7D34C55-1046-43BE-B04D-C805F244F0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a-IR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DFE9B79-781F-4274-A299-0C1C45205B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a-IR"/>
              <a:t>Click to edit Master text styles</a:t>
            </a:r>
          </a:p>
          <a:p>
            <a:pPr lvl="1"/>
            <a:r>
              <a:rPr lang="en-US" altLang="fa-IR"/>
              <a:t>Second level</a:t>
            </a:r>
          </a:p>
          <a:p>
            <a:pPr lvl="2"/>
            <a:r>
              <a:rPr lang="en-US" altLang="fa-IR"/>
              <a:t>Third level</a:t>
            </a:r>
          </a:p>
          <a:p>
            <a:pPr lvl="3"/>
            <a:r>
              <a:rPr lang="en-US" altLang="fa-IR"/>
              <a:t>Fourth level</a:t>
            </a:r>
          </a:p>
          <a:p>
            <a:pPr lvl="4"/>
            <a:r>
              <a:rPr lang="en-US" altLang="fa-IR"/>
              <a:t>Fifth level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A2D1F1CB-C8E6-40E5-BAB0-1BC8D33DD7F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40687637-E8B5-4242-BF36-75CD1FCBB08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62C30461-9CF9-4366-AEDB-0D92B7434C0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73460CB9-43D3-4061-98BD-4C2579FF77AA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3" r:id="rId1"/>
    <p:sldLayoutId id="2147484204" r:id="rId2"/>
    <p:sldLayoutId id="2147484205" r:id="rId3"/>
    <p:sldLayoutId id="2147484206" r:id="rId4"/>
    <p:sldLayoutId id="2147484207" r:id="rId5"/>
    <p:sldLayoutId id="2147484208" r:id="rId6"/>
    <p:sldLayoutId id="2147484209" r:id="rId7"/>
    <p:sldLayoutId id="2147484210" r:id="rId8"/>
    <p:sldLayoutId id="2147484211" r:id="rId9"/>
    <p:sldLayoutId id="2147484212" r:id="rId10"/>
    <p:sldLayoutId id="2147484213" r:id="rId11"/>
    <p:sldLayoutId id="2147484214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WordArt 2">
            <a:extLst>
              <a:ext uri="{FF2B5EF4-FFF2-40B4-BE49-F238E27FC236}">
                <a16:creationId xmlns:a16="http://schemas.microsoft.com/office/drawing/2014/main" id="{5D48000C-E96F-41DD-8977-9C0378906DF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051050" y="2185988"/>
            <a:ext cx="5067300" cy="1947862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 rtl="1"/>
            <a:r>
              <a:rPr lang="fa-IR" sz="6000" b="1" i="1" kern="10">
                <a:ln w="9525">
                  <a:solidFill>
                    <a:srgbClr val="FFFF99"/>
                  </a:solidFill>
                  <a:round/>
                  <a:headEnd/>
                  <a:tailEnd/>
                </a:ln>
                <a:solidFill>
                  <a:srgbClr val="99CC00"/>
                </a:solidFill>
                <a:cs typeface="B Fantezy" panose="00000400000000000000" pitchFamily="2" charset="-78"/>
              </a:rPr>
              <a:t>"بسم الله الرحمن الرحیم"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WordArt 2">
            <a:extLst>
              <a:ext uri="{FF2B5EF4-FFF2-40B4-BE49-F238E27FC236}">
                <a16:creationId xmlns:a16="http://schemas.microsoft.com/office/drawing/2014/main" id="{C6B2E42C-476A-4B0F-B706-B513FBEC395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908175" y="476250"/>
            <a:ext cx="5067300" cy="1947863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 rtl="1"/>
            <a:r>
              <a:rPr lang="fa-IR" sz="6000" b="1" kern="10">
                <a:ln w="9525">
                  <a:solidFill>
                    <a:srgbClr val="FFFF99"/>
                  </a:solidFill>
                  <a:round/>
                  <a:headEnd/>
                  <a:tailEnd/>
                </a:ln>
                <a:solidFill>
                  <a:srgbClr val="99CC00"/>
                </a:solidFill>
                <a:cs typeface="B Titr" panose="00000700000000000000" pitchFamily="2" charset="-78"/>
              </a:rPr>
              <a:t>اقتصاد کردشگری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2D9BE7F-40D1-4C29-95B8-366052C9F2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8525" y="2636838"/>
            <a:ext cx="4545013" cy="267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fa-IR" altLang="fa-IR" sz="2800">
                <a:solidFill>
                  <a:schemeClr val="bg1"/>
                </a:solidFill>
                <a:latin typeface="Garamond" panose="02020404030301010803" pitchFamily="18" charset="0"/>
                <a:cs typeface="B Titr" panose="00000700000000000000" pitchFamily="2" charset="-78"/>
              </a:rPr>
              <a:t>محمود حسن پور</a:t>
            </a:r>
          </a:p>
          <a:p>
            <a:pPr algn="ctr" rtl="1" eaLnBrk="1" hangingPunct="1">
              <a:spcBef>
                <a:spcPct val="0"/>
              </a:spcBef>
              <a:buFontTx/>
              <a:buNone/>
            </a:pPr>
            <a:endParaRPr lang="fa-IR" altLang="fa-IR" sz="2800">
              <a:solidFill>
                <a:schemeClr val="bg1"/>
              </a:solidFill>
              <a:latin typeface="Garamond" panose="02020404030301010803" pitchFamily="18" charset="0"/>
              <a:cs typeface="B Titr" panose="00000700000000000000" pitchFamily="2" charset="-78"/>
            </a:endParaRPr>
          </a:p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fa-IR" altLang="fa-IR" sz="2800">
                <a:solidFill>
                  <a:schemeClr val="bg1"/>
                </a:solidFill>
                <a:latin typeface="Garamond" panose="02020404030301010803" pitchFamily="18" charset="0"/>
                <a:cs typeface="B Titr" panose="00000700000000000000" pitchFamily="2" charset="-78"/>
              </a:rPr>
              <a:t>عضو هیات علمی دانشگاه مازندران</a:t>
            </a:r>
          </a:p>
          <a:p>
            <a:pPr algn="ctr" rtl="1" eaLnBrk="1" hangingPunct="1">
              <a:spcBef>
                <a:spcPct val="0"/>
              </a:spcBef>
              <a:buFontTx/>
              <a:buNone/>
            </a:pPr>
            <a:endParaRPr lang="fa-IR" altLang="fa-IR" sz="2800">
              <a:solidFill>
                <a:schemeClr val="bg1"/>
              </a:solidFill>
              <a:latin typeface="Garamond" panose="02020404030301010803" pitchFamily="18" charset="0"/>
              <a:cs typeface="B Titr" panose="00000700000000000000" pitchFamily="2" charset="-78"/>
            </a:endParaRPr>
          </a:p>
          <a:p>
            <a:pPr algn="ctr" rtl="1" eaLnBrk="1" hangingPunct="1">
              <a:spcBef>
                <a:spcPct val="0"/>
              </a:spcBef>
              <a:buFontTx/>
              <a:buNone/>
            </a:pPr>
            <a:endParaRPr lang="fa-IR" altLang="fa-IR" sz="2800">
              <a:solidFill>
                <a:schemeClr val="bg1"/>
              </a:solidFill>
              <a:latin typeface="Garamond" panose="02020404030301010803" pitchFamily="18" charset="0"/>
              <a:cs typeface="B Titr" panose="00000700000000000000" pitchFamily="2" charset="-78"/>
            </a:endParaRPr>
          </a:p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en-US" altLang="fa-IR" sz="2800">
                <a:solidFill>
                  <a:schemeClr val="bg1"/>
                </a:solidFill>
                <a:latin typeface="Garamond" panose="02020404030301010803" pitchFamily="18" charset="0"/>
                <a:cs typeface="B Titr" panose="00000700000000000000" pitchFamily="2" charset="-78"/>
              </a:rPr>
              <a:t>m.hasanpour@umz.ac.ir</a:t>
            </a:r>
            <a:endParaRPr lang="fa-IR" altLang="fa-IR" sz="2800">
              <a:solidFill>
                <a:schemeClr val="bg1"/>
              </a:solidFill>
              <a:latin typeface="Garamond" panose="02020404030301010803" pitchFamily="18" charset="0"/>
              <a:cs typeface="B Titr" panose="00000700000000000000" pitchFamily="2" charset="-78"/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AC93CAB-DB0D-4537-A3F7-72D421DE66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E8EAD24D-2660-4162-85B3-7A73E3549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404813"/>
            <a:ext cx="345440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fa-IR" altLang="fa-IR" sz="2400" b="1">
                <a:solidFill>
                  <a:schemeClr val="folHlink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اثر قیمتی در تقاضای گردشگری</a:t>
            </a:r>
          </a:p>
        </p:txBody>
      </p:sp>
      <p:sp>
        <p:nvSpPr>
          <p:cNvPr id="65539" name="Rectangle 4">
            <a:extLst>
              <a:ext uri="{FF2B5EF4-FFF2-40B4-BE49-F238E27FC236}">
                <a16:creationId xmlns:a16="http://schemas.microsoft.com/office/drawing/2014/main" id="{D62D7675-1134-4F2A-93EB-EE06CCBEC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3" y="1196975"/>
            <a:ext cx="86931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اثر قیمتی تقاضا</a:t>
            </a: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به بررسی نسبت میزان تغیرات تقاضا را به تغییرات قیمتها نشان می دهد . </a:t>
            </a:r>
          </a:p>
        </p:txBody>
      </p:sp>
      <p:grpSp>
        <p:nvGrpSpPr>
          <p:cNvPr id="65540" name="Group 5">
            <a:extLst>
              <a:ext uri="{FF2B5EF4-FFF2-40B4-BE49-F238E27FC236}">
                <a16:creationId xmlns:a16="http://schemas.microsoft.com/office/drawing/2014/main" id="{5F839D2C-EAC2-4E2C-A5A3-24F42A8EA7FD}"/>
              </a:ext>
            </a:extLst>
          </p:cNvPr>
          <p:cNvGrpSpPr>
            <a:grpSpLocks/>
          </p:cNvGrpSpPr>
          <p:nvPr/>
        </p:nvGrpSpPr>
        <p:grpSpPr bwMode="auto">
          <a:xfrm>
            <a:off x="2676525" y="3068638"/>
            <a:ext cx="6019800" cy="822325"/>
            <a:chOff x="1686" y="2802"/>
            <a:chExt cx="3792" cy="518"/>
          </a:xfrm>
        </p:grpSpPr>
        <p:sp>
          <p:nvSpPr>
            <p:cNvPr id="65542" name="Rectangle 6">
              <a:extLst>
                <a:ext uri="{FF2B5EF4-FFF2-40B4-BE49-F238E27FC236}">
                  <a16:creationId xmlns:a16="http://schemas.microsoft.com/office/drawing/2014/main" id="{E081E935-5B39-4CC2-BE9C-3A3FBF2A0D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8" y="2802"/>
              <a:ext cx="2030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rtl="1" eaLnBrk="1" hangingPunct="1">
                <a:lnSpc>
                  <a:spcPct val="90000"/>
                </a:lnSpc>
                <a:buClr>
                  <a:schemeClr val="hlink"/>
                </a:buClr>
                <a:buSzPct val="70000"/>
                <a:buFont typeface="Wingdings" panose="05000000000000000000" pitchFamily="2" charset="2"/>
                <a:buNone/>
              </a:pPr>
              <a:r>
                <a:rPr lang="fa-IR" altLang="fa-IR" sz="2400" b="1">
                  <a:solidFill>
                    <a:srgbClr val="CCFF33"/>
                  </a:solidFill>
                  <a:latin typeface="Garamond" panose="02020404030301010803" pitchFamily="18" charset="0"/>
                  <a:cs typeface="B Nazanin" panose="00000400000000000000" pitchFamily="2" charset="-78"/>
                </a:rPr>
                <a:t>% تغییر در تقاضای گردشگری</a:t>
              </a:r>
            </a:p>
            <a:p>
              <a:pPr algn="r" rtl="1" eaLnBrk="1" hangingPunct="1">
                <a:lnSpc>
                  <a:spcPct val="90000"/>
                </a:lnSpc>
                <a:buClr>
                  <a:schemeClr val="hlink"/>
                </a:buClr>
                <a:buSzPct val="70000"/>
                <a:buFont typeface="Wingdings" panose="05000000000000000000" pitchFamily="2" charset="2"/>
                <a:buNone/>
              </a:pPr>
              <a:r>
                <a:rPr lang="fa-IR" altLang="fa-IR" sz="2400" b="1">
                  <a:solidFill>
                    <a:srgbClr val="CCFF33"/>
                  </a:solidFill>
                  <a:latin typeface="Garamond" panose="02020404030301010803" pitchFamily="18" charset="0"/>
                  <a:cs typeface="B Nazanin" panose="00000400000000000000" pitchFamily="2" charset="-78"/>
                </a:rPr>
                <a:t>% تغییر در قیمت محصول</a:t>
              </a:r>
            </a:p>
          </p:txBody>
        </p:sp>
        <p:sp>
          <p:nvSpPr>
            <p:cNvPr id="65543" name="Line 7">
              <a:extLst>
                <a:ext uri="{FF2B5EF4-FFF2-40B4-BE49-F238E27FC236}">
                  <a16:creationId xmlns:a16="http://schemas.microsoft.com/office/drawing/2014/main" id="{9B2E186B-D581-4807-9B0F-E030112C5A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70" y="3054"/>
              <a:ext cx="1950" cy="0"/>
            </a:xfrm>
            <a:prstGeom prst="line">
              <a:avLst/>
            </a:prstGeom>
            <a:noFill/>
            <a:ln w="38100">
              <a:solidFill>
                <a:srgbClr val="FFCC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sp>
          <p:nvSpPr>
            <p:cNvPr id="65544" name="Rectangle 8">
              <a:extLst>
                <a:ext uri="{FF2B5EF4-FFF2-40B4-BE49-F238E27FC236}">
                  <a16:creationId xmlns:a16="http://schemas.microsoft.com/office/drawing/2014/main" id="{DFD1DB8C-E838-4BDD-B109-7C102E8554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6" y="2912"/>
              <a:ext cx="1500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rtl="1" eaLnBrk="1" hangingPunct="1">
                <a:lnSpc>
                  <a:spcPct val="90000"/>
                </a:lnSpc>
                <a:buClr>
                  <a:schemeClr val="hlink"/>
                </a:buClr>
                <a:buSzPct val="70000"/>
                <a:buFont typeface="Wingdings" panose="05000000000000000000" pitchFamily="2" charset="2"/>
                <a:buNone/>
              </a:pPr>
              <a:r>
                <a:rPr lang="fa-IR" altLang="fa-IR" sz="2400" b="1">
                  <a:solidFill>
                    <a:srgbClr val="CCFF33"/>
                  </a:solidFill>
                  <a:latin typeface="Garamond" panose="02020404030301010803" pitchFamily="18" charset="0"/>
                  <a:cs typeface="B Nazanin" panose="00000400000000000000" pitchFamily="2" charset="-78"/>
                </a:rPr>
                <a:t>= کشش قیمتی تقاضا</a:t>
              </a:r>
            </a:p>
          </p:txBody>
        </p:sp>
      </p:grpSp>
      <p:sp>
        <p:nvSpPr>
          <p:cNvPr id="65541" name="Rectangle 9">
            <a:extLst>
              <a:ext uri="{FF2B5EF4-FFF2-40B4-BE49-F238E27FC236}">
                <a16:creationId xmlns:a16="http://schemas.microsoft.com/office/drawing/2014/main" id="{13BB48C2-CA40-4BF2-AD02-C3E937497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7588" y="4972050"/>
            <a:ext cx="5138737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این کشش قاعدتا باید منفی باشد.</a:t>
            </a:r>
          </a:p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endParaRPr lang="fa-IR" altLang="fa-IR" sz="2400">
              <a:solidFill>
                <a:schemeClr val="bg1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برای کالاهای ضروری </a:t>
            </a: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بی کشش و کم کشش</a:t>
            </a:r>
          </a:p>
          <a:p>
            <a:pPr algn="r" rtl="1" eaLnBrk="1" hangingPunct="1">
              <a:lnSpc>
                <a:spcPct val="90000"/>
              </a:lnSpc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برای کالاهای لوکس و تجملی و با جایگزین </a:t>
            </a: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با کشش</a:t>
            </a: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</a:t>
            </a:r>
          </a:p>
        </p:txBody>
      </p:sp>
      <p:pic>
        <p:nvPicPr>
          <p:cNvPr id="2" name="C921FBC1">
            <a:hlinkClick r:id="" action="ppaction://media"/>
            <a:extLst>
              <a:ext uri="{FF2B5EF4-FFF2-40B4-BE49-F238E27FC236}">
                <a16:creationId xmlns:a16="http://schemas.microsoft.com/office/drawing/2014/main" id="{CFA8FE42-B426-4650-8CF1-F178B5D5CD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75656" y="2123117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1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7291D99B-F195-4D25-9F2E-971E95E99C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063" y="836613"/>
            <a:ext cx="8029575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 b="1">
                <a:solidFill>
                  <a:srgbClr val="FFCC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تقاضای مکمل  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         تقاضایی که برای خدمات حمل و نقل هوایی ایجاد می گردد در میزان تقاضای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         اتومبیل های کرایه و تاکسی سرویس های فرودگاهی نیز موثر است .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054FABA1-129D-4F6B-A23A-52DD0FF7E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700" y="3789363"/>
            <a:ext cx="84264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 b="1">
                <a:solidFill>
                  <a:srgbClr val="FFCC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اثر وبلن  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         وجود کشش غیر عادی در تقاضا را نشان می دهد . در این حالت کشش قیمتی بر 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         خلاف قاعده تا مقدار مشخصی مثبت است .</a:t>
            </a:r>
          </a:p>
        </p:txBody>
      </p:sp>
      <p:pic>
        <p:nvPicPr>
          <p:cNvPr id="2" name="56E1AECE">
            <a:hlinkClick r:id="" action="ppaction://media"/>
            <a:extLst>
              <a:ext uri="{FF2B5EF4-FFF2-40B4-BE49-F238E27FC236}">
                <a16:creationId xmlns:a16="http://schemas.microsoft.com/office/drawing/2014/main" id="{5A2D8AAE-11A4-4403-8BE7-EE8E901D06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31640" y="2941637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9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9A744BF3-600C-446A-BD75-CBA3F29B4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784225"/>
            <a:ext cx="8813800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200" b="1">
                <a:solidFill>
                  <a:srgbClr val="FFCC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تغیرات ناشی از تقاضا در سفر های داخلی و خارجی ناشی از تغییر نرخ مبادله چگونه است ؟  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        </a:t>
            </a:r>
          </a:p>
        </p:txBody>
      </p:sp>
      <p:sp>
        <p:nvSpPr>
          <p:cNvPr id="77827" name="Rectangle 4">
            <a:extLst>
              <a:ext uri="{FF2B5EF4-FFF2-40B4-BE49-F238E27FC236}">
                <a16:creationId xmlns:a16="http://schemas.microsoft.com/office/drawing/2014/main" id="{909AFE66-91F5-4F8A-B5D2-3936FF871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3" y="2241550"/>
            <a:ext cx="82692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endParaRPr lang="fa-IR" altLang="fa-IR" sz="2400" b="1">
              <a:solidFill>
                <a:srgbClr val="FFCC00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تغییرات تقاضا در گردشگری داخلی اثرات معکوسی در گردشگری خارجی دارد و بالعکس</a:t>
            </a:r>
          </a:p>
        </p:txBody>
      </p:sp>
      <p:pic>
        <p:nvPicPr>
          <p:cNvPr id="2" name="6739F477">
            <a:hlinkClick r:id="" action="ppaction://media"/>
            <a:extLst>
              <a:ext uri="{FF2B5EF4-FFF2-40B4-BE49-F238E27FC236}">
                <a16:creationId xmlns:a16="http://schemas.microsoft.com/office/drawing/2014/main" id="{D29F51AA-8734-4E85-ADA9-4DA25A0637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7624" y="3550444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6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3">
            <a:extLst>
              <a:ext uri="{FF2B5EF4-FFF2-40B4-BE49-F238E27FC236}">
                <a16:creationId xmlns:a16="http://schemas.microsoft.com/office/drawing/2014/main" id="{C1353596-BB5C-452B-AA9A-2019A7CB3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00" y="620713"/>
            <a:ext cx="9201150" cy="564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 b="1">
                <a:solidFill>
                  <a:srgbClr val="FFCC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سایر متغیر های موثر بر تقاضا  </a:t>
            </a:r>
          </a:p>
          <a:p>
            <a:pPr algn="r" rtl="1" eaLnBrk="1" hangingPunct="1">
              <a:lnSpc>
                <a:spcPct val="90000"/>
              </a:lnSpc>
              <a:buClr>
                <a:srgbClr val="FF3300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400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تغیرات سلیقه بازار</a:t>
            </a: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( ابتدا اثر وبلن و سپس شرایط عادی قانون تقاضا در مورد تغییرات قیمت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endParaRPr lang="fa-IR" altLang="fa-IR" sz="2400">
              <a:solidFill>
                <a:schemeClr val="bg1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eaLnBrk="1" hangingPunct="1">
              <a:lnSpc>
                <a:spcPct val="90000"/>
              </a:lnSpc>
              <a:buClr>
                <a:srgbClr val="FF3300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400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مالیات بر مخارج 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endParaRPr lang="fa-IR" altLang="fa-IR" sz="2400">
              <a:solidFill>
                <a:srgbClr val="CCFF33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eaLnBrk="1" hangingPunct="1">
              <a:lnSpc>
                <a:spcPct val="90000"/>
              </a:lnSpc>
              <a:buClr>
                <a:srgbClr val="FF3300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400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مشخصه های منفی محصولات گردشگری</a:t>
            </a:r>
            <a:r>
              <a:rPr lang="fa-IR" altLang="fa-IR" sz="20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( همانند ویژگی های اساسی محصول در رضایتمندی 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0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است و مبحث عوامل بهداشتی و انگیزشی مینتزبرگ )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endParaRPr lang="fa-IR" altLang="fa-IR" sz="2400">
              <a:solidFill>
                <a:schemeClr val="bg1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مرخصی و تعطیلات استحقاقی 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             </a:t>
            </a: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سفرهای طولانی تر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              مدت اقامت بیشتر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endParaRPr lang="fa-IR" altLang="fa-IR" sz="2400">
              <a:solidFill>
                <a:schemeClr val="bg1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فصلی بودن تقاضای گردشگری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  این تغییرات بر اساس نوع گردشگری ، مقصد و فعالیت ها متفاوت است 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2FB1E4DD-DFD7-4AD0-9433-2437940BEA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500" y="527050"/>
            <a:ext cx="196373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 b="1">
                <a:solidFill>
                  <a:srgbClr val="FFCC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تابع نزول مسافت</a:t>
            </a:r>
          </a:p>
          <a:p>
            <a:pPr algn="ct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        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1CB62950-85B5-4F5B-A4B0-688442909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125" y="1341438"/>
            <a:ext cx="84010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تقاضا برای گردشگری بسته به نوع گردشگری بر اساس دو متغیر اصلی یعنی هزینه و زمان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تغییر می کند . </a:t>
            </a:r>
          </a:p>
        </p:txBody>
      </p:sp>
      <p:pic>
        <p:nvPicPr>
          <p:cNvPr id="2" name="34F7D40C">
            <a:hlinkClick r:id="" action="ppaction://media"/>
            <a:extLst>
              <a:ext uri="{FF2B5EF4-FFF2-40B4-BE49-F238E27FC236}">
                <a16:creationId xmlns:a16="http://schemas.microsoft.com/office/drawing/2014/main" id="{812DB8C1-D83B-4FAF-94BC-AD42036334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91680" y="2636912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E348994A-247E-461C-820F-CA98F943A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713" y="601663"/>
            <a:ext cx="2773362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200" b="1">
                <a:solidFill>
                  <a:srgbClr val="FFCC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بنگاههای گردشگری </a:t>
            </a:r>
            <a:r>
              <a:rPr lang="fa-IR" altLang="fa-IR" sz="2400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       </a:t>
            </a: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3A31EC0D-2DB5-4CE2-B4CA-6E369DF2A6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1357313"/>
            <a:ext cx="2792413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 b="1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فعالیت برای درآمد بیشتر</a:t>
            </a:r>
          </a:p>
          <a:p>
            <a:pPr algn="ct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 b="1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یا </a:t>
            </a:r>
          </a:p>
          <a:p>
            <a:pPr algn="ct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 b="1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فعالیت برای سود بیشتر</a:t>
            </a:r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3D89F52B-5C83-4DCC-99F5-FEAE6E835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2857500"/>
            <a:ext cx="662146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 b="1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آیا الزاما داشتن سود به هر مقدار بیانگر موفقیت سازمان است ؟</a:t>
            </a:r>
          </a:p>
        </p:txBody>
      </p:sp>
      <p:sp>
        <p:nvSpPr>
          <p:cNvPr id="86021" name="Rectangle 4">
            <a:extLst>
              <a:ext uri="{FF2B5EF4-FFF2-40B4-BE49-F238E27FC236}">
                <a16:creationId xmlns:a16="http://schemas.microsoft.com/office/drawing/2014/main" id="{58366AA1-DF94-4697-91BD-5DEB7A659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5" y="4214813"/>
            <a:ext cx="2049463" cy="165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 b="1" dirty="0">
                <a:solidFill>
                  <a:srgbClr val="FFC0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گرایش به بازار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 b="1" dirty="0">
                <a:solidFill>
                  <a:srgbClr val="FFC0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گرایش به محصول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 b="1" dirty="0">
                <a:solidFill>
                  <a:srgbClr val="FFC0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گرایش به هزینه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 b="1" dirty="0">
                <a:solidFill>
                  <a:srgbClr val="FFC0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گرایش به درآمد</a:t>
            </a:r>
          </a:p>
        </p:txBody>
      </p:sp>
      <p:pic>
        <p:nvPicPr>
          <p:cNvPr id="2" name="243E8C9D">
            <a:hlinkClick r:id="" action="ppaction://media"/>
            <a:extLst>
              <a:ext uri="{FF2B5EF4-FFF2-40B4-BE49-F238E27FC236}">
                <a16:creationId xmlns:a16="http://schemas.microsoft.com/office/drawing/2014/main" id="{52B9AE2F-30EF-4B4F-842A-8608603420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1887" y="1208881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37664FBF-AD07-49BD-804F-24A0C8539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415925"/>
            <a:ext cx="2890837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استراتژی تبعیض در قیمت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E6B17749-9A05-4804-A065-859DC03A3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836613"/>
            <a:ext cx="7985125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400" b="1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با تفکیک بازار ها و ارائه قیمت های متفاوت می توان به این مهم دست یافت .</a:t>
            </a:r>
          </a:p>
        </p:txBody>
      </p:sp>
      <p:sp>
        <p:nvSpPr>
          <p:cNvPr id="88068" name="Rectangle 11">
            <a:extLst>
              <a:ext uri="{FF2B5EF4-FFF2-40B4-BE49-F238E27FC236}">
                <a16:creationId xmlns:a16="http://schemas.microsoft.com/office/drawing/2014/main" id="{1448A807-BB87-4972-B39D-4D991A458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00" y="4797425"/>
            <a:ext cx="8831263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2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منحنی فوق منحنی تبعیض قیمت در یک خط هوایی است که صندلی های خود را به مسافران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2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کاری و تفریحی یا عادی اختصاص می دهد  .</a:t>
            </a: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2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درآمد = </a:t>
            </a:r>
            <a:r>
              <a:rPr lang="en-US" altLang="fa-IR" sz="2200" b="1">
                <a:solidFill>
                  <a:srgbClr val="FFCC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P2 Q2 + ( P1 - P2 ) Q1 </a:t>
            </a:r>
            <a:endParaRPr lang="fa-IR" altLang="fa-IR" sz="2200" b="1">
              <a:solidFill>
                <a:srgbClr val="FFCC00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eaLnBrk="1" hangingPunct="1">
              <a:lnSpc>
                <a:spcPct val="90000"/>
              </a:lnSpc>
              <a:buClr>
                <a:srgbClr val="CCFF33"/>
              </a:buClr>
              <a:buSzPct val="105000"/>
              <a:buFont typeface="Wingdings" panose="05000000000000000000" pitchFamily="2" charset="2"/>
              <a:buNone/>
            </a:pPr>
            <a:r>
              <a:rPr lang="fa-IR" altLang="fa-IR" sz="2200" b="1">
                <a:solidFill>
                  <a:schemeClr val="bg1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این تبعیض را با شرایط فروش نیز می توان اعمال کرد ( قیمت های سه ماهه، 6 ماهه و ...</a:t>
            </a:r>
          </a:p>
        </p:txBody>
      </p:sp>
      <p:grpSp>
        <p:nvGrpSpPr>
          <p:cNvPr id="88069" name="Group 18">
            <a:extLst>
              <a:ext uri="{FF2B5EF4-FFF2-40B4-BE49-F238E27FC236}">
                <a16:creationId xmlns:a16="http://schemas.microsoft.com/office/drawing/2014/main" id="{B0236BB9-2136-4269-831F-80C5B52E7E2E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1341438"/>
            <a:ext cx="4176713" cy="3286125"/>
            <a:chOff x="2063" y="1071"/>
            <a:chExt cx="2631" cy="2070"/>
          </a:xfrm>
        </p:grpSpPr>
        <p:sp>
          <p:nvSpPr>
            <p:cNvPr id="88070" name="Line 5">
              <a:extLst>
                <a:ext uri="{FF2B5EF4-FFF2-40B4-BE49-F238E27FC236}">
                  <a16:creationId xmlns:a16="http://schemas.microsoft.com/office/drawing/2014/main" id="{187ED124-F663-4612-8346-2484B95067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51" y="2815"/>
              <a:ext cx="2124" cy="0"/>
            </a:xfrm>
            <a:prstGeom prst="line">
              <a:avLst/>
            </a:prstGeom>
            <a:noFill/>
            <a:ln w="41275">
              <a:solidFill>
                <a:schemeClr val="bg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sp>
          <p:nvSpPr>
            <p:cNvPr id="88071" name="Line 6">
              <a:extLst>
                <a:ext uri="{FF2B5EF4-FFF2-40B4-BE49-F238E27FC236}">
                  <a16:creationId xmlns:a16="http://schemas.microsoft.com/office/drawing/2014/main" id="{FE822CD4-BE7C-46CA-8AB5-336934414B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51" y="1071"/>
              <a:ext cx="0" cy="1744"/>
            </a:xfrm>
            <a:prstGeom prst="line">
              <a:avLst/>
            </a:prstGeom>
            <a:noFill/>
            <a:ln w="41275">
              <a:solidFill>
                <a:schemeClr val="bg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sp>
          <p:nvSpPr>
            <p:cNvPr id="88072" name="Text Box 7">
              <a:extLst>
                <a:ext uri="{FF2B5EF4-FFF2-40B4-BE49-F238E27FC236}">
                  <a16:creationId xmlns:a16="http://schemas.microsoft.com/office/drawing/2014/main" id="{66D0FCA5-70A3-4987-931B-3652E9A2B5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5" y="2910"/>
              <a:ext cx="32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fa-IR" sz="1800" b="1">
                  <a:solidFill>
                    <a:schemeClr val="bg1"/>
                  </a:solidFill>
                </a:rPr>
                <a:t>Q</a:t>
              </a:r>
            </a:p>
          </p:txBody>
        </p:sp>
        <p:sp>
          <p:nvSpPr>
            <p:cNvPr id="88073" name="Text Box 8">
              <a:extLst>
                <a:ext uri="{FF2B5EF4-FFF2-40B4-BE49-F238E27FC236}">
                  <a16:creationId xmlns:a16="http://schemas.microsoft.com/office/drawing/2014/main" id="{423BE508-E9DF-456F-9609-D0F10D1AF6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3" y="1106"/>
              <a:ext cx="32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fa-IR" altLang="fa-IR" sz="1800" b="1">
                  <a:solidFill>
                    <a:schemeClr val="bg1"/>
                  </a:solidFill>
                </a:rPr>
                <a:t>ًً</a:t>
              </a:r>
              <a:r>
                <a:rPr lang="en-US" altLang="fa-IR" sz="1800" b="1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88074" name="Text Box 9">
              <a:extLst>
                <a:ext uri="{FF2B5EF4-FFF2-40B4-BE49-F238E27FC236}">
                  <a16:creationId xmlns:a16="http://schemas.microsoft.com/office/drawing/2014/main" id="{762F43F8-DB51-46B7-971A-F8447DEB38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3" y="2201"/>
              <a:ext cx="32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fa-IR" altLang="fa-IR" sz="1800" b="1">
                  <a:solidFill>
                    <a:schemeClr val="bg1"/>
                  </a:solidFill>
                </a:rPr>
                <a:t>ًً</a:t>
              </a:r>
              <a:r>
                <a:rPr lang="en-US" altLang="fa-IR" sz="1800" b="1">
                  <a:solidFill>
                    <a:schemeClr val="bg1"/>
                  </a:solidFill>
                </a:rPr>
                <a:t>P2</a:t>
              </a:r>
            </a:p>
          </p:txBody>
        </p:sp>
        <p:sp>
          <p:nvSpPr>
            <p:cNvPr id="88075" name="Line 10">
              <a:extLst>
                <a:ext uri="{FF2B5EF4-FFF2-40B4-BE49-F238E27FC236}">
                  <a16:creationId xmlns:a16="http://schemas.microsoft.com/office/drawing/2014/main" id="{A2852539-7B88-4EA5-BC43-40A23AB226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51" y="2341"/>
              <a:ext cx="194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sp>
          <p:nvSpPr>
            <p:cNvPr id="88076" name="Text Box 12">
              <a:extLst>
                <a:ext uri="{FF2B5EF4-FFF2-40B4-BE49-F238E27FC236}">
                  <a16:creationId xmlns:a16="http://schemas.microsoft.com/office/drawing/2014/main" id="{63B6BF27-4EA6-4F3A-8A24-4499B0CE2B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1434"/>
              <a:ext cx="32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fa-IR" altLang="fa-IR" sz="1800" b="1">
                  <a:solidFill>
                    <a:schemeClr val="bg1"/>
                  </a:solidFill>
                </a:rPr>
                <a:t>ًً</a:t>
              </a:r>
              <a:r>
                <a:rPr lang="en-US" altLang="fa-IR" sz="1800" b="1">
                  <a:solidFill>
                    <a:schemeClr val="bg1"/>
                  </a:solidFill>
                </a:rPr>
                <a:t>P1</a:t>
              </a:r>
            </a:p>
          </p:txBody>
        </p:sp>
        <p:sp>
          <p:nvSpPr>
            <p:cNvPr id="88077" name="Text Box 13">
              <a:extLst>
                <a:ext uri="{FF2B5EF4-FFF2-40B4-BE49-F238E27FC236}">
                  <a16:creationId xmlns:a16="http://schemas.microsoft.com/office/drawing/2014/main" id="{595AB29A-BD65-4122-86AB-2E5DAF3C7D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2" y="2882"/>
              <a:ext cx="32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fa-IR" altLang="fa-IR" sz="1800" b="1">
                  <a:solidFill>
                    <a:schemeClr val="bg1"/>
                  </a:solidFill>
                </a:rPr>
                <a:t>ًً</a:t>
              </a:r>
              <a:r>
                <a:rPr lang="en-US" altLang="fa-IR" sz="1800" b="1">
                  <a:solidFill>
                    <a:schemeClr val="bg1"/>
                  </a:solidFill>
                </a:rPr>
                <a:t>Q1</a:t>
              </a:r>
            </a:p>
          </p:txBody>
        </p:sp>
        <p:sp>
          <p:nvSpPr>
            <p:cNvPr id="88078" name="Text Box 14">
              <a:extLst>
                <a:ext uri="{FF2B5EF4-FFF2-40B4-BE49-F238E27FC236}">
                  <a16:creationId xmlns:a16="http://schemas.microsoft.com/office/drawing/2014/main" id="{015D0D51-B030-499D-BA5E-AF50EB9588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9" y="2886"/>
              <a:ext cx="32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fa-IR" altLang="fa-IR" sz="1800" b="1">
                  <a:solidFill>
                    <a:schemeClr val="bg1"/>
                  </a:solidFill>
                </a:rPr>
                <a:t>ًً</a:t>
              </a:r>
              <a:r>
                <a:rPr lang="en-US" altLang="fa-IR" sz="1800" b="1">
                  <a:solidFill>
                    <a:schemeClr val="bg1"/>
                  </a:solidFill>
                </a:rPr>
                <a:t>Q2</a:t>
              </a:r>
            </a:p>
          </p:txBody>
        </p:sp>
        <p:sp>
          <p:nvSpPr>
            <p:cNvPr id="88079" name="Line 15">
              <a:extLst>
                <a:ext uri="{FF2B5EF4-FFF2-40B4-BE49-F238E27FC236}">
                  <a16:creationId xmlns:a16="http://schemas.microsoft.com/office/drawing/2014/main" id="{4B6120EF-B172-4E5B-9D1E-F41090E888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1525"/>
              <a:ext cx="0" cy="131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sp>
          <p:nvSpPr>
            <p:cNvPr id="88080" name="Line 16">
              <a:extLst>
                <a:ext uri="{FF2B5EF4-FFF2-40B4-BE49-F238E27FC236}">
                  <a16:creationId xmlns:a16="http://schemas.microsoft.com/office/drawing/2014/main" id="{0FFDFBE1-1636-4E3B-9E73-1DD0ED18FE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64" y="1533"/>
              <a:ext cx="40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sp>
          <p:nvSpPr>
            <p:cNvPr id="88081" name="Line 17">
              <a:extLst>
                <a:ext uri="{FF2B5EF4-FFF2-40B4-BE49-F238E27FC236}">
                  <a16:creationId xmlns:a16="http://schemas.microsoft.com/office/drawing/2014/main" id="{3C372CBD-B546-4A5E-BF01-85E6DC8B0A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7" y="2341"/>
              <a:ext cx="0" cy="47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</p:grpSp>
      <p:pic>
        <p:nvPicPr>
          <p:cNvPr id="2" name="ECAC9EB0">
            <a:hlinkClick r:id="" action="ppaction://media"/>
            <a:extLst>
              <a:ext uri="{FF2B5EF4-FFF2-40B4-BE49-F238E27FC236}">
                <a16:creationId xmlns:a16="http://schemas.microsoft.com/office/drawing/2014/main" id="{15254B32-1ED6-46A3-A261-31C9ADD617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60239" y="1788265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6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7815</TotalTime>
  <Words>414</Words>
  <Application>Microsoft Office PowerPoint</Application>
  <PresentationFormat>On-screen Show (4:3)</PresentationFormat>
  <Paragraphs>75</Paragraphs>
  <Slides>9</Slides>
  <Notes>9</Notes>
  <HiddenSlides>0</HiddenSlides>
  <MMClips>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Garamond</vt:lpstr>
      <vt:lpstr>Wingdings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hamed</dc:creator>
  <cp:lastModifiedBy>L.E.N.O.V.O</cp:lastModifiedBy>
  <cp:revision>288</cp:revision>
  <dcterms:created xsi:type="dcterms:W3CDTF">2008-03-03T18:31:02Z</dcterms:created>
  <dcterms:modified xsi:type="dcterms:W3CDTF">2020-04-24T17:37:06Z</dcterms:modified>
</cp:coreProperties>
</file>