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9" d="100"/>
          <a:sy n="89" d="100"/>
        </p:scale>
        <p:origin x="-1664"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BCED3E41-E2DE-48B7-AD25-2C05D8372D60}" type="datetime4">
              <a:rPr lang="en-US" smtClean="0"/>
              <a:pPr/>
              <a:t>March 19, 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91475" y="6429375"/>
            <a:ext cx="876300" cy="292100"/>
          </a:xfrm>
        </p:spPr>
        <p:txBody>
          <a:bodyPr/>
          <a:lstStyle/>
          <a:p>
            <a:fld id="{5744759D-0EFF-4FB2-9CCE-04E00944F0FE}" type="slidenum">
              <a:rPr lang="en-US" smtClean="0"/>
              <a:pPr/>
              <a:t>‹#›</a:t>
            </a:fld>
            <a:endParaRPr lang="en-US" dirty="0"/>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en-US" smtClean="0"/>
              <a:t>Click to edit Master title style</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896202C6-8B37-41F0-B3E4-774551D1C22F}" type="datetime4">
              <a:rPr lang="en-US" smtClean="0"/>
              <a:pPr/>
              <a:t>March 19, 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48F78D1B-BB73-41B2-8202-C6678B761557}" type="datetime4">
              <a:rPr lang="en-US" smtClean="0"/>
              <a:pPr/>
              <a:t>March 19, 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2511E46-B9AD-4605-BA48-F4BA770367EA}" type="datetime4">
              <a:rPr lang="en-US" smtClean="0"/>
              <a:pPr/>
              <a:t>March 19, 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771A4492-1D66-40E5-BF5F-8AE5B76A3760}" type="datetime4">
              <a:rPr lang="en-US" smtClean="0"/>
              <a:pPr/>
              <a:t>March 19, 2020</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44759D-0EFF-4FB2-9CCE-04E00944F0FE}" type="slidenum">
              <a:rPr lang="en-US" smtClean="0"/>
              <a:pPr/>
              <a:t>‹#›</a:t>
            </a:fld>
            <a:endParaRPr lang="en-US"/>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F0120655-FBEF-4656-A8A9-E7D9EB4F4DEC}" type="datetime4">
              <a:rPr lang="en-US" smtClean="0"/>
              <a:pPr/>
              <a:t>March 19, 2020</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44759D-0EFF-4FB2-9CCE-04E00944F0FE}" type="slidenum">
              <a:rPr lang="en-US" smtClean="0"/>
              <a:pPr/>
              <a:t>‹#›</a:t>
            </a:fld>
            <a:endParaRPr lang="en-US"/>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B2BA2-D035-44CD-B6C5-345CD46C68A9}" type="datetime4">
              <a:rPr lang="en-US" smtClean="0"/>
              <a:pPr/>
              <a:t>March 19, 2020</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44759D-0EFF-4FB2-9CCE-04E00944F0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712544D9-E8EB-4DFC-9BAC-8FC5CFB1A919}" type="datetime4">
              <a:rPr lang="en-US" smtClean="0"/>
              <a:pPr/>
              <a:t>March 19, 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CF894904-8048-429B-BF77-F17DA8F8287B}" type="datetime4">
              <a:rPr lang="en-US" smtClean="0"/>
              <a:pPr/>
              <a:t>March 19, 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119237-00E8-48F5-9A77-8496B8A0E541}" type="datetimeFigureOut">
              <a:rPr lang="en-US" smtClean="0"/>
              <a:t>3/19/20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60992-D05B-4846-8E6E-CA034CB4F16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119237-00E8-48F5-9A77-8496B8A0E541}" type="datetimeFigureOut">
              <a:rPr lang="en-US" smtClean="0"/>
              <a:t>3/19/20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60992-D05B-4846-8E6E-CA034CB4F16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6441D7B3-F7C5-4013-AC5D-399DD8DB11FA}" type="datetime4">
              <a:rPr lang="en-US" smtClean="0"/>
              <a:pPr/>
              <a:t>March 19, 2020</a:t>
            </a:fld>
            <a:endParaRPr lang="en-US"/>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en-US" dirty="0"/>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5744759D-0EFF-4FB2-9CCE-04E00944F0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hf sldNum="0" hdr="0" ftr="0" dt="0"/>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611459" y="5134096"/>
            <a:ext cx="5120640" cy="1581150"/>
          </a:xfrm>
        </p:spPr>
        <p:txBody>
          <a:bodyPr>
            <a:normAutofit lnSpcReduction="10000"/>
          </a:bodyPr>
          <a:lstStyle/>
          <a:p>
            <a:r>
              <a:rPr lang="en-US" dirty="0" smtClean="0"/>
              <a:t>Towards ne conceptions of language, teachers, and identities</a:t>
            </a:r>
          </a:p>
          <a:p>
            <a:r>
              <a:rPr lang="en-US" dirty="0" err="1" smtClean="0"/>
              <a:t>Kelleen</a:t>
            </a:r>
            <a:r>
              <a:rPr lang="en-US" dirty="0" smtClean="0"/>
              <a:t> </a:t>
            </a:r>
            <a:r>
              <a:rPr lang="en-US" dirty="0" err="1" smtClean="0"/>
              <a:t>Toohey</a:t>
            </a:r>
            <a:endParaRPr lang="en-US" dirty="0" smtClean="0"/>
          </a:p>
          <a:p>
            <a:r>
              <a:rPr lang="en-US" dirty="0" err="1" smtClean="0"/>
              <a:t>Simin</a:t>
            </a:r>
            <a:r>
              <a:rPr lang="en-US" dirty="0" smtClean="0"/>
              <a:t> Fraser University, Canada</a:t>
            </a:r>
            <a:endParaRPr lang="en-US" dirty="0"/>
          </a:p>
        </p:txBody>
      </p:sp>
      <p:sp>
        <p:nvSpPr>
          <p:cNvPr id="3" name="Title 2"/>
          <p:cNvSpPr>
            <a:spLocks noGrp="1"/>
          </p:cNvSpPr>
          <p:nvPr>
            <p:ph type="title"/>
          </p:nvPr>
        </p:nvSpPr>
        <p:spPr>
          <a:xfrm>
            <a:off x="3611459" y="2976271"/>
            <a:ext cx="5120640" cy="2304288"/>
          </a:xfrm>
        </p:spPr>
        <p:txBody>
          <a:bodyPr/>
          <a:lstStyle/>
          <a:p>
            <a:r>
              <a:rPr lang="en-US" dirty="0" smtClean="0"/>
              <a:t>Tangled up with everything else</a:t>
            </a:r>
            <a:endParaRPr lang="en-US" dirty="0"/>
          </a:p>
        </p:txBody>
      </p:sp>
      <p:pic>
        <p:nvPicPr>
          <p:cNvPr id="4" name="Picture 3" descr="Kelle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6097" y="-1"/>
            <a:ext cx="3367903" cy="2976271"/>
          </a:xfrm>
          <a:prstGeom prst="rect">
            <a:avLst/>
          </a:prstGeom>
        </p:spPr>
      </p:pic>
    </p:spTree>
    <p:extLst>
      <p:ext uri="{BB962C8B-B14F-4D97-AF65-F5344CB8AC3E}">
        <p14:creationId xmlns:p14="http://schemas.microsoft.com/office/powerpoint/2010/main" val="2333129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3"/>
          </p:nvPr>
        </p:nvSpPr>
        <p:spPr/>
        <p:txBody>
          <a:bodyPr/>
          <a:lstStyle/>
          <a:p>
            <a:r>
              <a:rPr lang="en-US" dirty="0" smtClean="0"/>
              <a:t>A Canadian folk living in Vancouver, British Columbia.</a:t>
            </a:r>
          </a:p>
          <a:p>
            <a:r>
              <a:rPr lang="en-US" dirty="0" smtClean="0"/>
              <a:t>Became a school teacher for the first job teaching Plains Cree children in a small town.</a:t>
            </a:r>
          </a:p>
          <a:p>
            <a:r>
              <a:rPr lang="en-US" dirty="0" smtClean="0"/>
              <a:t>Her second teaching job was to teach Chilean refugees after 1973 coup – a knot in the entangled yarn challenge!</a:t>
            </a:r>
          </a:p>
          <a:p>
            <a:r>
              <a:rPr lang="en-US" dirty="0" smtClean="0"/>
              <a:t>University teaching job was to work with indigenous and heritage language teachers.</a:t>
            </a:r>
          </a:p>
          <a:p>
            <a:r>
              <a:rPr lang="en-US" dirty="0" smtClean="0"/>
              <a:t>Her research foci – children learning English at school, teacher collaboration, literacy and learning engagement, digital technology </a:t>
            </a:r>
          </a:p>
          <a:p>
            <a:r>
              <a:rPr lang="en-US" dirty="0" smtClean="0"/>
              <a:t>Shifting focus on student learning.</a:t>
            </a:r>
          </a:p>
          <a:p>
            <a:r>
              <a:rPr lang="en-US" dirty="0" smtClean="0"/>
              <a:t>Providing account of my thinking on teacher identity and language teaching </a:t>
            </a:r>
          </a:p>
          <a:p>
            <a:endParaRPr lang="en-US" dirty="0" smtClean="0"/>
          </a:p>
          <a:p>
            <a:endParaRPr lang="en-US" dirty="0"/>
          </a:p>
        </p:txBody>
      </p:sp>
    </p:spTree>
    <p:extLst>
      <p:ext uri="{BB962C8B-B14F-4D97-AF65-F5344CB8AC3E}">
        <p14:creationId xmlns:p14="http://schemas.microsoft.com/office/powerpoint/2010/main" val="791346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place of language teacher identity in my work</a:t>
            </a:r>
            <a:endParaRPr lang="en-US" dirty="0"/>
          </a:p>
        </p:txBody>
      </p:sp>
      <p:sp>
        <p:nvSpPr>
          <p:cNvPr id="3" name="Content Placeholder 2"/>
          <p:cNvSpPr>
            <a:spLocks noGrp="1"/>
          </p:cNvSpPr>
          <p:nvPr>
            <p:ph sz="quarter" idx="13"/>
          </p:nvPr>
        </p:nvSpPr>
        <p:spPr/>
        <p:txBody>
          <a:bodyPr>
            <a:normAutofit fontScale="92500" lnSpcReduction="10000"/>
          </a:bodyPr>
          <a:lstStyle/>
          <a:p>
            <a:r>
              <a:rPr lang="en-US" dirty="0" smtClean="0"/>
              <a:t>Graduated from University of Alberta and worked with Indigenous scholar and linguistic anthropologist, Carl </a:t>
            </a:r>
            <a:r>
              <a:rPr lang="en-US" dirty="0" err="1" smtClean="0"/>
              <a:t>Urion</a:t>
            </a:r>
            <a:r>
              <a:rPr lang="en-US" dirty="0" smtClean="0"/>
              <a:t>.</a:t>
            </a:r>
          </a:p>
          <a:p>
            <a:r>
              <a:rPr lang="en-US" dirty="0" smtClean="0"/>
              <a:t>Exploring the link between anthropology and teacher education and had challenges to find researchers with similar interest in late 1970s and 1980s when I worked on my PhD research.</a:t>
            </a:r>
          </a:p>
          <a:p>
            <a:r>
              <a:rPr lang="en-US" dirty="0" smtClean="0"/>
              <a:t>In late 1990s and early 2000s, I used sociocultural theory to publish studies focusing on identity construction in classrooms where children were learning English.</a:t>
            </a:r>
          </a:p>
          <a:p>
            <a:r>
              <a:rPr lang="en-US" dirty="0" smtClean="0"/>
              <a:t>TESOL Quarterly published groundbreaking special issue in 1997 and edited by Bonny Norton providing space for those who are interested in doing research on identity in language teaching.</a:t>
            </a:r>
          </a:p>
          <a:p>
            <a:r>
              <a:rPr lang="en-US" dirty="0" smtClean="0"/>
              <a:t>This theory was taken from sociology, postcolonial cultural theory, feminism and many other fields helping how students and teachers implicate their identities in the classroom.</a:t>
            </a:r>
          </a:p>
          <a:p>
            <a:r>
              <a:rPr lang="en-US" dirty="0" smtClean="0"/>
              <a:t>‘New Materialism theory’ means that anyone or anything does not have a fixed attribute but varies according to a context. </a:t>
            </a:r>
          </a:p>
          <a:p>
            <a:endParaRPr lang="en-US" dirty="0"/>
          </a:p>
        </p:txBody>
      </p:sp>
    </p:spTree>
    <p:extLst>
      <p:ext uri="{BB962C8B-B14F-4D97-AF65-F5344CB8AC3E}">
        <p14:creationId xmlns:p14="http://schemas.microsoft.com/office/powerpoint/2010/main" val="3013235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New conceptions of language, teachers, and identity</a:t>
            </a:r>
            <a:endParaRPr lang="en-US" dirty="0"/>
          </a:p>
        </p:txBody>
      </p:sp>
      <p:sp>
        <p:nvSpPr>
          <p:cNvPr id="3" name="Content Placeholder 2"/>
          <p:cNvSpPr>
            <a:spLocks noGrp="1"/>
          </p:cNvSpPr>
          <p:nvPr>
            <p:ph sz="quarter" idx="13"/>
          </p:nvPr>
        </p:nvSpPr>
        <p:spPr/>
        <p:txBody>
          <a:bodyPr>
            <a:normAutofit lnSpcReduction="10000"/>
          </a:bodyPr>
          <a:lstStyle/>
          <a:p>
            <a:r>
              <a:rPr lang="en-US" dirty="0" err="1" smtClean="0"/>
              <a:t>Translanguaging</a:t>
            </a:r>
            <a:r>
              <a:rPr lang="en-US" dirty="0" smtClean="0"/>
              <a:t> (navigating from a language to another language i.e. from second to third language) functions well in multilingual communities as people communicate with each other with their shared language and here no boundary for using a particular or standard language does not exist.</a:t>
            </a:r>
          </a:p>
          <a:p>
            <a:r>
              <a:rPr lang="en-US" dirty="0" smtClean="0"/>
              <a:t>Considering the identity conception, we should take the ecology of a teacher and students who they are, where they come from, what they have learned, what areas of learning interest they have, where they head to, etc. This identity lens is aligned with the environmental philosopher James Gibson (Cited in Mace, 2005, p. 198) “any sense of ‘who one is’ is meaningless without the world that supports action”.</a:t>
            </a:r>
          </a:p>
          <a:p>
            <a:r>
              <a:rPr lang="en-US" dirty="0" smtClean="0"/>
              <a:t>Therefore, language teacher identity at school is not merely to teach a language but covers up with multiple invisible attributes e.g., culture, making intimacy with student and family engagement.</a:t>
            </a:r>
            <a:endParaRPr lang="en-US" dirty="0"/>
          </a:p>
        </p:txBody>
      </p:sp>
    </p:spTree>
    <p:extLst>
      <p:ext uri="{BB962C8B-B14F-4D97-AF65-F5344CB8AC3E}">
        <p14:creationId xmlns:p14="http://schemas.microsoft.com/office/powerpoint/2010/main" val="337032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Future developments in language teacher identity research</a:t>
            </a:r>
            <a:endParaRPr lang="en-US" dirty="0"/>
          </a:p>
        </p:txBody>
      </p:sp>
      <p:sp>
        <p:nvSpPr>
          <p:cNvPr id="3" name="Content Placeholder 2"/>
          <p:cNvSpPr>
            <a:spLocks noGrp="1"/>
          </p:cNvSpPr>
          <p:nvPr>
            <p:ph sz="quarter" idx="13"/>
          </p:nvPr>
        </p:nvSpPr>
        <p:spPr/>
        <p:txBody>
          <a:bodyPr/>
          <a:lstStyle/>
          <a:p>
            <a:r>
              <a:rPr lang="en-US" dirty="0" smtClean="0"/>
              <a:t>Examining how language teacher identities get created in various </a:t>
            </a:r>
            <a:r>
              <a:rPr lang="en-US" dirty="0" err="1" smtClean="0"/>
              <a:t>milieux</a:t>
            </a:r>
            <a:r>
              <a:rPr lang="en-US" dirty="0" smtClean="0"/>
              <a:t> (environments), and how these identities get entangled with classroom resources, school and government policies, discourses about learning and teaching, and so on.</a:t>
            </a:r>
          </a:p>
          <a:p>
            <a:r>
              <a:rPr lang="en-US" dirty="0" smtClean="0"/>
              <a:t>Examining the boundaries we have been accustomed to seeing around languages and their ownership on </a:t>
            </a:r>
            <a:r>
              <a:rPr lang="en-US" dirty="0" err="1" smtClean="0"/>
              <a:t>translanguaging</a:t>
            </a:r>
            <a:r>
              <a:rPr lang="en-US" dirty="0" smtClean="0"/>
              <a:t> and the globalizing of multilingualism practices continue and </a:t>
            </a:r>
            <a:r>
              <a:rPr lang="en-US" dirty="0" err="1" smtClean="0"/>
              <a:t>usaged</a:t>
            </a:r>
            <a:r>
              <a:rPr lang="en-US" dirty="0" smtClean="0"/>
              <a:t>-based models of language acquisition proceed. </a:t>
            </a:r>
          </a:p>
          <a:p>
            <a:r>
              <a:rPr lang="en-US" dirty="0" smtClean="0"/>
              <a:t>Examining how children at school can approach digital technology for language learning development and exploring their history of interactions. Like teachers, students have a interaction history.</a:t>
            </a:r>
            <a:endParaRPr lang="en-US" dirty="0"/>
          </a:p>
        </p:txBody>
      </p:sp>
    </p:spTree>
    <p:extLst>
      <p:ext uri="{BB962C8B-B14F-4D97-AF65-F5344CB8AC3E}">
        <p14:creationId xmlns:p14="http://schemas.microsoft.com/office/powerpoint/2010/main" val="507324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Directions for future research</a:t>
            </a:r>
            <a:endParaRPr lang="en-US" dirty="0"/>
          </a:p>
        </p:txBody>
      </p:sp>
      <p:sp>
        <p:nvSpPr>
          <p:cNvPr id="3" name="Content Placeholder 2"/>
          <p:cNvSpPr>
            <a:spLocks noGrp="1"/>
          </p:cNvSpPr>
          <p:nvPr>
            <p:ph sz="quarter" idx="13"/>
          </p:nvPr>
        </p:nvSpPr>
        <p:spPr/>
        <p:txBody>
          <a:bodyPr/>
          <a:lstStyle/>
          <a:p>
            <a:pPr marL="454914" indent="-457200">
              <a:buFont typeface="+mj-lt"/>
              <a:buAutoNum type="arabicPeriod"/>
            </a:pPr>
            <a:r>
              <a:rPr lang="en-US" dirty="0" smtClean="0"/>
              <a:t>How can teachers ‘Educating attention’ (</a:t>
            </a:r>
            <a:r>
              <a:rPr lang="en-US" dirty="0" err="1" smtClean="0"/>
              <a:t>Ingold</a:t>
            </a:r>
            <a:r>
              <a:rPr lang="en-US" dirty="0" smtClean="0"/>
              <a:t>, 2001) – sharing experience of their students and themselves to respond to a problem and new ecologies? </a:t>
            </a:r>
          </a:p>
          <a:p>
            <a:pPr marL="454914" indent="-457200">
              <a:buFont typeface="+mj-lt"/>
              <a:buAutoNum type="arabicPeriod"/>
            </a:pPr>
            <a:r>
              <a:rPr lang="en-US" dirty="0" smtClean="0"/>
              <a:t>How might educational ecologies be changed so that students and teachers become co-investigators of new (and old) problems</a:t>
            </a:r>
          </a:p>
          <a:p>
            <a:pPr marL="454914" indent="-457200">
              <a:buFont typeface="+mj-lt"/>
              <a:buAutoNum type="arabicPeriod"/>
            </a:pPr>
            <a:r>
              <a:rPr lang="en-US" dirty="0" smtClean="0"/>
              <a:t>How might new conceptions of language and literacy in </a:t>
            </a:r>
            <a:r>
              <a:rPr lang="en-US" dirty="0" err="1" smtClean="0"/>
              <a:t>teh</a:t>
            </a:r>
            <a:r>
              <a:rPr lang="en-US" dirty="0" smtClean="0"/>
              <a:t> context of new technologies and new environments for expression and communication become maps for educational change?</a:t>
            </a:r>
          </a:p>
          <a:p>
            <a:pPr marL="454914" indent="-457200">
              <a:buFont typeface="+mj-lt"/>
              <a:buAutoNum type="arabicPeriod"/>
            </a:pPr>
            <a:r>
              <a:rPr lang="en-US" dirty="0" smtClean="0"/>
              <a:t>How might researchers and teachers together conceptualized their identities in ways that destabilize inequitable schooling practices and honor teachers’ as well as children’s desires to learn ad </a:t>
            </a:r>
            <a:r>
              <a:rPr lang="en-US" smtClean="0"/>
              <a:t>make change?</a:t>
            </a:r>
            <a:endParaRPr lang="en-US" dirty="0" smtClean="0"/>
          </a:p>
          <a:p>
            <a:endParaRPr lang="en-US" dirty="0"/>
          </a:p>
        </p:txBody>
      </p:sp>
    </p:spTree>
    <p:extLst>
      <p:ext uri="{BB962C8B-B14F-4D97-AF65-F5344CB8AC3E}">
        <p14:creationId xmlns:p14="http://schemas.microsoft.com/office/powerpoint/2010/main" val="28010715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SOHO.thmx</Template>
  <TotalTime>188</TotalTime>
  <Words>679</Words>
  <Application>Microsoft Macintosh PowerPoint</Application>
  <PresentationFormat>On-screen Show (4:3)</PresentationFormat>
  <Paragraphs>32</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SOHO</vt:lpstr>
      <vt:lpstr>Tangled up with everything else</vt:lpstr>
      <vt:lpstr>Introduction</vt:lpstr>
      <vt:lpstr>The place of language teacher identity in my work</vt:lpstr>
      <vt:lpstr>New conceptions of language, teachers, and identity</vt:lpstr>
      <vt:lpstr>Future developments in language teacher identity research</vt:lpstr>
      <vt:lpstr>Directions for future research</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Tangled up with everything else</dc:title>
  <dc:creator>APPLE Store Babol</dc:creator>
  <cp:lastModifiedBy>APPLE Store Babol</cp:lastModifiedBy>
  <cp:revision>14</cp:revision>
  <dcterms:created xsi:type="dcterms:W3CDTF">2020-03-19T07:46:29Z</dcterms:created>
  <dcterms:modified xsi:type="dcterms:W3CDTF">2020-03-19T10:54:47Z</dcterms:modified>
</cp:coreProperties>
</file>