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76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March 19, 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March 19, 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March 19, 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March 19,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March 19, 2020</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39896" y="5276850"/>
            <a:ext cx="5120640" cy="1581150"/>
          </a:xfrm>
        </p:spPr>
        <p:txBody>
          <a:bodyPr/>
          <a:lstStyle/>
          <a:p>
            <a:r>
              <a:rPr lang="en-US" dirty="0" smtClean="0"/>
              <a:t>Gary </a:t>
            </a:r>
            <a:r>
              <a:rPr lang="en-US" dirty="0" err="1" smtClean="0"/>
              <a:t>Barkhuizen</a:t>
            </a:r>
            <a:endParaRPr lang="en-US" dirty="0" smtClean="0"/>
          </a:p>
          <a:p>
            <a:r>
              <a:rPr lang="en-US" dirty="0" smtClean="0"/>
              <a:t>University of Auckland, </a:t>
            </a:r>
          </a:p>
          <a:p>
            <a:r>
              <a:rPr lang="en-US" dirty="0" smtClean="0"/>
              <a:t>New </a:t>
            </a:r>
            <a:r>
              <a:rPr lang="en-US" dirty="0"/>
              <a:t>Z</a:t>
            </a:r>
            <a:r>
              <a:rPr lang="en-US" dirty="0" smtClean="0"/>
              <a:t>ealand</a:t>
            </a:r>
          </a:p>
          <a:p>
            <a:endParaRPr lang="en-US" dirty="0"/>
          </a:p>
        </p:txBody>
      </p:sp>
      <p:sp>
        <p:nvSpPr>
          <p:cNvPr id="3" name="Title 2"/>
          <p:cNvSpPr>
            <a:spLocks noGrp="1"/>
          </p:cNvSpPr>
          <p:nvPr>
            <p:ph type="title"/>
          </p:nvPr>
        </p:nvSpPr>
        <p:spPr>
          <a:xfrm>
            <a:off x="3739896" y="2874759"/>
            <a:ext cx="5120640" cy="2304288"/>
          </a:xfrm>
        </p:spPr>
        <p:txBody>
          <a:bodyPr>
            <a:normAutofit/>
          </a:bodyPr>
          <a:lstStyle/>
          <a:p>
            <a:r>
              <a:rPr lang="en-US" dirty="0" smtClean="0"/>
              <a:t>Language teacher identity research: an introduction</a:t>
            </a:r>
            <a:endParaRPr lang="en-US" dirty="0"/>
          </a:p>
        </p:txBody>
      </p:sp>
      <p:pic>
        <p:nvPicPr>
          <p:cNvPr id="4" name="Picture 3" descr="Ga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6671" y="0"/>
            <a:ext cx="3437329" cy="2874759"/>
          </a:xfrm>
          <a:prstGeom prst="rect">
            <a:avLst/>
          </a:prstGeom>
        </p:spPr>
      </p:pic>
    </p:spTree>
    <p:extLst>
      <p:ext uri="{BB962C8B-B14F-4D97-AF65-F5344CB8AC3E}">
        <p14:creationId xmlns:p14="http://schemas.microsoft.com/office/powerpoint/2010/main" val="102315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introduction</a:t>
            </a:r>
            <a:endParaRPr lang="en-US" dirty="0"/>
          </a:p>
        </p:txBody>
      </p:sp>
      <p:sp>
        <p:nvSpPr>
          <p:cNvPr id="3" name="Content Placeholder 2"/>
          <p:cNvSpPr>
            <a:spLocks noGrp="1"/>
          </p:cNvSpPr>
          <p:nvPr>
            <p:ph sz="quarter" idx="13"/>
          </p:nvPr>
        </p:nvSpPr>
        <p:spPr/>
        <p:txBody>
          <a:bodyPr/>
          <a:lstStyle/>
          <a:p>
            <a:r>
              <a:rPr lang="en-US" dirty="0" smtClean="0"/>
              <a:t>Different theoretical perspectives about identity (Lave &amp; </a:t>
            </a:r>
            <a:r>
              <a:rPr lang="en-US" dirty="0" err="1" smtClean="0"/>
              <a:t>Wanger</a:t>
            </a:r>
            <a:r>
              <a:rPr lang="en-US" dirty="0" smtClean="0"/>
              <a:t>, 1991) are more fashionable than others at paradigmatic moments in time:</a:t>
            </a:r>
          </a:p>
          <a:p>
            <a:pPr marL="454914" indent="-457200">
              <a:buFont typeface="+mj-lt"/>
              <a:buAutoNum type="arabicPeriod"/>
            </a:pPr>
            <a:r>
              <a:rPr lang="en-US" dirty="0" err="1" smtClean="0"/>
              <a:t>Poststructuralism</a:t>
            </a:r>
            <a:endParaRPr lang="en-US" dirty="0" smtClean="0"/>
          </a:p>
          <a:p>
            <a:pPr marL="454914" indent="-457200">
              <a:buFont typeface="+mj-lt"/>
              <a:buAutoNum type="arabicPeriod"/>
            </a:pPr>
            <a:r>
              <a:rPr lang="en-US" dirty="0" smtClean="0"/>
              <a:t>Sociocultural and dialogical </a:t>
            </a:r>
            <a:r>
              <a:rPr lang="en-US" dirty="0" err="1" smtClean="0"/>
              <a:t>theiries</a:t>
            </a:r>
            <a:endParaRPr lang="en-US" dirty="0" smtClean="0"/>
          </a:p>
          <a:p>
            <a:pPr marL="454914" indent="-457200">
              <a:buFont typeface="+mj-lt"/>
              <a:buAutoNum type="arabicPeriod"/>
            </a:pPr>
            <a:r>
              <a:rPr lang="en-US" dirty="0" smtClean="0"/>
              <a:t>Community of practice</a:t>
            </a:r>
          </a:p>
          <a:p>
            <a:pPr marL="454914" indent="-457200">
              <a:buFont typeface="+mj-lt"/>
              <a:buAutoNum type="arabicPeriod"/>
            </a:pPr>
            <a:r>
              <a:rPr lang="en-US" dirty="0" smtClean="0"/>
              <a:t>Social identity theory </a:t>
            </a:r>
            <a:endParaRPr lang="en-US" dirty="0"/>
          </a:p>
        </p:txBody>
      </p:sp>
    </p:spTree>
    <p:extLst>
      <p:ext uri="{BB962C8B-B14F-4D97-AF65-F5344CB8AC3E}">
        <p14:creationId xmlns:p14="http://schemas.microsoft.com/office/powerpoint/2010/main" val="800566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Chasing down answers for three questions</a:t>
            </a:r>
            <a:endParaRPr lang="en-US" dirty="0"/>
          </a:p>
        </p:txBody>
      </p:sp>
      <p:sp>
        <p:nvSpPr>
          <p:cNvPr id="3" name="Content Placeholder 2"/>
          <p:cNvSpPr>
            <a:spLocks noGrp="1"/>
          </p:cNvSpPr>
          <p:nvPr>
            <p:ph sz="quarter" idx="13"/>
          </p:nvPr>
        </p:nvSpPr>
        <p:spPr/>
        <p:txBody>
          <a:bodyPr/>
          <a:lstStyle/>
          <a:p>
            <a:pPr marL="0" indent="0">
              <a:buNone/>
            </a:pPr>
            <a:r>
              <a:rPr lang="en-US" dirty="0" smtClean="0"/>
              <a:t>Gary was looking for answers for the following questions:</a:t>
            </a:r>
          </a:p>
          <a:p>
            <a:pPr marL="454914" indent="-457200">
              <a:buFont typeface="+mj-lt"/>
              <a:buAutoNum type="arabicPeriod"/>
            </a:pPr>
            <a:r>
              <a:rPr lang="en-US" dirty="0" smtClean="0"/>
              <a:t>What do I see as the place of language teacher identity in my field of expertise/research?</a:t>
            </a:r>
          </a:p>
          <a:p>
            <a:pPr marL="454914" indent="-457200">
              <a:buFont typeface="+mj-lt"/>
              <a:buAutoNum type="arabicPeriod"/>
            </a:pPr>
            <a:r>
              <a:rPr lang="en-US" dirty="0" smtClean="0"/>
              <a:t>What is my definition/conception of language teacher identity?</a:t>
            </a:r>
          </a:p>
          <a:p>
            <a:pPr marL="454914" indent="-457200">
              <a:buFont typeface="+mj-lt"/>
              <a:buAutoNum type="arabicPeriod"/>
            </a:pPr>
            <a:r>
              <a:rPr lang="en-US" dirty="0" smtClean="0"/>
              <a:t>What future developments do I see for language teacher identity research in my field?</a:t>
            </a:r>
            <a:endParaRPr lang="en-US" dirty="0"/>
          </a:p>
        </p:txBody>
      </p:sp>
    </p:spTree>
    <p:extLst>
      <p:ext uri="{BB962C8B-B14F-4D97-AF65-F5344CB8AC3E}">
        <p14:creationId xmlns:p14="http://schemas.microsoft.com/office/powerpoint/2010/main" val="293982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Theorizing LTI</a:t>
            </a:r>
            <a:endParaRPr lang="en-US" dirty="0"/>
          </a:p>
        </p:txBody>
      </p:sp>
      <p:sp>
        <p:nvSpPr>
          <p:cNvPr id="3" name="Content Placeholder 2"/>
          <p:cNvSpPr>
            <a:spLocks noGrp="1"/>
          </p:cNvSpPr>
          <p:nvPr>
            <p:ph sz="quarter" idx="13"/>
          </p:nvPr>
        </p:nvSpPr>
        <p:spPr/>
        <p:txBody>
          <a:bodyPr/>
          <a:lstStyle/>
          <a:p>
            <a:r>
              <a:rPr lang="en-US" dirty="0" smtClean="0"/>
              <a:t>The theory of language teacher identity was not paid adequate attention in the past. However, in almost all conferences, LTI has grabbed researchers’ attention and instances in the academic platforms are TESOL Quarterly, 2016; Modern Language Journal, 2017 . </a:t>
            </a:r>
          </a:p>
          <a:p>
            <a:r>
              <a:rPr lang="en-US" dirty="0" smtClean="0"/>
              <a:t>LTI theory receives attention from psychology, sociology, general education and philosophy.</a:t>
            </a:r>
            <a:endParaRPr lang="en-US" dirty="0"/>
          </a:p>
        </p:txBody>
      </p:sp>
    </p:spTree>
    <p:extLst>
      <p:ext uri="{BB962C8B-B14F-4D97-AF65-F5344CB8AC3E}">
        <p14:creationId xmlns:p14="http://schemas.microsoft.com/office/powerpoint/2010/main" val="1561991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definition explained</a:t>
            </a:r>
            <a:endParaRPr lang="en-US" dirty="0"/>
          </a:p>
        </p:txBody>
      </p:sp>
      <p:sp>
        <p:nvSpPr>
          <p:cNvPr id="3" name="Content Placeholder 2"/>
          <p:cNvSpPr>
            <a:spLocks noGrp="1"/>
          </p:cNvSpPr>
          <p:nvPr>
            <p:ph sz="quarter" idx="13"/>
          </p:nvPr>
        </p:nvSpPr>
        <p:spPr/>
        <p:txBody>
          <a:bodyPr/>
          <a:lstStyle/>
          <a:p>
            <a:pPr marL="0" indent="0">
              <a:buNone/>
            </a:pPr>
            <a:r>
              <a:rPr lang="en-US" sz="3200" dirty="0"/>
              <a:t>Composite conceptualization of LTI</a:t>
            </a:r>
            <a:endParaRPr lang="en-US" sz="3200" dirty="0" smtClean="0"/>
          </a:p>
          <a:p>
            <a:r>
              <a:rPr lang="en-US" dirty="0" smtClean="0"/>
              <a:t>Cognitive, social, emotional, ideological, and historical – inside the teacher and outside in the social, material and technological world. A change in LTI happens in short/long-term I social interaction with teacher educators, learners, teachers, administrators, and the wider community, and in material interaction with spaces, places and objects in classrooms, institutions, and online. </a:t>
            </a:r>
          </a:p>
          <a:p>
            <a:r>
              <a:rPr lang="en-US" dirty="0" smtClean="0"/>
              <a:t>Seven themes from </a:t>
            </a:r>
            <a:r>
              <a:rPr lang="en-US" smtClean="0"/>
              <a:t>all chapters in terms of LTI  </a:t>
            </a:r>
            <a:r>
              <a:rPr lang="en-US" dirty="0" smtClean="0"/>
              <a:t>definitions mentioned in this section and most of which overlap in terms of one size does NOT fit all due to being dynamic and context bound. </a:t>
            </a:r>
          </a:p>
          <a:p>
            <a:endParaRPr lang="en-US" dirty="0"/>
          </a:p>
        </p:txBody>
      </p:sp>
    </p:spTree>
    <p:extLst>
      <p:ext uri="{BB962C8B-B14F-4D97-AF65-F5344CB8AC3E}">
        <p14:creationId xmlns:p14="http://schemas.microsoft.com/office/powerpoint/2010/main" val="1596597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directions in LTI</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400" dirty="0" smtClean="0"/>
              <a:t>Broad range of research directions can be focused:</a:t>
            </a:r>
          </a:p>
          <a:p>
            <a:pPr marL="0" indent="0">
              <a:buNone/>
            </a:pPr>
            <a:r>
              <a:rPr lang="en-US" sz="2400" dirty="0" smtClean="0"/>
              <a:t>Teaching practice, language learning and social practice</a:t>
            </a:r>
          </a:p>
          <a:p>
            <a:pPr marL="0" indent="0">
              <a:buNone/>
            </a:pPr>
            <a:r>
              <a:rPr lang="en-US" sz="2400" dirty="0" smtClean="0"/>
              <a:t>LTIs in social media</a:t>
            </a:r>
          </a:p>
          <a:p>
            <a:pPr marL="0" indent="0">
              <a:buNone/>
            </a:pPr>
            <a:r>
              <a:rPr lang="en-US" sz="2400" dirty="0" smtClean="0"/>
              <a:t>Socio-affective aspect of LTI</a:t>
            </a:r>
          </a:p>
          <a:p>
            <a:pPr marL="0" indent="0">
              <a:buNone/>
            </a:pPr>
            <a:r>
              <a:rPr lang="en-US" sz="2400" dirty="0" smtClean="0"/>
              <a:t>Teacher agency in relation to pedagogical perspectives</a:t>
            </a:r>
          </a:p>
          <a:p>
            <a:pPr marL="0" indent="0">
              <a:buNone/>
            </a:pPr>
            <a:r>
              <a:rPr lang="en-US" sz="2400" dirty="0" smtClean="0"/>
              <a:t>Teachers of young learners</a:t>
            </a:r>
          </a:p>
          <a:p>
            <a:pPr marL="0" indent="0">
              <a:buNone/>
            </a:pPr>
            <a:r>
              <a:rPr lang="en-US" sz="2400" dirty="0" smtClean="0"/>
              <a:t>Teacher </a:t>
            </a:r>
            <a:r>
              <a:rPr lang="en-US" sz="2400" smtClean="0"/>
              <a:t>profesionalism</a:t>
            </a:r>
            <a:endParaRPr lang="en-US" sz="2400" dirty="0"/>
          </a:p>
        </p:txBody>
      </p:sp>
    </p:spTree>
    <p:extLst>
      <p:ext uri="{BB962C8B-B14F-4D97-AF65-F5344CB8AC3E}">
        <p14:creationId xmlns:p14="http://schemas.microsoft.com/office/powerpoint/2010/main" val="28069385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62</TotalTime>
  <Words>333</Words>
  <Application>Microsoft Macintosh PowerPoint</Application>
  <PresentationFormat>On-screen Show (4:3)</PresentationFormat>
  <Paragraphs>30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SOHO</vt:lpstr>
      <vt:lpstr>Language teacher identity research: an introduction</vt:lpstr>
      <vt:lpstr>An introduction</vt:lpstr>
      <vt:lpstr>Chasing down answers for three questions</vt:lpstr>
      <vt:lpstr>Theorizing LTI</vt:lpstr>
      <vt:lpstr>The definition explained</vt:lpstr>
      <vt:lpstr>Future directions in LTI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teacher identity research: an introduction</dc:title>
  <dc:creator>APPLE Store Babol</dc:creator>
  <cp:lastModifiedBy>APPLE Store Babol</cp:lastModifiedBy>
  <cp:revision>10</cp:revision>
  <dcterms:created xsi:type="dcterms:W3CDTF">2020-03-18T21:12:30Z</dcterms:created>
  <dcterms:modified xsi:type="dcterms:W3CDTF">2020-03-19T08:38:59Z</dcterms:modified>
</cp:coreProperties>
</file>