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notesMasterIdLst>
    <p:notesMasterId r:id="rId9"/>
  </p:notesMasterIdLst>
  <p:sldIdLst>
    <p:sldId id="257" r:id="rId2"/>
    <p:sldId id="259" r:id="rId3"/>
    <p:sldId id="261" r:id="rId4"/>
    <p:sldId id="262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94" d="100"/>
          <a:sy n="94" d="100"/>
        </p:scale>
        <p:origin x="11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6A341C5-B038-407B-BC30-EE441E791B20}" type="datetimeFigureOut">
              <a:rPr lang="fa-IR" smtClean="0"/>
              <a:t>11/08/1441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4E1E705-4885-4979-A36F-580958049A23}" type="slidenum">
              <a:rPr lang="fa-IR" smtClean="0"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0D5E585-B371-4B7C-A31E-07938D1BAA7B}" type="datetimeFigureOut">
              <a:rPr lang="fa-IR" smtClean="0"/>
              <a:pPr/>
              <a:t>11/08/1441</a:t>
            </a:fld>
            <a:endParaRPr lang="fa-I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7B07553-BE17-4DB3-9472-989DA4066787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4401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fa-IR" dirty="0">
                <a:cs typeface="B Mitra" panose="00000400000000000000" pitchFamily="2" charset="-78"/>
              </a:rPr>
              <a:t>ایده محوری لفت ویچ این است که  توسعه، امری سیاسی </a:t>
            </a:r>
            <a:r>
              <a:rPr lang="fa-IR" dirty="0" smtClean="0">
                <a:cs typeface="B Mitra" panose="00000400000000000000" pitchFamily="2" charset="-78"/>
              </a:rPr>
              <a:t>است، </a:t>
            </a:r>
            <a:r>
              <a:rPr lang="fa-IR" dirty="0">
                <a:cs typeface="B Mitra" panose="00000400000000000000" pitchFamily="2" charset="-78"/>
              </a:rPr>
              <a:t>به این معنا که مسائل اجرایی و فنی، ویژگی و توانایی دولت را تعیین </a:t>
            </a:r>
            <a:r>
              <a:rPr lang="fa-IR" dirty="0" smtClean="0">
                <a:cs typeface="B Mitra" panose="00000400000000000000" pitchFamily="2" charset="-78"/>
              </a:rPr>
              <a:t>نمی کند، </a:t>
            </a:r>
            <a:r>
              <a:rPr lang="fa-IR" dirty="0">
                <a:cs typeface="B Mitra" panose="00000400000000000000" pitchFamily="2" charset="-78"/>
              </a:rPr>
              <a:t>بلکه این سیاست است که صرفنظر از دموکراتیک یا </a:t>
            </a:r>
            <a:r>
              <a:rPr lang="fa-IR" dirty="0" smtClean="0">
                <a:cs typeface="B Mitra" panose="00000400000000000000" pitchFamily="2" charset="-78"/>
              </a:rPr>
              <a:t>غیردموکراتیک بودن، توسعه </a:t>
            </a:r>
            <a:r>
              <a:rPr lang="fa-IR" dirty="0">
                <a:cs typeface="B Mitra" panose="00000400000000000000" pitchFamily="2" charset="-78"/>
              </a:rPr>
              <a:t>را ایجاد و حمایت </a:t>
            </a:r>
            <a:r>
              <a:rPr lang="fa-IR" dirty="0" smtClean="0">
                <a:cs typeface="B Mitra" panose="00000400000000000000" pitchFamily="2" charset="-78"/>
              </a:rPr>
              <a:t>می کند.</a:t>
            </a:r>
          </a:p>
          <a:p>
            <a:pPr algn="just"/>
            <a:r>
              <a:rPr lang="fa-IR" dirty="0">
                <a:cs typeface="B Mitra" panose="00000400000000000000" pitchFamily="2" charset="-78"/>
              </a:rPr>
              <a:t> توسعه بیش از آنکه </a:t>
            </a:r>
            <a:r>
              <a:rPr lang="fa-IR" dirty="0" smtClean="0">
                <a:cs typeface="B Mitra" panose="00000400000000000000" pitchFamily="2" charset="-78"/>
              </a:rPr>
              <a:t>مسئله ای </a:t>
            </a:r>
            <a:r>
              <a:rPr lang="fa-IR" dirty="0">
                <a:cs typeface="B Mitra" panose="00000400000000000000" pitchFamily="2" charset="-78"/>
              </a:rPr>
              <a:t>مدیریتی یا اجرائی باشد، </a:t>
            </a:r>
            <a:r>
              <a:rPr lang="fa-IR" dirty="0" smtClean="0">
                <a:cs typeface="B Mitra" panose="00000400000000000000" pitchFamily="2" charset="-78"/>
              </a:rPr>
              <a:t>مسئله ای  </a:t>
            </a:r>
            <a:r>
              <a:rPr lang="fa-IR" dirty="0">
                <a:cs typeface="B Mitra" panose="00000400000000000000" pitchFamily="2" charset="-78"/>
              </a:rPr>
              <a:t>سیاسی است </a:t>
            </a:r>
            <a:r>
              <a:rPr lang="fa-IR" dirty="0" smtClean="0">
                <a:cs typeface="B Mitra" panose="00000400000000000000" pitchFamily="2" charset="-78"/>
              </a:rPr>
              <a:t>زیرا </a:t>
            </a:r>
            <a:r>
              <a:rPr lang="fa-IR" dirty="0">
                <a:cs typeface="B Mitra" panose="00000400000000000000" pitchFamily="2" charset="-78"/>
              </a:rPr>
              <a:t>در مراحل مختلف توسعه، آنچه اهمیت حیاتی دارد </a:t>
            </a:r>
            <a:r>
              <a:rPr lang="fa-IR" dirty="0" smtClean="0">
                <a:cs typeface="B Mitra" panose="00000400000000000000" pitchFamily="2" charset="-78"/>
              </a:rPr>
              <a:t>چگونگی استفاده </a:t>
            </a:r>
            <a:r>
              <a:rPr lang="fa-IR" dirty="0">
                <a:cs typeface="B Mitra" panose="00000400000000000000" pitchFamily="2" charset="-78"/>
              </a:rPr>
              <a:t>از منابع و </a:t>
            </a:r>
            <a:r>
              <a:rPr lang="fa-IR" dirty="0" smtClean="0">
                <a:cs typeface="B Mitra" panose="00000400000000000000" pitchFamily="2" charset="-78"/>
              </a:rPr>
              <a:t>روش های </a:t>
            </a:r>
            <a:r>
              <a:rPr lang="fa-IR" dirty="0">
                <a:cs typeface="B Mitra" panose="00000400000000000000" pitchFamily="2" charset="-78"/>
              </a:rPr>
              <a:t>جدید توزیع آن و بحث و </a:t>
            </a:r>
            <a:r>
              <a:rPr lang="fa-IR" dirty="0" smtClean="0">
                <a:cs typeface="B Mitra" panose="00000400000000000000" pitchFamily="2" charset="-78"/>
              </a:rPr>
              <a:t>جدل های </a:t>
            </a:r>
            <a:r>
              <a:rPr lang="fa-IR" dirty="0">
                <a:cs typeface="B Mitra" panose="00000400000000000000" pitchFamily="2" charset="-78"/>
              </a:rPr>
              <a:t>اجتناب ناپذیری است که محاسبات افراد و </a:t>
            </a:r>
            <a:r>
              <a:rPr lang="fa-IR" dirty="0" smtClean="0">
                <a:cs typeface="B Mitra" panose="00000400000000000000" pitchFamily="2" charset="-78"/>
              </a:rPr>
              <a:t>گروه ها </a:t>
            </a:r>
            <a:r>
              <a:rPr lang="fa-IR" dirty="0">
                <a:cs typeface="B Mitra" panose="00000400000000000000" pitchFamily="2" charset="-78"/>
              </a:rPr>
              <a:t>در مورد بازندگان و برندگان این </a:t>
            </a:r>
            <a:r>
              <a:rPr lang="fa-IR" dirty="0" smtClean="0">
                <a:cs typeface="B Mitra" panose="00000400000000000000" pitchFamily="2" charset="-78"/>
              </a:rPr>
              <a:t>روش ها </a:t>
            </a:r>
            <a:r>
              <a:rPr lang="fa-IR" dirty="0">
                <a:cs typeface="B Mitra" panose="00000400000000000000" pitchFamily="2" charset="-78"/>
              </a:rPr>
              <a:t>در پی دارد. ویژگی بارز این باور جدید در این است که مقوله توسعه را خصلتی سیاسی  </a:t>
            </a:r>
            <a:r>
              <a:rPr lang="fa-IR" dirty="0" smtClean="0">
                <a:cs typeface="B Mitra" panose="00000400000000000000" pitchFamily="2" charset="-78"/>
              </a:rPr>
              <a:t>بخشیده است یعنی </a:t>
            </a:r>
            <a:r>
              <a:rPr lang="fa-IR" dirty="0">
                <a:cs typeface="B Mitra" panose="00000400000000000000" pitchFamily="2" charset="-78"/>
              </a:rPr>
              <a:t>نیل به توسعه تنها از طریق تغییر در </a:t>
            </a:r>
            <a:r>
              <a:rPr lang="fa-IR" dirty="0" smtClean="0">
                <a:cs typeface="B Mitra" panose="00000400000000000000" pitchFamily="2" charset="-78"/>
              </a:rPr>
              <a:t>سیاست های </a:t>
            </a:r>
            <a:r>
              <a:rPr lang="fa-IR" dirty="0">
                <a:cs typeface="B Mitra" panose="00000400000000000000" pitchFamily="2" charset="-78"/>
              </a:rPr>
              <a:t>حاکم دست </a:t>
            </a:r>
            <a:r>
              <a:rPr lang="fa-IR" dirty="0" smtClean="0">
                <a:cs typeface="B Mitra" panose="00000400000000000000" pitchFamily="2" charset="-78"/>
              </a:rPr>
              <a:t>یافتنی است </a:t>
            </a:r>
            <a:r>
              <a:rPr lang="fa-IR" dirty="0">
                <a:cs typeface="B Mitra" panose="00000400000000000000" pitchFamily="2" charset="-78"/>
              </a:rPr>
              <a:t>، </a:t>
            </a:r>
            <a:r>
              <a:rPr lang="fa-IR" dirty="0" smtClean="0">
                <a:cs typeface="B Mitra" panose="00000400000000000000" pitchFamily="2" charset="-78"/>
              </a:rPr>
              <a:t>و </a:t>
            </a:r>
            <a:r>
              <a:rPr lang="fa-IR" dirty="0">
                <a:cs typeface="B Mitra" panose="00000400000000000000" pitchFamily="2" charset="-78"/>
              </a:rPr>
              <a:t>نه از طریق نهادهای توسعه یا قراردادها و قوانین، زیرا خود این </a:t>
            </a:r>
            <a:r>
              <a:rPr lang="fa-IR" dirty="0" smtClean="0">
                <a:cs typeface="B Mitra" panose="00000400000000000000" pitchFamily="2" charset="-78"/>
              </a:rPr>
              <a:t>نهادها و قوانین </a:t>
            </a:r>
            <a:r>
              <a:rPr lang="fa-IR" dirty="0">
                <a:cs typeface="B Mitra" panose="00000400000000000000" pitchFamily="2" charset="-78"/>
              </a:rPr>
              <a:t>از </a:t>
            </a:r>
            <a:r>
              <a:rPr lang="fa-IR" dirty="0" smtClean="0">
                <a:cs typeface="B Mitra" panose="00000400000000000000" pitchFamily="2" charset="-78"/>
              </a:rPr>
              <a:t>طریق فرایندهای سیاسی بوجود می آیند و حمایت می شوند.</a:t>
            </a:r>
          </a:p>
          <a:p>
            <a:pPr algn="just"/>
            <a:r>
              <a:rPr lang="fa-IR" dirty="0">
                <a:cs typeface="B Mitra" panose="00000400000000000000" pitchFamily="2" charset="-78"/>
              </a:rPr>
              <a:t>  در حوزه توسعه، ماهیت نظام سیاسی (دموکراتیک یا غیردموکراتیک) مهم </a:t>
            </a:r>
            <a:r>
              <a:rPr lang="fa-IR" dirty="0" smtClean="0">
                <a:cs typeface="B Mitra" panose="00000400000000000000" pitchFamily="2" charset="-78"/>
              </a:rPr>
              <a:t>نیست </a:t>
            </a:r>
            <a:r>
              <a:rPr lang="fa-IR" dirty="0">
                <a:cs typeface="B Mitra" panose="00000400000000000000" pitchFamily="2" charset="-78"/>
              </a:rPr>
              <a:t>بلکه </a:t>
            </a:r>
            <a:r>
              <a:rPr lang="fa-IR" dirty="0" smtClean="0">
                <a:cs typeface="B Mitra" panose="00000400000000000000" pitchFamily="2" charset="-78"/>
              </a:rPr>
              <a:t>توسعه خواه </a:t>
            </a:r>
            <a:r>
              <a:rPr lang="fa-IR" dirty="0">
                <a:cs typeface="B Mitra" panose="00000400000000000000" pitchFamily="2" charset="-78"/>
              </a:rPr>
              <a:t>بودن یا نبودن دولت مهم است. </a:t>
            </a:r>
            <a:endParaRPr lang="fa-IR" dirty="0" smtClean="0">
              <a:cs typeface="B Mitra" panose="00000400000000000000" pitchFamily="2" charset="-78"/>
            </a:endParaRPr>
          </a:p>
          <a:p>
            <a:pPr algn="just"/>
            <a:r>
              <a:rPr lang="fa-IR" dirty="0" smtClean="0">
                <a:cs typeface="B Mitra" panose="00000400000000000000" pitchFamily="2" charset="-78"/>
              </a:rPr>
              <a:t> </a:t>
            </a:r>
            <a:r>
              <a:rPr lang="fa-IR" dirty="0">
                <a:cs typeface="B Mitra" panose="00000400000000000000" pitchFamily="2" charset="-78"/>
              </a:rPr>
              <a:t>هر نوع دولتی، </a:t>
            </a:r>
            <a:r>
              <a:rPr lang="fa-IR" dirty="0" smtClean="0">
                <a:cs typeface="B Mitra" panose="00000400000000000000" pitchFamily="2" charset="-78"/>
              </a:rPr>
              <a:t>نمی تواند </a:t>
            </a:r>
            <a:r>
              <a:rPr lang="fa-IR" dirty="0">
                <a:cs typeface="B Mitra" panose="00000400000000000000" pitchFamily="2" charset="-78"/>
              </a:rPr>
              <a:t>فرآیند توسعه را با موفقیت طی کند، بلکه فقط </a:t>
            </a:r>
            <a:r>
              <a:rPr lang="fa-IR" dirty="0" smtClean="0">
                <a:cs typeface="B Mitra" panose="00000400000000000000" pitchFamily="2" charset="-78"/>
              </a:rPr>
              <a:t>دولت های توسعه گرا </a:t>
            </a:r>
            <a:r>
              <a:rPr lang="fa-IR" dirty="0">
                <a:cs typeface="B Mitra" panose="00000400000000000000" pitchFamily="2" charset="-78"/>
              </a:rPr>
              <a:t>که از </a:t>
            </a:r>
            <a:r>
              <a:rPr lang="fa-IR" dirty="0" smtClean="0">
                <a:cs typeface="B Mitra" panose="00000400000000000000" pitchFamily="2" charset="-78"/>
              </a:rPr>
              <a:t>یک سری </a:t>
            </a:r>
            <a:r>
              <a:rPr lang="fa-IR" dirty="0">
                <a:cs typeface="B Mitra" panose="00000400000000000000" pitchFamily="2" charset="-78"/>
              </a:rPr>
              <a:t>ویژگیهای خاص و منحصر به فرد برخودار باشند، موفق خواهند بود. </a:t>
            </a:r>
            <a:r>
              <a:rPr lang="fa-IR" dirty="0" smtClean="0">
                <a:cs typeface="B Mitra" panose="00000400000000000000" pitchFamily="2" charset="-78"/>
              </a:rPr>
              <a:t>در </a:t>
            </a:r>
            <a:r>
              <a:rPr lang="fa-IR" dirty="0">
                <a:cs typeface="B Mitra" panose="00000400000000000000" pitchFamily="2" charset="-78"/>
              </a:rPr>
              <a:t>هر حوزه توسعه، علاوه بر نهاد دولت، ساخت اجتماعی نیز مهم است. به </a:t>
            </a:r>
            <a:r>
              <a:rPr lang="fa-IR" dirty="0" smtClean="0">
                <a:cs typeface="B Mitra" panose="00000400000000000000" pitchFamily="2" charset="-78"/>
              </a:rPr>
              <a:t>عنوان </a:t>
            </a:r>
            <a:r>
              <a:rPr lang="fa-IR" dirty="0">
                <a:cs typeface="B Mitra" panose="00000400000000000000" pitchFamily="2" charset="-78"/>
              </a:rPr>
              <a:t>مثال، تجربیات تاریخی نشان داده است که </a:t>
            </a:r>
            <a:r>
              <a:rPr lang="fa-IR" dirty="0" smtClean="0">
                <a:cs typeface="B Mitra" panose="00000400000000000000" pitchFamily="2" charset="-78"/>
              </a:rPr>
              <a:t>دولت های توسعه گرا </a:t>
            </a:r>
            <a:r>
              <a:rPr lang="fa-IR" dirty="0">
                <a:cs typeface="B Mitra" panose="00000400000000000000" pitchFamily="2" charset="-78"/>
              </a:rPr>
              <a:t>در جوامعی موفق هستند که به لحاظ اجتماعی، از جامعه مدنی ضعیف برخوردار </a:t>
            </a:r>
            <a:r>
              <a:rPr lang="fa-IR" dirty="0" smtClean="0">
                <a:cs typeface="B Mitra" panose="00000400000000000000" pitchFamily="2" charset="-78"/>
              </a:rPr>
              <a:t>بوده اند.</a:t>
            </a:r>
            <a:endParaRPr lang="fa-IR" dirty="0">
              <a:cs typeface="B Mitra" panose="00000400000000000000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آرای توسعه ای و دولت توسعه گرا از نظر لفت ویچ</a:t>
            </a:r>
            <a:endParaRPr lang="fa-IR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28117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fa-IR" b="1" dirty="0">
                <a:cs typeface="B Mitra" panose="00000400000000000000" pitchFamily="2" charset="-78"/>
              </a:rPr>
              <a:t> دموکراسی لزوماً منجر به توسعه (بعضاً اقتصادی) </a:t>
            </a:r>
            <a:r>
              <a:rPr lang="fa-IR" b="1" dirty="0" smtClean="0">
                <a:cs typeface="B Mitra" panose="00000400000000000000" pitchFamily="2" charset="-78"/>
              </a:rPr>
              <a:t>نمی شود</a:t>
            </a:r>
            <a:r>
              <a:rPr lang="fa-IR" b="1" dirty="0">
                <a:cs typeface="B Mitra" panose="00000400000000000000" pitchFamily="2" charset="-78"/>
              </a:rPr>
              <a:t>، </a:t>
            </a:r>
            <a:r>
              <a:rPr lang="fa-IR" b="1" dirty="0" smtClean="0">
                <a:cs typeface="B Mitra" panose="00000400000000000000" pitchFamily="2" charset="-78"/>
              </a:rPr>
              <a:t>تجربه ی </a:t>
            </a:r>
            <a:r>
              <a:rPr lang="fa-IR" b="1" dirty="0">
                <a:cs typeface="B Mitra" panose="00000400000000000000" pitchFamily="2" charset="-78"/>
              </a:rPr>
              <a:t>تاریخی </a:t>
            </a:r>
            <a:r>
              <a:rPr lang="fa-IR" b="1" dirty="0" smtClean="0">
                <a:cs typeface="B Mitra" panose="00000400000000000000" pitchFamily="2" charset="-78"/>
              </a:rPr>
              <a:t>نشان </a:t>
            </a:r>
            <a:r>
              <a:rPr lang="fa-IR" b="1" dirty="0">
                <a:cs typeface="B Mitra" panose="00000400000000000000" pitchFamily="2" charset="-78"/>
              </a:rPr>
              <a:t>داده است که در برخی جوامع دموکراسی ضدتوسعه عمل کرده است.  </a:t>
            </a:r>
            <a:endParaRPr lang="fa-IR" b="1" dirty="0" smtClean="0">
              <a:cs typeface="B Mitra" panose="00000400000000000000" pitchFamily="2" charset="-78"/>
            </a:endParaRP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بین </a:t>
            </a:r>
            <a:r>
              <a:rPr lang="fa-IR" b="1" dirty="0">
                <a:cs typeface="B Mitra" panose="00000400000000000000" pitchFamily="2" charset="-78"/>
              </a:rPr>
              <a:t>توسعه (اقتصادی) و دموکراسی، رابطه علت و معلولی و رابطه </a:t>
            </a:r>
            <a:r>
              <a:rPr lang="fa-IR" b="1" dirty="0" smtClean="0">
                <a:cs typeface="B Mitra" panose="00000400000000000000" pitchFamily="2" charset="-78"/>
              </a:rPr>
              <a:t>همبستگی وجود </a:t>
            </a:r>
            <a:r>
              <a:rPr lang="fa-IR" b="1" dirty="0">
                <a:cs typeface="B Mitra" panose="00000400000000000000" pitchFamily="2" charset="-78"/>
              </a:rPr>
              <a:t>ندارد. به </a:t>
            </a:r>
            <a:r>
              <a:rPr lang="fa-IR" b="1" dirty="0" smtClean="0">
                <a:cs typeface="B Mitra" panose="00000400000000000000" pitchFamily="2" charset="-78"/>
              </a:rPr>
              <a:t>بیان </a:t>
            </a:r>
            <a:r>
              <a:rPr lang="fa-IR" b="1" dirty="0">
                <a:cs typeface="B Mitra" panose="00000400000000000000" pitchFamily="2" charset="-78"/>
              </a:rPr>
              <a:t>دیگر، برای رسیدن به توسعه سیاسی (دموکراسی)، لزوماً توسعه اقتصادی مقدم بر آن نیست و بالعکس. </a:t>
            </a:r>
            <a:endParaRPr lang="fa-IR" b="1" dirty="0" smtClean="0">
              <a:cs typeface="B Mitra" panose="00000400000000000000" pitchFamily="2" charset="-78"/>
            </a:endParaRP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یکپارچگی </a:t>
            </a:r>
            <a:r>
              <a:rPr lang="fa-IR" b="1" dirty="0">
                <a:cs typeface="B Mitra" panose="00000400000000000000" pitchFamily="2" charset="-78"/>
              </a:rPr>
              <a:t>(یکدست بودن) دولت از </a:t>
            </a:r>
            <a:r>
              <a:rPr lang="fa-IR" b="1" dirty="0" smtClean="0">
                <a:cs typeface="B Mitra" panose="00000400000000000000" pitchFamily="2" charset="-78"/>
              </a:rPr>
              <a:t>مؤلفه ها </a:t>
            </a:r>
            <a:r>
              <a:rPr lang="fa-IR" b="1" dirty="0">
                <a:cs typeface="B Mitra" panose="00000400000000000000" pitchFamily="2" charset="-78"/>
              </a:rPr>
              <a:t>و شرایط مهم در عرصه توسعه به </a:t>
            </a:r>
            <a:r>
              <a:rPr lang="fa-IR" b="1" dirty="0" smtClean="0">
                <a:cs typeface="B Mitra" panose="00000400000000000000" pitchFamily="2" charset="-78"/>
              </a:rPr>
              <a:t>شمار می رود</a:t>
            </a:r>
            <a:r>
              <a:rPr lang="fa-IR" b="1" dirty="0">
                <a:cs typeface="B Mitra" panose="00000400000000000000" pitchFamily="2" charset="-78"/>
              </a:rPr>
              <a:t>.  </a:t>
            </a:r>
            <a:endParaRPr lang="fa-IR" b="1" dirty="0" smtClean="0">
              <a:cs typeface="B Mitra" panose="00000400000000000000" pitchFamily="2" charset="-78"/>
            </a:endParaRP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توسعه </a:t>
            </a:r>
            <a:r>
              <a:rPr lang="fa-IR" b="1" dirty="0">
                <a:cs typeface="B Mitra" panose="00000400000000000000" pitchFamily="2" charset="-78"/>
              </a:rPr>
              <a:t>نخبه محور است و برای رسیدن به آن </a:t>
            </a:r>
            <a:r>
              <a:rPr lang="fa-IR" b="1" dirty="0" smtClean="0">
                <a:cs typeface="B Mitra" panose="00000400000000000000" pitchFamily="2" charset="-78"/>
              </a:rPr>
              <a:t>می بایست </a:t>
            </a:r>
            <a:r>
              <a:rPr lang="fa-IR" b="1" dirty="0">
                <a:cs typeface="B Mitra" panose="00000400000000000000" pitchFamily="2" charset="-78"/>
              </a:rPr>
              <a:t>به نخبگان و دولت </a:t>
            </a:r>
            <a:r>
              <a:rPr lang="fa-IR" b="1" dirty="0" smtClean="0">
                <a:cs typeface="B Mitra" panose="00000400000000000000" pitchFamily="2" charset="-78"/>
              </a:rPr>
              <a:t>امیدوار </a:t>
            </a:r>
            <a:r>
              <a:rPr lang="fa-IR" b="1" dirty="0">
                <a:cs typeface="B Mitra" panose="00000400000000000000" pitchFamily="2" charset="-78"/>
              </a:rPr>
              <a:t>بود و توسعه را از بالا به پایین آغاز کرد</a:t>
            </a:r>
            <a:r>
              <a:rPr lang="fa-IR" b="1" dirty="0" smtClean="0">
                <a:cs typeface="B Mitra" panose="00000400000000000000" pitchFamily="2" charset="-78"/>
              </a:rPr>
              <a:t>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  </a:t>
            </a:r>
            <a:r>
              <a:rPr lang="fa-IR" b="1" dirty="0">
                <a:cs typeface="B Mitra" panose="00000400000000000000" pitchFamily="2" charset="-78"/>
              </a:rPr>
              <a:t>مداخله دولت در اقتصاد </a:t>
            </a:r>
            <a:r>
              <a:rPr lang="fa-IR" b="1" dirty="0" smtClean="0">
                <a:cs typeface="B Mitra" panose="00000400000000000000" pitchFamily="2" charset="-78"/>
              </a:rPr>
              <a:t>نه تنها </a:t>
            </a:r>
            <a:r>
              <a:rPr lang="fa-IR" b="1" dirty="0">
                <a:cs typeface="B Mitra" panose="00000400000000000000" pitchFamily="2" charset="-78"/>
              </a:rPr>
              <a:t>مخرب نیست، بلکه </a:t>
            </a:r>
            <a:r>
              <a:rPr lang="fa-IR" b="1" dirty="0" smtClean="0">
                <a:cs typeface="B Mitra" panose="00000400000000000000" pitchFamily="2" charset="-78"/>
              </a:rPr>
              <a:t>می تواند </a:t>
            </a:r>
            <a:r>
              <a:rPr lang="fa-IR" b="1" dirty="0">
                <a:cs typeface="B Mitra" panose="00000400000000000000" pitchFamily="2" charset="-78"/>
              </a:rPr>
              <a:t>بسیار مفید و مؤثر باشد</a:t>
            </a:r>
            <a:r>
              <a:rPr lang="fa-IR" b="1" dirty="0" smtClean="0">
                <a:cs typeface="B Mitra" panose="00000400000000000000" pitchFamily="2" charset="-78"/>
              </a:rPr>
              <a:t>. </a:t>
            </a:r>
            <a:r>
              <a:rPr lang="fa-IR" b="1" dirty="0">
                <a:cs typeface="B Mitra" panose="00000400000000000000" pitchFamily="2" charset="-78"/>
              </a:rPr>
              <a:t>در واقع، نوع مداخله مهم است نه میزان </a:t>
            </a:r>
            <a:r>
              <a:rPr lang="fa-IR" b="1" dirty="0" smtClean="0">
                <a:cs typeface="B Mitra" panose="00000400000000000000" pitchFamily="2" charset="-78"/>
              </a:rPr>
              <a:t>مداخله.</a:t>
            </a:r>
            <a:endParaRPr lang="fa-IR" b="1" dirty="0">
              <a:cs typeface="B Mitra" panose="00000400000000000000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آرای لفت ویچ-2</a:t>
            </a:r>
            <a:endParaRPr lang="fa-IR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7703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481328"/>
            <a:ext cx="8712968" cy="497200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fa-IR" b="1" dirty="0">
                <a:cs typeface="B Mitra" panose="00000400000000000000" pitchFamily="2" charset="-78"/>
              </a:rPr>
              <a:t>در </a:t>
            </a:r>
            <a:r>
              <a:rPr lang="fa-IR" b="1" dirty="0" smtClean="0">
                <a:cs typeface="B Mitra" panose="00000400000000000000" pitchFamily="2" charset="-78"/>
              </a:rPr>
              <a:t>آرای لفت ویچ اهمیت </a:t>
            </a:r>
            <a:r>
              <a:rPr lang="fa-IR" b="1" dirty="0">
                <a:cs typeface="B Mitra" panose="00000400000000000000" pitchFamily="2" charset="-78"/>
              </a:rPr>
              <a:t>سیاست در فرآیند </a:t>
            </a:r>
            <a:r>
              <a:rPr lang="fa-IR" b="1" dirty="0" smtClean="0">
                <a:cs typeface="B Mitra" panose="00000400000000000000" pitchFamily="2" charset="-78"/>
              </a:rPr>
              <a:t>توسعه </a:t>
            </a:r>
            <a:r>
              <a:rPr lang="fa-IR" b="1" dirty="0">
                <a:cs typeface="B Mitra" panose="00000400000000000000" pitchFamily="2" charset="-78"/>
              </a:rPr>
              <a:t>و نقش مهم دولت در این امر مورد تأکید قرار </a:t>
            </a:r>
            <a:r>
              <a:rPr lang="fa-IR" b="1" dirty="0" smtClean="0">
                <a:cs typeface="B Mitra" panose="00000400000000000000" pitchFamily="2" charset="-78"/>
              </a:rPr>
              <a:t>می گیرد</a:t>
            </a:r>
            <a:r>
              <a:rPr lang="fa-IR" b="1" dirty="0">
                <a:cs typeface="B Mitra" panose="00000400000000000000" pitchFamily="2" charset="-78"/>
              </a:rPr>
              <a:t>. به سخن دقیقتر، اولین و مهمترین استدلالی که از سوی </a:t>
            </a:r>
            <a:r>
              <a:rPr lang="fa-IR" b="1" dirty="0" smtClean="0">
                <a:cs typeface="B Mitra" panose="00000400000000000000" pitchFamily="2" charset="-78"/>
              </a:rPr>
              <a:t>لفت ویچ </a:t>
            </a:r>
            <a:r>
              <a:rPr lang="fa-IR" b="1" dirty="0">
                <a:cs typeface="B Mitra" panose="00000400000000000000" pitchFamily="2" charset="-78"/>
              </a:rPr>
              <a:t>بسط داده </a:t>
            </a:r>
            <a:r>
              <a:rPr lang="fa-IR" b="1" dirty="0" smtClean="0">
                <a:cs typeface="B Mitra" panose="00000400000000000000" pitchFamily="2" charset="-78"/>
              </a:rPr>
              <a:t>می شود</a:t>
            </a:r>
            <a:r>
              <a:rPr lang="fa-IR" b="1" dirty="0">
                <a:cs typeface="B Mitra" panose="00000400000000000000" pitchFamily="2" charset="-78"/>
              </a:rPr>
              <a:t>، اهمیت سیاست در فرآیند توسعه است</a:t>
            </a:r>
            <a:r>
              <a:rPr lang="fa-IR" b="1" dirty="0" smtClean="0">
                <a:cs typeface="B Mitra" panose="00000400000000000000" pitchFamily="2" charset="-78"/>
              </a:rPr>
              <a:t>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به عقیده ی لفت ویچ نه تنها </a:t>
            </a:r>
            <a:r>
              <a:rPr lang="fa-IR" b="1" dirty="0">
                <a:cs typeface="B Mitra" panose="00000400000000000000" pitchFamily="2" charset="-78"/>
              </a:rPr>
              <a:t>عمل معطوف به توسعه امری سیاسی است، بلکه مفهوم و تعریف فرآیند مزبور نیز چنین </a:t>
            </a:r>
            <a:r>
              <a:rPr lang="fa-IR" b="1" dirty="0" smtClean="0">
                <a:cs typeface="B Mitra" panose="00000400000000000000" pitchFamily="2" charset="-78"/>
              </a:rPr>
              <a:t>است. </a:t>
            </a:r>
            <a:r>
              <a:rPr lang="fa-IR" b="1" dirty="0">
                <a:cs typeface="B Mitra" panose="00000400000000000000" pitchFamily="2" charset="-78"/>
              </a:rPr>
              <a:t>هدف این بخش نشان دادن این است که </a:t>
            </a:r>
            <a:r>
              <a:rPr lang="fa-IR" b="1" dirty="0" smtClean="0">
                <a:cs typeface="B Mitra" panose="00000400000000000000" pitchFamily="2" charset="-78"/>
              </a:rPr>
              <a:t>معانی متفاوت </a:t>
            </a:r>
            <a:r>
              <a:rPr lang="fa-IR" b="1" dirty="0">
                <a:cs typeface="B Mitra" panose="00000400000000000000" pitchFamily="2" charset="-78"/>
              </a:rPr>
              <a:t>توسعه از شرایط و اهداف سیاسی سرچشمه گرفته، یا پاسخی به مقتضیات سیاسی بوده است و هر معنا اِلزامات سیاسی برای سیاست و عمل به همراه دارد .در واقع </a:t>
            </a:r>
            <a:r>
              <a:rPr lang="fa-IR" b="1" dirty="0" smtClean="0">
                <a:cs typeface="B Mitra" panose="00000400000000000000" pitchFamily="2" charset="-78"/>
              </a:rPr>
              <a:t>وی </a:t>
            </a:r>
            <a:r>
              <a:rPr lang="fa-IR" b="1" dirty="0">
                <a:cs typeface="B Mitra" panose="00000400000000000000" pitchFamily="2" charset="-78"/>
              </a:rPr>
              <a:t>نشان </a:t>
            </a:r>
            <a:r>
              <a:rPr lang="fa-IR" b="1" dirty="0" smtClean="0">
                <a:cs typeface="B Mitra" panose="00000400000000000000" pitchFamily="2" charset="-78"/>
              </a:rPr>
              <a:t>می دهد </a:t>
            </a:r>
            <a:r>
              <a:rPr lang="fa-IR" b="1" dirty="0">
                <a:cs typeface="B Mitra" panose="00000400000000000000" pitchFamily="2" charset="-78"/>
              </a:rPr>
              <a:t>که سیاست و توسعه هم در مفهوم و هم در عمل تفکیک ناپذیرند</a:t>
            </a:r>
            <a:r>
              <a:rPr lang="fa-IR" b="1" dirty="0" smtClean="0">
                <a:cs typeface="B Mitra" panose="00000400000000000000" pitchFamily="2" charset="-78"/>
              </a:rPr>
              <a:t>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 </a:t>
            </a:r>
            <a:r>
              <a:rPr lang="fa-IR" b="1" dirty="0">
                <a:cs typeface="B Mitra" panose="00000400000000000000" pitchFamily="2" charset="-78"/>
              </a:rPr>
              <a:t>سؤال </a:t>
            </a:r>
            <a:r>
              <a:rPr lang="fa-IR" b="1" dirty="0" smtClean="0">
                <a:cs typeface="B Mitra" panose="00000400000000000000" pitchFamily="2" charset="-78"/>
              </a:rPr>
              <a:t>اصلی لفت ویچ این است که چرا علی رغم </a:t>
            </a:r>
            <a:r>
              <a:rPr lang="fa-IR" b="1" dirty="0">
                <a:cs typeface="B Mitra" panose="00000400000000000000" pitchFamily="2" charset="-78"/>
              </a:rPr>
              <a:t>تنوع مفاهیم و اهداف توسعه و </a:t>
            </a:r>
            <a:r>
              <a:rPr lang="fa-IR" b="1" dirty="0" smtClean="0">
                <a:cs typeface="B Mitra" panose="00000400000000000000" pitchFamily="2" charset="-78"/>
              </a:rPr>
              <a:t>علی رغم کوشش ها </a:t>
            </a:r>
            <a:r>
              <a:rPr lang="fa-IR" b="1" dirty="0">
                <a:cs typeface="B Mitra" panose="00000400000000000000" pitchFamily="2" charset="-78"/>
              </a:rPr>
              <a:t>در کشورهای در حال توسعه، کشورهای اندکی به افزایش منظم در سطح استانداردهای زندگی و کاهش فقر </a:t>
            </a:r>
            <a:r>
              <a:rPr lang="fa-IR" b="1" dirty="0" smtClean="0">
                <a:cs typeface="B Mitra" panose="00000400000000000000" pitchFamily="2" charset="-78"/>
              </a:rPr>
              <a:t>رسیده اند</a:t>
            </a:r>
            <a:r>
              <a:rPr lang="fa-IR" b="1" dirty="0">
                <a:cs typeface="B Mitra" panose="00000400000000000000" pitchFamily="2" charset="-78"/>
              </a:rPr>
              <a:t>؟ در پاسخ به این سؤال دو رهیافت سیاسی وجود دارد، نظریه وابستگی و نظریاتی که بر عوامل داخلی به ویژه دولت متمرکز </a:t>
            </a:r>
            <a:r>
              <a:rPr lang="fa-IR" b="1" dirty="0" smtClean="0">
                <a:cs typeface="B Mitra" panose="00000400000000000000" pitchFamily="2" charset="-78"/>
              </a:rPr>
              <a:t>می شوند</a:t>
            </a:r>
            <a:r>
              <a:rPr lang="fa-IR" b="1" dirty="0">
                <a:cs typeface="B Mitra" panose="00000400000000000000" pitchFamily="2" charset="-78"/>
              </a:rPr>
              <a:t>. </a:t>
            </a:r>
            <a:r>
              <a:rPr lang="fa-IR" b="1" dirty="0" smtClean="0">
                <a:cs typeface="B Mitra" panose="00000400000000000000" pitchFamily="2" charset="-78"/>
              </a:rPr>
              <a:t>آرای لفت ویچ به </a:t>
            </a:r>
            <a:r>
              <a:rPr lang="fa-IR" b="1" dirty="0">
                <a:cs typeface="B Mitra" panose="00000400000000000000" pitchFamily="2" charset="-78"/>
              </a:rPr>
              <a:t>نظریات گروه دوم که بر دولت و سیاست داخلی متمرکز است، </a:t>
            </a:r>
            <a:r>
              <a:rPr lang="fa-IR" b="1" dirty="0" smtClean="0">
                <a:cs typeface="B Mitra" panose="00000400000000000000" pitchFamily="2" charset="-78"/>
              </a:rPr>
              <a:t>می پردازد.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لفت ویچ برای نیل به مختصات دولت های توسعه گرا ابتدا اتنواعی از دولت های غیرتوسعه گرا را توضیح می دهد مانند توضیح گونار میردال در باره </a:t>
            </a:r>
            <a:r>
              <a:rPr lang="fa-IR" b="1" dirty="0">
                <a:cs typeface="B Mitra" panose="00000400000000000000" pitchFamily="2" charset="-78"/>
              </a:rPr>
              <a:t>دولت </a:t>
            </a:r>
            <a:r>
              <a:rPr lang="fa-IR" b="1" dirty="0" smtClean="0">
                <a:cs typeface="B Mitra" panose="00000400000000000000" pitchFamily="2" charset="-78"/>
              </a:rPr>
              <a:t>متزلزل یا ضعیف: گونار </a:t>
            </a:r>
            <a:r>
              <a:rPr lang="fa-IR" b="1" dirty="0">
                <a:cs typeface="B Mitra" panose="00000400000000000000" pitchFamily="2" charset="-78"/>
              </a:rPr>
              <a:t>میردال </a:t>
            </a:r>
            <a:r>
              <a:rPr lang="fa-IR" b="1" dirty="0" smtClean="0">
                <a:cs typeface="B Mitra" panose="00000400000000000000" pitchFamily="2" charset="-78"/>
              </a:rPr>
              <a:t>با </a:t>
            </a:r>
            <a:r>
              <a:rPr lang="fa-IR" b="1" dirty="0">
                <a:cs typeface="B Mitra" panose="00000400000000000000" pitchFamily="2" charset="-78"/>
              </a:rPr>
              <a:t>بررسی هند، دولت متزلزل را در ایجاد ضروریات توسعه ناتوان </a:t>
            </a:r>
            <a:r>
              <a:rPr lang="fa-IR" b="1" dirty="0" smtClean="0">
                <a:cs typeface="B Mitra" panose="00000400000000000000" pitchFamily="2" charset="-78"/>
              </a:rPr>
              <a:t>می بیند</a:t>
            </a:r>
            <a:r>
              <a:rPr lang="fa-IR" b="1" dirty="0">
                <a:cs typeface="B Mitra" panose="00000400000000000000" pitchFamily="2" charset="-78"/>
              </a:rPr>
              <a:t>، </a:t>
            </a:r>
            <a:r>
              <a:rPr lang="fa-IR" b="1" dirty="0" smtClean="0">
                <a:cs typeface="B Mitra" panose="00000400000000000000" pitchFamily="2" charset="-78"/>
              </a:rPr>
              <a:t>زیرا </a:t>
            </a:r>
            <a:r>
              <a:rPr lang="fa-IR" b="1" dirty="0">
                <a:cs typeface="B Mitra" panose="00000400000000000000" pitchFamily="2" charset="-78"/>
              </a:rPr>
              <a:t>قادر به تحمیل تعهدات و </a:t>
            </a:r>
            <a:r>
              <a:rPr lang="fa-IR" b="1" dirty="0" smtClean="0">
                <a:cs typeface="B Mitra" panose="00000400000000000000" pitchFamily="2" charset="-78"/>
              </a:rPr>
              <a:t>مسئولیت ها </a:t>
            </a:r>
            <a:r>
              <a:rPr lang="fa-IR" b="1" dirty="0">
                <a:cs typeface="B Mitra" panose="00000400000000000000" pitchFamily="2" charset="-78"/>
              </a:rPr>
              <a:t>بر توده نیست و در اقدام قاطع در برابر فساد و فشار </a:t>
            </a:r>
            <a:r>
              <a:rPr lang="fa-IR" b="1" dirty="0" smtClean="0">
                <a:cs typeface="B Mitra" panose="00000400000000000000" pitchFamily="2" charset="-78"/>
              </a:rPr>
              <a:t>گروه های </a:t>
            </a:r>
            <a:r>
              <a:rPr lang="fa-IR" b="1" dirty="0">
                <a:cs typeface="B Mitra" panose="00000400000000000000" pitchFamily="2" charset="-78"/>
              </a:rPr>
              <a:t>قدرت مخالف نوسازی ناتوان است. میردال </a:t>
            </a:r>
            <a:r>
              <a:rPr lang="fa-IR" b="1" dirty="0" smtClean="0">
                <a:cs typeface="B Mitra" panose="00000400000000000000" pitchFamily="2" charset="-78"/>
              </a:rPr>
              <a:t>ویژگی های </a:t>
            </a:r>
            <a:r>
              <a:rPr lang="fa-IR" b="1" dirty="0">
                <a:cs typeface="B Mitra" panose="00000400000000000000" pitchFamily="2" charset="-78"/>
              </a:rPr>
              <a:t>دولت متزلزل را اینگونه مشخص </a:t>
            </a:r>
            <a:r>
              <a:rPr lang="fa-IR" b="1" dirty="0" smtClean="0">
                <a:cs typeface="B Mitra" panose="00000400000000000000" pitchFamily="2" charset="-78"/>
              </a:rPr>
              <a:t>می سازد</a:t>
            </a:r>
            <a:r>
              <a:rPr lang="fa-IR" b="1" dirty="0">
                <a:cs typeface="B Mitra" panose="00000400000000000000" pitchFamily="2" charset="-78"/>
              </a:rPr>
              <a:t>: نقائص در قوانین و بطور خاص در رعایت و اجرای آنها؛ </a:t>
            </a:r>
            <a:endParaRPr lang="fa-IR" b="1" dirty="0" smtClean="0">
              <a:cs typeface="B Mitra" panose="00000400000000000000" pitchFamily="2" charset="-78"/>
            </a:endParaRP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فقدان </a:t>
            </a:r>
            <a:r>
              <a:rPr lang="fa-IR" b="1" dirty="0">
                <a:cs typeface="B Mitra" panose="00000400000000000000" pitchFamily="2" charset="-78"/>
              </a:rPr>
              <a:t>اطاعت از قوانین در سطوح مختلف مقامات دولتی</a:t>
            </a:r>
            <a:r>
              <a:rPr lang="fa-IR" b="1" dirty="0" smtClean="0">
                <a:cs typeface="B Mitra" panose="00000400000000000000" pitchFamily="2" charset="-78"/>
              </a:rPr>
              <a:t>؛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 </a:t>
            </a:r>
            <a:r>
              <a:rPr lang="fa-IR" b="1" dirty="0">
                <a:cs typeface="B Mitra" panose="00000400000000000000" pitchFamily="2" charset="-78"/>
              </a:rPr>
              <a:t>تبانی مقامات با اشخاص و گروههای قدرتمند؛ گرایش عمومی مردم در جهت مقاومت در برابر </a:t>
            </a:r>
            <a:r>
              <a:rPr lang="fa-IR" b="1" dirty="0" smtClean="0">
                <a:cs typeface="B Mitra" panose="00000400000000000000" pitchFamily="2" charset="-78"/>
              </a:rPr>
              <a:t>نظارت های </a:t>
            </a:r>
            <a:r>
              <a:rPr lang="fa-IR" b="1" dirty="0">
                <a:cs typeface="B Mitra" panose="00000400000000000000" pitchFamily="2" charset="-78"/>
              </a:rPr>
              <a:t>عمومی 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فساد </a:t>
            </a:r>
            <a:r>
              <a:rPr lang="fa-IR" b="1" dirty="0">
                <a:cs typeface="B Mitra" panose="00000400000000000000" pitchFamily="2" charset="-78"/>
              </a:rPr>
              <a:t>گسترده. </a:t>
            </a:r>
            <a:r>
              <a:rPr lang="fa-IR" b="1" dirty="0" smtClean="0">
                <a:cs typeface="B Mitra" panose="00000400000000000000" pitchFamily="2" charset="-78"/>
              </a:rPr>
              <a:t>در تحلیل نهایی دولت </a:t>
            </a:r>
            <a:r>
              <a:rPr lang="fa-IR" b="1" dirty="0">
                <a:cs typeface="B Mitra" panose="00000400000000000000" pitchFamily="2" charset="-78"/>
              </a:rPr>
              <a:t>متزلزل پیامد ناگزیر وضعیتی است که در آن واقعاً هیچ </a:t>
            </a:r>
            <a:r>
              <a:rPr lang="fa-IR" b="1" dirty="0" smtClean="0">
                <a:cs typeface="B Mitra" panose="00000400000000000000" pitchFamily="2" charset="-78"/>
              </a:rPr>
              <a:t>طبقه ای </a:t>
            </a:r>
            <a:r>
              <a:rPr lang="fa-IR" b="1" dirty="0">
                <a:cs typeface="B Mitra" panose="00000400000000000000" pitchFamily="2" charset="-78"/>
              </a:rPr>
              <a:t>به طور کافی مسلط و دارای قدرت </a:t>
            </a:r>
            <a:r>
              <a:rPr lang="fa-IR" b="1" dirty="0" smtClean="0">
                <a:cs typeface="B Mitra" panose="00000400000000000000" pitchFamily="2" charset="-78"/>
              </a:rPr>
              <a:t>نیست. </a:t>
            </a:r>
          </a:p>
          <a:p>
            <a:pPr algn="just"/>
            <a:endParaRPr lang="fa-IR" b="1" dirty="0">
              <a:cs typeface="B Mitra" panose="00000400000000000000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آرای لفت ویچ-3</a:t>
            </a:r>
            <a:endParaRPr lang="fa-IR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1523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1602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fa-IR" b="1" dirty="0" smtClean="0">
                <a:cs typeface="B Mitra" panose="00000400000000000000" pitchFamily="2" charset="-78"/>
              </a:rPr>
              <a:t>بنابراین از نظر میگدال، دولت ضعیف </a:t>
            </a:r>
            <a:r>
              <a:rPr lang="fa-IR" b="1" dirty="0">
                <a:cs typeface="B Mitra" panose="00000400000000000000" pitchFamily="2" charset="-78"/>
              </a:rPr>
              <a:t>دولتی است که </a:t>
            </a:r>
            <a:r>
              <a:rPr lang="fa-IR" b="1" dirty="0" smtClean="0">
                <a:cs typeface="B Mitra" panose="00000400000000000000" pitchFamily="2" charset="-78"/>
              </a:rPr>
              <a:t>توانایی </a:t>
            </a:r>
            <a:r>
              <a:rPr lang="fa-IR" b="1" dirty="0">
                <a:cs typeface="B Mitra" panose="00000400000000000000" pitchFamily="2" charset="-78"/>
              </a:rPr>
              <a:t>اندکی برای نفوذ در جامعه، تنظیم </a:t>
            </a:r>
            <a:r>
              <a:rPr lang="fa-IR" b="1" dirty="0" smtClean="0">
                <a:cs typeface="B Mitra" panose="00000400000000000000" pitchFamily="2" charset="-78"/>
              </a:rPr>
              <a:t>روابط </a:t>
            </a:r>
            <a:r>
              <a:rPr lang="fa-IR" b="1" dirty="0">
                <a:cs typeface="B Mitra" panose="00000400000000000000" pitchFamily="2" charset="-78"/>
              </a:rPr>
              <a:t>اجتماعی، استخراج منابع و تخصیص آنها یا به کارگیریشان در موارد معین شده </a:t>
            </a:r>
            <a:r>
              <a:rPr lang="fa-IR" b="1" dirty="0" smtClean="0">
                <a:cs typeface="B Mitra" panose="00000400000000000000" pitchFamily="2" charset="-78"/>
              </a:rPr>
              <a:t>دارد. </a:t>
            </a:r>
            <a:r>
              <a:rPr lang="fa-IR" b="1" dirty="0">
                <a:cs typeface="B Mitra" panose="00000400000000000000" pitchFamily="2" charset="-78"/>
              </a:rPr>
              <a:t>قوی یا </a:t>
            </a:r>
            <a:r>
              <a:rPr lang="fa-IR" b="1" dirty="0" smtClean="0">
                <a:cs typeface="B Mitra" panose="00000400000000000000" pitchFamily="2" charset="-78"/>
              </a:rPr>
              <a:t>ضعیف بودن </a:t>
            </a:r>
            <a:r>
              <a:rPr lang="fa-IR" b="1" dirty="0">
                <a:cs typeface="B Mitra" panose="00000400000000000000" pitchFamily="2" charset="-78"/>
              </a:rPr>
              <a:t>دولت بستگی به توزیع کنترل اجتماعی در </a:t>
            </a:r>
            <a:r>
              <a:rPr lang="fa-IR" b="1" dirty="0" smtClean="0">
                <a:cs typeface="B Mitra" panose="00000400000000000000" pitchFamily="2" charset="-78"/>
              </a:rPr>
              <a:t>جامعه </a:t>
            </a:r>
            <a:r>
              <a:rPr lang="fa-IR" b="1" dirty="0">
                <a:cs typeface="B Mitra" panose="00000400000000000000" pitchFamily="2" charset="-78"/>
              </a:rPr>
              <a:t>دارد و </a:t>
            </a:r>
            <a:r>
              <a:rPr lang="fa-IR" b="1" dirty="0" smtClean="0">
                <a:cs typeface="B Mitra" panose="00000400000000000000" pitchFamily="2" charset="-78"/>
              </a:rPr>
              <a:t>دولت های </a:t>
            </a:r>
            <a:r>
              <a:rPr lang="fa-IR" b="1" dirty="0">
                <a:cs typeface="B Mitra" panose="00000400000000000000" pitchFamily="2" charset="-78"/>
              </a:rPr>
              <a:t>درحال توسعه در ارتباط با نیروهای اجتماعی که در برابر تلاش دولت برای کنترل مقاومت میکنند، ضعیف هستند (مانند برزیل، فیلیپین و هند در برابر دولتهای قوی ژاپن، کره و سنگاپور</a:t>
            </a:r>
            <a:r>
              <a:rPr lang="fa-IR" b="1" dirty="0" smtClean="0">
                <a:cs typeface="B Mitra" panose="00000400000000000000" pitchFamily="2" charset="-78"/>
              </a:rPr>
              <a:t>).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سپس لفت ویچ نوع دیگری از دولت های غیرتوسعه گرا را با عنوان دولتهای غارتگر می شناساند: دراین دولت ها</a:t>
            </a:r>
            <a:r>
              <a:rPr lang="fa-IR" b="1" dirty="0">
                <a:cs typeface="B Mitra" panose="00000400000000000000" pitchFamily="2" charset="-78"/>
              </a:rPr>
              <a:t>، اقلیت با استفاده از دولت به مثابه موتور تجاوز، اکثریت را چپاول </a:t>
            </a:r>
            <a:r>
              <a:rPr lang="fa-IR" b="1" dirty="0" smtClean="0">
                <a:cs typeface="B Mitra" panose="00000400000000000000" pitchFamily="2" charset="-78"/>
              </a:rPr>
              <a:t>می کند</a:t>
            </a:r>
            <a:r>
              <a:rPr lang="fa-IR" b="1" dirty="0">
                <a:cs typeface="B Mitra" panose="00000400000000000000" pitchFamily="2" charset="-78"/>
              </a:rPr>
              <a:t>. </a:t>
            </a:r>
            <a:r>
              <a:rPr lang="fa-IR" b="1" dirty="0" smtClean="0">
                <a:cs typeface="B Mitra" panose="00000400000000000000" pitchFamily="2" charset="-78"/>
              </a:rPr>
              <a:t>این </a:t>
            </a:r>
            <a:r>
              <a:rPr lang="fa-IR" b="1" dirty="0">
                <a:cs typeface="B Mitra" panose="00000400000000000000" pitchFamily="2" charset="-78"/>
              </a:rPr>
              <a:t>غارت یک </a:t>
            </a:r>
            <a:r>
              <a:rPr lang="fa-IR" b="1" dirty="0" smtClean="0">
                <a:cs typeface="B Mitra" panose="00000400000000000000" pitchFamily="2" charset="-78"/>
              </a:rPr>
              <a:t>پدیده ی </a:t>
            </a:r>
            <a:r>
              <a:rPr lang="fa-IR" b="1" dirty="0">
                <a:cs typeface="B Mitra" panose="00000400000000000000" pitchFamily="2" charset="-78"/>
              </a:rPr>
              <a:t>اجتماعی حاصل از </a:t>
            </a:r>
            <a:r>
              <a:rPr lang="fa-IR" b="1" dirty="0" smtClean="0">
                <a:cs typeface="B Mitra" panose="00000400000000000000" pitchFamily="2" charset="-78"/>
              </a:rPr>
              <a:t>همه ی </a:t>
            </a:r>
            <a:r>
              <a:rPr lang="fa-IR" b="1" dirty="0">
                <a:cs typeface="B Mitra" panose="00000400000000000000" pitchFamily="2" charset="-78"/>
              </a:rPr>
              <a:t>نیروهای </a:t>
            </a:r>
            <a:r>
              <a:rPr lang="fa-IR" b="1" dirty="0" smtClean="0">
                <a:cs typeface="B Mitra" panose="00000400000000000000" pitchFamily="2" charset="-78"/>
              </a:rPr>
              <a:t>عمل کننده </a:t>
            </a:r>
            <a:r>
              <a:rPr lang="fa-IR" b="1" dirty="0">
                <a:cs typeface="B Mitra" panose="00000400000000000000" pitchFamily="2" charset="-78"/>
              </a:rPr>
              <a:t>در جامعه است. حکومت غارتگرانه به لحاظ شکل و </a:t>
            </a:r>
            <a:r>
              <a:rPr lang="fa-IR" b="1" dirty="0" smtClean="0">
                <a:cs typeface="B Mitra" panose="00000400000000000000" pitchFamily="2" charset="-78"/>
              </a:rPr>
              <a:t>درجه ی </a:t>
            </a:r>
            <a:r>
              <a:rPr lang="fa-IR" b="1" dirty="0">
                <a:cs typeface="B Mitra" panose="00000400000000000000" pitchFamily="2" charset="-78"/>
              </a:rPr>
              <a:t>غارتگری، حاصل مستقیم سیاست یک جامعه است و میزان قدرت نسبی </a:t>
            </a:r>
            <a:r>
              <a:rPr lang="fa-IR" b="1" dirty="0" smtClean="0">
                <a:cs typeface="B Mitra" panose="00000400000000000000" pitchFamily="2" charset="-78"/>
              </a:rPr>
              <a:t>چانه زنی </a:t>
            </a:r>
            <a:r>
              <a:rPr lang="fa-IR" b="1" dirty="0">
                <a:cs typeface="B Mitra" panose="00000400000000000000" pitchFamily="2" charset="-78"/>
              </a:rPr>
              <a:t>حاکمان را شکل </a:t>
            </a:r>
            <a:r>
              <a:rPr lang="fa-IR" b="1" dirty="0" smtClean="0">
                <a:cs typeface="B Mitra" panose="00000400000000000000" pitchFamily="2" charset="-78"/>
              </a:rPr>
              <a:t>می دهد.</a:t>
            </a:r>
          </a:p>
          <a:p>
            <a:pPr algn="just"/>
            <a:r>
              <a:rPr lang="fa-IR" b="1" dirty="0">
                <a:cs typeface="B Mitra" panose="00000400000000000000" pitchFamily="2" charset="-78"/>
              </a:rPr>
              <a:t> مثال کلاسیک دولت غارتگر، </a:t>
            </a:r>
            <a:r>
              <a:rPr lang="fa-IR" b="1" dirty="0" smtClean="0">
                <a:cs typeface="B Mitra" panose="00000400000000000000" pitchFamily="2" charset="-78"/>
              </a:rPr>
              <a:t>دولت های </a:t>
            </a:r>
            <a:r>
              <a:rPr lang="fa-IR" b="1" dirty="0">
                <a:cs typeface="B Mitra" panose="00000400000000000000" pitchFamily="2" charset="-78"/>
              </a:rPr>
              <a:t>زئیر و هائیتی است. در این کشورها سیاست به معنای چالش میان </a:t>
            </a:r>
            <a:r>
              <a:rPr lang="fa-IR" b="1" dirty="0" smtClean="0">
                <a:cs typeface="B Mitra" panose="00000400000000000000" pitchFamily="2" charset="-78"/>
              </a:rPr>
              <a:t>ایدئولوژی ها </a:t>
            </a:r>
            <a:r>
              <a:rPr lang="fa-IR" b="1" dirty="0">
                <a:cs typeface="B Mitra" panose="00000400000000000000" pitchFamily="2" charset="-78"/>
              </a:rPr>
              <a:t>و </a:t>
            </a:r>
            <a:r>
              <a:rPr lang="fa-IR" b="1" dirty="0" smtClean="0">
                <a:cs typeface="B Mitra" panose="00000400000000000000" pitchFamily="2" charset="-78"/>
              </a:rPr>
              <a:t>سیاست های </a:t>
            </a:r>
            <a:r>
              <a:rPr lang="fa-IR" b="1" dirty="0">
                <a:cs typeface="B Mitra" panose="00000400000000000000" pitchFamily="2" charset="-78"/>
              </a:rPr>
              <a:t>رقیب نیست، بلکه مترادف با آزادی کسب ثروت شخصی کسانی است که به </a:t>
            </a:r>
            <a:r>
              <a:rPr lang="fa-IR" b="1" dirty="0" smtClean="0">
                <a:cs typeface="B Mitra" panose="00000400000000000000" pitchFamily="2" charset="-78"/>
              </a:rPr>
              <a:t>صحنه ی </a:t>
            </a:r>
            <a:r>
              <a:rPr lang="fa-IR" b="1" dirty="0">
                <a:cs typeface="B Mitra" panose="00000400000000000000" pitchFamily="2" charset="-78"/>
              </a:rPr>
              <a:t>سیاسی وارد </a:t>
            </a:r>
            <a:r>
              <a:rPr lang="fa-IR" b="1" dirty="0" smtClean="0">
                <a:cs typeface="B Mitra" panose="00000400000000000000" pitchFamily="2" charset="-78"/>
              </a:rPr>
              <a:t>می شوند</a:t>
            </a:r>
            <a:r>
              <a:rPr lang="fa-IR" b="1" dirty="0">
                <a:cs typeface="B Mitra" panose="00000400000000000000" pitchFamily="2" charset="-78"/>
              </a:rPr>
              <a:t>. </a:t>
            </a:r>
          </a:p>
          <a:p>
            <a:pPr algn="just"/>
            <a:r>
              <a:rPr lang="fa-IR" b="1" dirty="0">
                <a:cs typeface="B Mitra" panose="00000400000000000000" pitchFamily="2" charset="-78"/>
              </a:rPr>
              <a:t> </a:t>
            </a:r>
            <a:r>
              <a:rPr lang="fa-IR" b="1" dirty="0" smtClean="0">
                <a:cs typeface="B Mitra" panose="00000400000000000000" pitchFamily="2" charset="-78"/>
              </a:rPr>
              <a:t>شواهد </a:t>
            </a:r>
            <a:r>
              <a:rPr lang="fa-IR" b="1" dirty="0">
                <a:cs typeface="B Mitra" panose="00000400000000000000" pitchFamily="2" charset="-78"/>
              </a:rPr>
              <a:t>نشان </a:t>
            </a:r>
            <a:r>
              <a:rPr lang="fa-IR" b="1" dirty="0" smtClean="0">
                <a:cs typeface="B Mitra" panose="00000400000000000000" pitchFamily="2" charset="-78"/>
              </a:rPr>
              <a:t>می دهد </a:t>
            </a:r>
            <a:r>
              <a:rPr lang="fa-IR" b="1" dirty="0">
                <a:cs typeface="B Mitra" panose="00000400000000000000" pitchFamily="2" charset="-78"/>
              </a:rPr>
              <a:t>که مهمترین موارد </a:t>
            </a:r>
            <a:r>
              <a:rPr lang="fa-IR" b="1" dirty="0" smtClean="0">
                <a:cs typeface="B Mitra" panose="00000400000000000000" pitchFamily="2" charset="-78"/>
              </a:rPr>
              <a:t>موفقیت آمیز </a:t>
            </a:r>
            <a:r>
              <a:rPr lang="fa-IR" b="1" dirty="0">
                <a:cs typeface="B Mitra" panose="00000400000000000000" pitchFamily="2" charset="-78"/>
              </a:rPr>
              <a:t>رشد اقتصادی در جهان سوم نه در شرایط دموکراسی بلکه در شرایط معکوس رخ داده است و در جوامع دموکراتیک موفق در توسعه، عملاً یک حزب واحد تسلط داشته است و </a:t>
            </a:r>
            <a:r>
              <a:rPr lang="fa-IR" b="1" dirty="0" smtClean="0">
                <a:cs typeface="B Mitra" panose="00000400000000000000" pitchFamily="2" charset="-78"/>
              </a:rPr>
              <a:t>عرضه ی </a:t>
            </a:r>
            <a:r>
              <a:rPr lang="fa-IR" b="1" dirty="0">
                <a:cs typeface="B Mitra" panose="00000400000000000000" pitchFamily="2" charset="-78"/>
              </a:rPr>
              <a:t>زودرس دموکراسی </a:t>
            </a:r>
            <a:r>
              <a:rPr lang="fa-IR" b="1" dirty="0" smtClean="0">
                <a:cs typeface="B Mitra" panose="00000400000000000000" pitchFamily="2" charset="-78"/>
              </a:rPr>
              <a:t>می تواند </a:t>
            </a:r>
            <a:r>
              <a:rPr lang="fa-IR" b="1" dirty="0">
                <a:cs typeface="B Mitra" panose="00000400000000000000" pitchFamily="2" charset="-78"/>
              </a:rPr>
              <a:t>مانع توسعه شود.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آرای لفت ویچ-4</a:t>
            </a:r>
            <a:endParaRPr lang="fa-IR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6357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481328"/>
            <a:ext cx="8712968" cy="518803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fa-IR" b="1" dirty="0">
                <a:cs typeface="B Mitra" panose="00000400000000000000" pitchFamily="2" charset="-78"/>
              </a:rPr>
              <a:t> </a:t>
            </a:r>
            <a:r>
              <a:rPr lang="fa-IR" b="1" dirty="0" smtClean="0">
                <a:cs typeface="B Mitra" panose="00000400000000000000" pitchFamily="2" charset="-78"/>
              </a:rPr>
              <a:t>پنج </a:t>
            </a:r>
            <a:r>
              <a:rPr lang="fa-IR" b="1" dirty="0">
                <a:cs typeface="B Mitra" panose="00000400000000000000" pitchFamily="2" charset="-78"/>
              </a:rPr>
              <a:t>شرط تثبیت دموکراسی (وضعیتی که در آن تمام کنشگران </a:t>
            </a:r>
            <a:r>
              <a:rPr lang="fa-IR" b="1" dirty="0" smtClean="0">
                <a:cs typeface="B Mitra" panose="00000400000000000000" pitchFamily="2" charset="-78"/>
              </a:rPr>
              <a:t>عمده ی </a:t>
            </a:r>
            <a:r>
              <a:rPr lang="fa-IR" b="1" dirty="0">
                <a:cs typeface="B Mitra" panose="00000400000000000000" pitchFamily="2" charset="-78"/>
              </a:rPr>
              <a:t>سیاسی این واقعیت را بپذیرند که فرآیندهای دموکراتیک، جابجایی حکومت را ممکن ساخته است) چنین </a:t>
            </a:r>
            <a:r>
              <a:rPr lang="fa-IR" b="1" dirty="0" smtClean="0">
                <a:cs typeface="B Mitra" panose="00000400000000000000" pitchFamily="2" charset="-78"/>
              </a:rPr>
              <a:t>است: 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1- مشروعیت</a:t>
            </a:r>
            <a:r>
              <a:rPr lang="fa-IR" b="1" dirty="0">
                <a:cs typeface="B Mitra" panose="00000400000000000000" pitchFamily="2" charset="-78"/>
              </a:rPr>
              <a:t>: سیاست دموکراتیک بدون </a:t>
            </a:r>
            <a:r>
              <a:rPr lang="fa-IR" b="1" dirty="0" smtClean="0">
                <a:cs typeface="B Mitra" panose="00000400000000000000" pitchFamily="2" charset="-78"/>
              </a:rPr>
              <a:t>بهره گیری </a:t>
            </a:r>
            <a:r>
              <a:rPr lang="fa-IR" b="1" dirty="0">
                <a:cs typeface="B Mitra" panose="00000400000000000000" pitchFamily="2" charset="-78"/>
              </a:rPr>
              <a:t>از اَشکال </a:t>
            </a:r>
            <a:r>
              <a:rPr lang="fa-IR" b="1" dirty="0" smtClean="0">
                <a:cs typeface="B Mitra" panose="00000400000000000000" pitchFamily="2" charset="-78"/>
              </a:rPr>
              <a:t>مشروعیت خواه </a:t>
            </a:r>
            <a:r>
              <a:rPr lang="fa-IR" b="1" dirty="0">
                <a:cs typeface="B Mitra" panose="00000400000000000000" pitchFamily="2" charset="-78"/>
              </a:rPr>
              <a:t>از </a:t>
            </a:r>
            <a:r>
              <a:rPr lang="fa-IR" b="1" dirty="0" smtClean="0">
                <a:cs typeface="B Mitra" panose="00000400000000000000" pitchFamily="2" charset="-78"/>
              </a:rPr>
              <a:t>نوع </a:t>
            </a:r>
            <a:r>
              <a:rPr lang="fa-IR" b="1" dirty="0">
                <a:cs typeface="B Mitra" panose="00000400000000000000" pitchFamily="2" charset="-78"/>
              </a:rPr>
              <a:t>پذیرش منفعلانه و خواه از نوع مثبت آن، </a:t>
            </a:r>
            <a:r>
              <a:rPr lang="fa-IR" b="1" dirty="0" smtClean="0">
                <a:cs typeface="B Mitra" panose="00000400000000000000" pitchFamily="2" charset="-78"/>
              </a:rPr>
              <a:t>نمی تواند </a:t>
            </a:r>
            <a:r>
              <a:rPr lang="fa-IR" b="1" dirty="0">
                <a:cs typeface="B Mitra" panose="00000400000000000000" pitchFamily="2" charset="-78"/>
              </a:rPr>
              <a:t>زنده بماند و تثبیت شود. مشروعیت خود در سه بعد جغرافیایی، قانونی و سیاسی تعریف </a:t>
            </a:r>
            <a:r>
              <a:rPr lang="fa-IR" b="1" dirty="0" smtClean="0">
                <a:cs typeface="B Mitra" panose="00000400000000000000" pitchFamily="2" charset="-78"/>
              </a:rPr>
              <a:t>می شود</a:t>
            </a:r>
            <a:r>
              <a:rPr lang="fa-IR" b="1" dirty="0">
                <a:cs typeface="B Mitra" panose="00000400000000000000" pitchFamily="2" charset="-78"/>
              </a:rPr>
              <a:t>. </a:t>
            </a:r>
            <a:endParaRPr lang="fa-IR" b="1" dirty="0" smtClean="0">
              <a:cs typeface="B Mitra" panose="00000400000000000000" pitchFamily="2" charset="-78"/>
            </a:endParaRP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2- پایبندی </a:t>
            </a:r>
            <a:r>
              <a:rPr lang="fa-IR" b="1" dirty="0">
                <a:cs typeface="B Mitra" panose="00000400000000000000" pitchFamily="2" charset="-78"/>
              </a:rPr>
              <a:t>به قواعد بازی: دموکراسی نیازمند توافق در مورد قواعد بازی سیاسی </a:t>
            </a:r>
            <a:r>
              <a:rPr lang="fa-IR" b="1" dirty="0" smtClean="0">
                <a:cs typeface="B Mitra" panose="00000400000000000000" pitchFamily="2" charset="-78"/>
              </a:rPr>
              <a:t>و </a:t>
            </a:r>
            <a:r>
              <a:rPr lang="fa-IR" b="1" dirty="0">
                <a:cs typeface="B Mitra" panose="00000400000000000000" pitchFamily="2" charset="-78"/>
              </a:rPr>
              <a:t>وفاداری به نتایج این بازی به ویژه در میان نخبگان سیاسی است. در واقع گذار به دموکراسی وقتی رخ </a:t>
            </a:r>
            <a:r>
              <a:rPr lang="fa-IR" b="1" dirty="0" smtClean="0">
                <a:cs typeface="B Mitra" panose="00000400000000000000" pitchFamily="2" charset="-78"/>
              </a:rPr>
              <a:t>می دهد </a:t>
            </a:r>
            <a:r>
              <a:rPr lang="fa-IR" b="1" dirty="0">
                <a:cs typeface="B Mitra" panose="00000400000000000000" pitchFamily="2" charset="-78"/>
              </a:rPr>
              <a:t>که گروه حاکم از کنترل انتخابات دست بکشد و به عدم قطعیت روی </a:t>
            </a:r>
            <a:r>
              <a:rPr lang="fa-IR" b="1" dirty="0" smtClean="0">
                <a:cs typeface="B Mitra" panose="00000400000000000000" pitchFamily="2" charset="-78"/>
              </a:rPr>
              <a:t>آورد.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3- محدودیت </a:t>
            </a:r>
            <a:r>
              <a:rPr lang="fa-IR" b="1" dirty="0">
                <a:cs typeface="B Mitra" panose="00000400000000000000" pitchFamily="2" charset="-78"/>
              </a:rPr>
              <a:t>احزاب پیروز در ایجاد تغییر در </a:t>
            </a:r>
            <a:r>
              <a:rPr lang="fa-IR" b="1" dirty="0" smtClean="0">
                <a:cs typeface="B Mitra" panose="00000400000000000000" pitchFamily="2" charset="-78"/>
              </a:rPr>
              <a:t>سیاست ها</a:t>
            </a:r>
            <a:r>
              <a:rPr lang="fa-IR" b="1" dirty="0">
                <a:cs typeface="B Mitra" panose="00000400000000000000" pitchFamily="2" charset="-78"/>
              </a:rPr>
              <a:t>: فاتحان نیز باید بپذیرند </a:t>
            </a:r>
            <a:r>
              <a:rPr lang="fa-IR" b="1" dirty="0" smtClean="0">
                <a:cs typeface="B Mitra" panose="00000400000000000000" pitchFamily="2" charset="-78"/>
              </a:rPr>
              <a:t>که سیاست های </a:t>
            </a:r>
            <a:r>
              <a:rPr lang="fa-IR" b="1" dirty="0">
                <a:cs typeface="B Mitra" panose="00000400000000000000" pitchFamily="2" charset="-78"/>
              </a:rPr>
              <a:t>افراطی و بسیار سریع را اجرا نکنند، به ویژه هنگامی که این </a:t>
            </a:r>
            <a:r>
              <a:rPr lang="fa-IR" b="1" dirty="0" smtClean="0">
                <a:cs typeface="B Mitra" panose="00000400000000000000" pitchFamily="2" charset="-78"/>
              </a:rPr>
              <a:t>سیاست ها </a:t>
            </a:r>
            <a:r>
              <a:rPr lang="fa-IR" b="1" dirty="0">
                <a:cs typeface="B Mitra" panose="00000400000000000000" pitchFamily="2" charset="-78"/>
              </a:rPr>
              <a:t>به طور جدی منافع دیگران را تهدید </a:t>
            </a:r>
            <a:r>
              <a:rPr lang="fa-IR" b="1" dirty="0" smtClean="0">
                <a:cs typeface="B Mitra" panose="00000400000000000000" pitchFamily="2" charset="-78"/>
              </a:rPr>
              <a:t>می کند</a:t>
            </a:r>
            <a:r>
              <a:rPr lang="fa-IR" b="1" dirty="0">
                <a:cs typeface="B Mitra" panose="00000400000000000000" pitchFamily="2" charset="-78"/>
              </a:rPr>
              <a:t>. اما مسئله اینجاست که طرفداران برخی از </a:t>
            </a:r>
            <a:r>
              <a:rPr lang="fa-IR" b="1" dirty="0" smtClean="0">
                <a:cs typeface="B Mitra" panose="00000400000000000000" pitchFamily="2" charset="-78"/>
              </a:rPr>
              <a:t>رژیم های </a:t>
            </a:r>
            <a:r>
              <a:rPr lang="fa-IR" b="1" dirty="0">
                <a:cs typeface="B Mitra" panose="00000400000000000000" pitchFamily="2" charset="-78"/>
              </a:rPr>
              <a:t>تازه منتخب، به طور نامعقول انتظار دارند که </a:t>
            </a:r>
            <a:r>
              <a:rPr lang="fa-IR" b="1" dirty="0" smtClean="0">
                <a:cs typeface="B Mitra" panose="00000400000000000000" pitchFamily="2" charset="-78"/>
              </a:rPr>
              <a:t>سیاست های </a:t>
            </a:r>
            <a:r>
              <a:rPr lang="fa-IR" b="1" dirty="0">
                <a:cs typeface="B Mitra" panose="00000400000000000000" pitchFamily="2" charset="-78"/>
              </a:rPr>
              <a:t>سریع و اغلب رادیکالی در مورد بازتوزیع به اجزا گذاشته شود و با راهپیمایی و اعتصاب و نظایر آن دموکراسی را متزلزل و اقتصاد را ضعیف </a:t>
            </a:r>
            <a:r>
              <a:rPr lang="fa-IR" b="1" dirty="0" smtClean="0">
                <a:cs typeface="B Mitra" panose="00000400000000000000" pitchFamily="2" charset="-78"/>
              </a:rPr>
              <a:t>می سازند</a:t>
            </a:r>
            <a:r>
              <a:rPr lang="fa-IR" b="1" dirty="0">
                <a:cs typeface="B Mitra" panose="00000400000000000000" pitchFamily="2" charset="-78"/>
              </a:rPr>
              <a:t>. </a:t>
            </a:r>
            <a:endParaRPr lang="fa-IR" b="1" dirty="0" smtClean="0">
              <a:cs typeface="B Mitra" panose="00000400000000000000" pitchFamily="2" charset="-78"/>
            </a:endParaRP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4- فقر </a:t>
            </a:r>
            <a:r>
              <a:rPr lang="fa-IR" b="1" dirty="0">
                <a:cs typeface="B Mitra" panose="00000400000000000000" pitchFamily="2" charset="-78"/>
              </a:rPr>
              <a:t>به مثابه یک مانع بر سر راه تثبیت سازوکارهای دموکراتیک: </a:t>
            </a:r>
            <a:r>
              <a:rPr lang="fa-IR" b="1" dirty="0" smtClean="0">
                <a:cs typeface="B Mitra" panose="00000400000000000000" pitchFamily="2" charset="-78"/>
              </a:rPr>
              <a:t>دموکراسی های </a:t>
            </a:r>
            <a:r>
              <a:rPr lang="fa-IR" b="1" dirty="0">
                <a:cs typeface="B Mitra" panose="00000400000000000000" pitchFamily="2" charset="-78"/>
              </a:rPr>
              <a:t>تثبیت شده </a:t>
            </a:r>
            <a:r>
              <a:rPr lang="fa-IR" b="1" dirty="0" smtClean="0">
                <a:cs typeface="B Mitra" panose="00000400000000000000" pitchFamily="2" charset="-78"/>
              </a:rPr>
              <a:t>به ندرت </a:t>
            </a:r>
            <a:r>
              <a:rPr lang="fa-IR" b="1" dirty="0">
                <a:cs typeface="B Mitra" panose="00000400000000000000" pitchFamily="2" charset="-78"/>
              </a:rPr>
              <a:t>در جوامع واقعاً فقیر یافت </a:t>
            </a:r>
            <a:r>
              <a:rPr lang="fa-IR" b="1" dirty="0" smtClean="0">
                <a:cs typeface="B Mitra" panose="00000400000000000000" pitchFamily="2" charset="-78"/>
              </a:rPr>
              <a:t>شده اند</a:t>
            </a:r>
            <a:r>
              <a:rPr lang="fa-IR" b="1" dirty="0">
                <a:cs typeface="B Mitra" panose="00000400000000000000" pitchFamily="2" charset="-78"/>
              </a:rPr>
              <a:t>، زیرا هم از یک طرف سطح سواد، آموزش و ارتباطات که مبنای دموکراسی است، پایین است و هم در این کشورها مزایای زیادی از طریق کنترل دائمی دولت وجود دارد و احزاب را به از دست دادن کنترل بر دولت، </a:t>
            </a:r>
            <a:r>
              <a:rPr lang="fa-IR" b="1" dirty="0" smtClean="0">
                <a:cs typeface="B Mitra" panose="00000400000000000000" pitchFamily="2" charset="-78"/>
              </a:rPr>
              <a:t>بی میل می سازد.</a:t>
            </a:r>
          </a:p>
          <a:p>
            <a:pPr algn="just"/>
            <a:r>
              <a:rPr lang="fa-IR" b="1" dirty="0">
                <a:cs typeface="B Mitra" panose="00000400000000000000" pitchFamily="2" charset="-78"/>
              </a:rPr>
              <a:t>5- </a:t>
            </a:r>
            <a:r>
              <a:rPr lang="fa-IR" b="1" dirty="0" smtClean="0">
                <a:cs typeface="B Mitra" panose="00000400000000000000" pitchFamily="2" charset="-78"/>
              </a:rPr>
              <a:t>شکاف های </a:t>
            </a:r>
            <a:r>
              <a:rPr lang="fa-IR" b="1" dirty="0">
                <a:cs typeface="B Mitra" panose="00000400000000000000" pitchFamily="2" charset="-78"/>
              </a:rPr>
              <a:t>قومی، فرهنگی و مذهبی </a:t>
            </a:r>
            <a:r>
              <a:rPr lang="fa-IR" b="1" dirty="0" smtClean="0">
                <a:cs typeface="B Mitra" panose="00000400000000000000" pitchFamily="2" charset="-78"/>
              </a:rPr>
              <a:t>محدویت هایی </a:t>
            </a:r>
            <a:r>
              <a:rPr lang="fa-IR" b="1" dirty="0">
                <a:cs typeface="B Mitra" panose="00000400000000000000" pitchFamily="2" charset="-78"/>
              </a:rPr>
              <a:t>برای تحقق دموکراسی ایجاد </a:t>
            </a:r>
            <a:r>
              <a:rPr lang="fa-IR" b="1" dirty="0" smtClean="0">
                <a:cs typeface="B Mitra" panose="00000400000000000000" pitchFamily="2" charset="-78"/>
              </a:rPr>
              <a:t>می کنند</a:t>
            </a:r>
            <a:r>
              <a:rPr lang="fa-IR" b="1" dirty="0">
                <a:cs typeface="B Mitra" panose="00000400000000000000" pitchFamily="2" charset="-78"/>
              </a:rPr>
              <a:t>، به ویژه اگر این </a:t>
            </a:r>
            <a:r>
              <a:rPr lang="fa-IR" b="1" dirty="0" smtClean="0">
                <a:cs typeface="B Mitra" panose="00000400000000000000" pitchFamily="2" charset="-78"/>
              </a:rPr>
              <a:t>شکاف ها </a:t>
            </a:r>
            <a:r>
              <a:rPr lang="fa-IR" b="1" dirty="0">
                <a:cs typeface="B Mitra" panose="00000400000000000000" pitchFamily="2" charset="-78"/>
              </a:rPr>
              <a:t>با </a:t>
            </a:r>
            <a:r>
              <a:rPr lang="fa-IR" b="1" dirty="0" smtClean="0">
                <a:cs typeface="B Mitra" panose="00000400000000000000" pitchFamily="2" charset="-78"/>
              </a:rPr>
              <a:t>نابرابری های </a:t>
            </a:r>
            <a:r>
              <a:rPr lang="fa-IR" b="1" dirty="0">
                <a:cs typeface="B Mitra" panose="00000400000000000000" pitchFamily="2" charset="-78"/>
              </a:rPr>
              <a:t>مادی همپوشانی داشته باشد. این امر باعث </a:t>
            </a:r>
            <a:r>
              <a:rPr lang="fa-IR" b="1" dirty="0" smtClean="0">
                <a:cs typeface="B Mitra" panose="00000400000000000000" pitchFamily="2" charset="-78"/>
              </a:rPr>
              <a:t>بسیج های </a:t>
            </a:r>
            <a:r>
              <a:rPr lang="fa-IR" b="1" dirty="0">
                <a:cs typeface="B Mitra" panose="00000400000000000000" pitchFamily="2" charset="-78"/>
              </a:rPr>
              <a:t>سیاسی ضددموکراتیک و </a:t>
            </a:r>
            <a:r>
              <a:rPr lang="fa-IR" b="1" dirty="0" smtClean="0">
                <a:cs typeface="B Mitra" panose="00000400000000000000" pitchFamily="2" charset="-78"/>
              </a:rPr>
              <a:t>تعارض های </a:t>
            </a:r>
            <a:r>
              <a:rPr lang="fa-IR" b="1" dirty="0">
                <a:cs typeface="B Mitra" panose="00000400000000000000" pitchFamily="2" charset="-78"/>
              </a:rPr>
              <a:t>دائمی دستخوش خشونت </a:t>
            </a:r>
            <a:r>
              <a:rPr lang="fa-IR" b="1" dirty="0" smtClean="0">
                <a:cs typeface="B Mitra" panose="00000400000000000000" pitchFamily="2" charset="-78"/>
              </a:rPr>
              <a:t>می شود</a:t>
            </a:r>
            <a:r>
              <a:rPr lang="fa-IR" b="1" dirty="0"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شروط تثبیت دموکراسی</a:t>
            </a:r>
            <a:endParaRPr lang="fa-IR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5043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1481328"/>
            <a:ext cx="8568952" cy="5188032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fa-IR" b="1" dirty="0" smtClean="0">
                <a:cs typeface="B Mitra" panose="00000400000000000000" pitchFamily="2" charset="-78"/>
              </a:rPr>
              <a:t>تعداد </a:t>
            </a:r>
            <a:r>
              <a:rPr lang="fa-IR" b="1" dirty="0">
                <a:cs typeface="B Mitra" panose="00000400000000000000" pitchFamily="2" charset="-78"/>
              </a:rPr>
              <a:t>معدودی از کشورهای در حال توسعه نرخ رشد مناسبی </a:t>
            </a:r>
            <a:r>
              <a:rPr lang="fa-IR" b="1" dirty="0" smtClean="0">
                <a:cs typeface="B Mitra" panose="00000400000000000000" pitchFamily="2" charset="-78"/>
              </a:rPr>
              <a:t>داشته اند </a:t>
            </a:r>
            <a:r>
              <a:rPr lang="fa-IR" b="1" dirty="0">
                <a:cs typeface="B Mitra" panose="00000400000000000000" pitchFamily="2" charset="-78"/>
              </a:rPr>
              <a:t>که این کشورها از بعد سیاست ، تکثر - تجانس فرهنگی - عملکرد اقتصادی و از لحاظ جمعیتی و منابع و سطح دموکراسی </a:t>
            </a:r>
            <a:r>
              <a:rPr lang="fa-IR" b="1" dirty="0" smtClean="0">
                <a:cs typeface="B Mitra" panose="00000400000000000000" pitchFamily="2" charset="-78"/>
              </a:rPr>
              <a:t>متفاوت اند</a:t>
            </a:r>
            <a:r>
              <a:rPr lang="fa-IR" b="1" dirty="0">
                <a:cs typeface="B Mitra" panose="00000400000000000000" pitchFamily="2" charset="-78"/>
              </a:rPr>
              <a:t>. پس وجه مشترک آنها به عنوان علت موفقیتشان چیست؟ پاسخ این است که آنها همگی اَشکال مختلف یک گونه دولت به هم شبیه هستند، </a:t>
            </a:r>
            <a:r>
              <a:rPr lang="fa-IR" b="1" dirty="0" smtClean="0">
                <a:cs typeface="B Mitra" panose="00000400000000000000" pitchFamily="2" charset="-78"/>
              </a:rPr>
              <a:t>گونه ای </a:t>
            </a:r>
            <a:r>
              <a:rPr lang="fa-IR" b="1" dirty="0">
                <a:cs typeface="B Mitra" panose="00000400000000000000" pitchFamily="2" charset="-78"/>
              </a:rPr>
              <a:t>از دولت که قادر به تولید حرکت پایدار معطوف به توسعه بوده است </a:t>
            </a:r>
            <a:r>
              <a:rPr lang="fa-IR" b="1" dirty="0" smtClean="0">
                <a:cs typeface="B Mitra" panose="00000400000000000000" pitchFamily="2" charset="-78"/>
              </a:rPr>
              <a:t>با نام دولت </a:t>
            </a:r>
            <a:r>
              <a:rPr lang="fa-IR" b="1" dirty="0">
                <a:cs typeface="B Mitra" panose="00000400000000000000" pitchFamily="2" charset="-78"/>
              </a:rPr>
              <a:t>توسعه </a:t>
            </a:r>
            <a:r>
              <a:rPr lang="fa-IR" b="1" dirty="0" smtClean="0">
                <a:cs typeface="B Mitra" panose="00000400000000000000" pitchFamily="2" charset="-78"/>
              </a:rPr>
              <a:t>گرا 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مؤلفه های </a:t>
            </a:r>
            <a:r>
              <a:rPr lang="fa-IR" b="1" dirty="0">
                <a:cs typeface="B Mitra" panose="00000400000000000000" pitchFamily="2" charset="-78"/>
              </a:rPr>
              <a:t>مهم دولت </a:t>
            </a:r>
            <a:r>
              <a:rPr lang="fa-IR" b="1" dirty="0" smtClean="0">
                <a:cs typeface="B Mitra" panose="00000400000000000000" pitchFamily="2" charset="-78"/>
              </a:rPr>
              <a:t>توسعه گرا: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  1-  وجود و حاکمیت نخبگان توسعه گرا</a:t>
            </a:r>
            <a:r>
              <a:rPr lang="fa-IR" b="1" dirty="0">
                <a:cs typeface="B Mitra" panose="00000400000000000000" pitchFamily="2" charset="-78"/>
              </a:rPr>
              <a:t>: حضور نخبگان </a:t>
            </a:r>
            <a:r>
              <a:rPr lang="fa-IR" b="1" dirty="0" smtClean="0">
                <a:cs typeface="B Mitra" panose="00000400000000000000" pitchFamily="2" charset="-78"/>
              </a:rPr>
              <a:t>توسعه گرای </a:t>
            </a:r>
            <a:r>
              <a:rPr lang="fa-IR" b="1" dirty="0">
                <a:cs typeface="B Mitra" panose="00000400000000000000" pitchFamily="2" charset="-78"/>
              </a:rPr>
              <a:t>مصمم و </a:t>
            </a:r>
            <a:r>
              <a:rPr lang="fa-IR" b="1" dirty="0" smtClean="0">
                <a:cs typeface="B Mitra" panose="00000400000000000000" pitchFamily="2" charset="-78"/>
              </a:rPr>
              <a:t>ملی گرا </a:t>
            </a:r>
            <a:r>
              <a:rPr lang="fa-IR" b="1" dirty="0">
                <a:cs typeface="B Mitra" panose="00000400000000000000" pitchFamily="2" charset="-78"/>
              </a:rPr>
              <a:t>با عزم راسخ و </a:t>
            </a:r>
            <a:r>
              <a:rPr lang="fa-IR" b="1" dirty="0" smtClean="0">
                <a:cs typeface="B Mitra" panose="00000400000000000000" pitchFamily="2" charset="-78"/>
              </a:rPr>
              <a:t>ظرفیت </a:t>
            </a:r>
            <a:r>
              <a:rPr lang="fa-IR" b="1" dirty="0">
                <a:cs typeface="B Mitra" panose="00000400000000000000" pitchFamily="2" charset="-78"/>
              </a:rPr>
              <a:t>بالا برای پافشاری که به طور نسبی غیرفاسد باشند</a:t>
            </a:r>
            <a:r>
              <a:rPr lang="fa-IR" b="1" dirty="0" smtClean="0">
                <a:cs typeface="B Mitra" panose="00000400000000000000" pitchFamily="2" charset="-78"/>
              </a:rPr>
              <a:t>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2- </a:t>
            </a:r>
            <a:r>
              <a:rPr lang="fa-IR" b="1" dirty="0">
                <a:cs typeface="B Mitra" panose="00000400000000000000" pitchFamily="2" charset="-78"/>
              </a:rPr>
              <a:t>استقلال نسبی دولت: به طوری که دولت قادر باشد از هیاهوی </a:t>
            </a:r>
            <a:r>
              <a:rPr lang="fa-IR" b="1" dirty="0" smtClean="0">
                <a:cs typeface="B Mitra" panose="00000400000000000000" pitchFamily="2" charset="-78"/>
              </a:rPr>
              <a:t>نَفَس گیر </a:t>
            </a:r>
            <a:r>
              <a:rPr lang="fa-IR" b="1" dirty="0">
                <a:cs typeface="B Mitra" panose="00000400000000000000" pitchFamily="2" charset="-78"/>
              </a:rPr>
              <a:t>علائق و </a:t>
            </a:r>
            <a:r>
              <a:rPr lang="fa-IR" b="1" dirty="0" smtClean="0">
                <a:cs typeface="B Mitra" panose="00000400000000000000" pitchFamily="2" charset="-78"/>
              </a:rPr>
              <a:t>منافع </a:t>
            </a:r>
            <a:r>
              <a:rPr lang="fa-IR" b="1" dirty="0">
                <a:cs typeface="B Mitra" panose="00000400000000000000" pitchFamily="2" charset="-78"/>
              </a:rPr>
              <a:t>خاص، به طور نسبی </a:t>
            </a:r>
            <a:r>
              <a:rPr lang="fa-IR" b="1" dirty="0" smtClean="0">
                <a:cs typeface="B Mitra" panose="00000400000000000000" pitchFamily="2" charset="-78"/>
              </a:rPr>
              <a:t>عدم وابستگی </a:t>
            </a:r>
            <a:r>
              <a:rPr lang="fa-IR" b="1" dirty="0">
                <a:cs typeface="B Mitra" panose="00000400000000000000" pitchFamily="2" charset="-78"/>
              </a:rPr>
              <a:t>حاصل کند. 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3- قدرت </a:t>
            </a:r>
            <a:r>
              <a:rPr lang="fa-IR" b="1" dirty="0">
                <a:cs typeface="B Mitra" panose="00000400000000000000" pitchFamily="2" charset="-78"/>
              </a:rPr>
              <a:t>بوروکراتیک: وجود </a:t>
            </a:r>
            <a:r>
              <a:rPr lang="fa-IR" b="1" dirty="0" smtClean="0">
                <a:cs typeface="B Mitra" panose="00000400000000000000" pitchFamily="2" charset="-78"/>
              </a:rPr>
              <a:t>بوروکراسی های </a:t>
            </a:r>
            <a:r>
              <a:rPr lang="fa-IR" b="1" dirty="0">
                <a:cs typeface="B Mitra" panose="00000400000000000000" pitchFamily="2" charset="-78"/>
              </a:rPr>
              <a:t>قدرتمند، </a:t>
            </a:r>
            <a:r>
              <a:rPr lang="fa-IR" b="1" dirty="0" smtClean="0">
                <a:cs typeface="B Mitra" panose="00000400000000000000" pitchFamily="2" charset="-78"/>
              </a:rPr>
              <a:t>حرفه ای</a:t>
            </a:r>
            <a:r>
              <a:rPr lang="fa-IR" b="1" dirty="0">
                <a:cs typeface="B Mitra" panose="00000400000000000000" pitchFamily="2" charset="-78"/>
              </a:rPr>
              <a:t>، دارای صلاحیت، جدا </a:t>
            </a:r>
            <a:r>
              <a:rPr lang="fa-IR" b="1" dirty="0" smtClean="0">
                <a:cs typeface="B Mitra" panose="00000400000000000000" pitchFamily="2" charset="-78"/>
              </a:rPr>
              <a:t>از </a:t>
            </a:r>
            <a:r>
              <a:rPr lang="fa-IR" b="1" dirty="0">
                <a:cs typeface="B Mitra" panose="00000400000000000000" pitchFamily="2" charset="-78"/>
              </a:rPr>
              <a:t>منافع خاص برای هدایت و کنترل </a:t>
            </a:r>
            <a:r>
              <a:rPr lang="fa-IR" b="1" dirty="0" smtClean="0">
                <a:cs typeface="B Mitra" panose="00000400000000000000" pitchFamily="2" charset="-78"/>
              </a:rPr>
              <a:t>توسعه ی </a:t>
            </a:r>
            <a:r>
              <a:rPr lang="fa-IR" b="1" dirty="0">
                <a:cs typeface="B Mitra" panose="00000400000000000000" pitchFamily="2" charset="-78"/>
              </a:rPr>
              <a:t>اقتصادی - اجتماعی ( </a:t>
            </a:r>
            <a:r>
              <a:rPr lang="fa-IR" b="1" dirty="0" smtClean="0">
                <a:cs typeface="B Mitra" panose="00000400000000000000" pitchFamily="2" charset="-78"/>
              </a:rPr>
              <a:t>مانند میت </a:t>
            </a:r>
            <a:r>
              <a:rPr lang="en-US" b="1" dirty="0" smtClean="0">
                <a:cs typeface="B Mitra" panose="00000400000000000000" pitchFamily="2" charset="-78"/>
              </a:rPr>
              <a:t>MIT</a:t>
            </a:r>
            <a:r>
              <a:rPr lang="fa-IR" b="1" dirty="0" smtClean="0">
                <a:cs typeface="B Mitra" panose="00000400000000000000" pitchFamily="2" charset="-78"/>
              </a:rPr>
              <a:t> </a:t>
            </a:r>
            <a:r>
              <a:rPr lang="fa-IR" b="1" dirty="0">
                <a:cs typeface="B Mitra" panose="00000400000000000000" pitchFamily="2" charset="-78"/>
              </a:rPr>
              <a:t>در ژاپن، هیئت </a:t>
            </a:r>
            <a:r>
              <a:rPr lang="fa-IR" b="1" dirty="0" smtClean="0">
                <a:cs typeface="B Mitra" panose="00000400000000000000" pitchFamily="2" charset="-78"/>
              </a:rPr>
              <a:t>برنامه ریزی </a:t>
            </a:r>
            <a:r>
              <a:rPr lang="fa-IR" b="1" dirty="0">
                <a:cs typeface="B Mitra" panose="00000400000000000000" pitchFamily="2" charset="-78"/>
              </a:rPr>
              <a:t>اقتصادی در کره، وزارت دارایی و </a:t>
            </a:r>
            <a:r>
              <a:rPr lang="fa-IR" b="1" dirty="0" smtClean="0">
                <a:cs typeface="B Mitra" panose="00000400000000000000" pitchFamily="2" charset="-78"/>
              </a:rPr>
              <a:t>برنامه ریزی </a:t>
            </a:r>
            <a:r>
              <a:rPr lang="fa-IR" b="1" dirty="0">
                <a:cs typeface="B Mitra" panose="00000400000000000000" pitchFamily="2" charset="-78"/>
              </a:rPr>
              <a:t>برای توسعه در </a:t>
            </a:r>
            <a:r>
              <a:rPr lang="fa-IR" b="1" dirty="0" smtClean="0">
                <a:cs typeface="B Mitra" panose="00000400000000000000" pitchFamily="2" charset="-78"/>
              </a:rPr>
              <a:t>بوتسوانا</a:t>
            </a:r>
            <a:r>
              <a:rPr lang="fa-IR" b="1" dirty="0">
                <a:cs typeface="B Mitra" panose="00000400000000000000" pitchFamily="2" charset="-78"/>
              </a:rPr>
              <a:t>). </a:t>
            </a:r>
            <a:endParaRPr lang="fa-IR" b="1" dirty="0" smtClean="0">
              <a:cs typeface="B Mitra" panose="00000400000000000000" pitchFamily="2" charset="-78"/>
            </a:endParaRP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4- جامعه ی </a:t>
            </a:r>
            <a:r>
              <a:rPr lang="fa-IR" b="1" dirty="0">
                <a:cs typeface="B Mitra" panose="00000400000000000000" pitchFamily="2" charset="-78"/>
              </a:rPr>
              <a:t>مدنی ضعیف: در </a:t>
            </a:r>
            <a:r>
              <a:rPr lang="fa-IR" b="1" dirty="0" smtClean="0">
                <a:cs typeface="B Mitra" panose="00000400000000000000" pitchFamily="2" charset="-78"/>
              </a:rPr>
              <a:t>همه ی دولت های توسعه گرا</a:t>
            </a:r>
            <a:r>
              <a:rPr lang="fa-IR" b="1" dirty="0">
                <a:cs typeface="B Mitra" panose="00000400000000000000" pitchFamily="2" charset="-78"/>
              </a:rPr>
              <a:t>، </a:t>
            </a:r>
            <a:r>
              <a:rPr lang="fa-IR" b="1" dirty="0" smtClean="0">
                <a:cs typeface="B Mitra" panose="00000400000000000000" pitchFamily="2" charset="-78"/>
              </a:rPr>
              <a:t>جامعه ی </a:t>
            </a:r>
            <a:r>
              <a:rPr lang="fa-IR" b="1" dirty="0">
                <a:cs typeface="B Mitra" panose="00000400000000000000" pitchFamily="2" charset="-78"/>
              </a:rPr>
              <a:t>مدنی ضعیف </a:t>
            </a:r>
            <a:r>
              <a:rPr lang="fa-IR" b="1" dirty="0" smtClean="0">
                <a:cs typeface="B Mitra" panose="00000400000000000000" pitchFamily="2" charset="-78"/>
              </a:rPr>
              <a:t>بوده یا </a:t>
            </a:r>
            <a:r>
              <a:rPr lang="fa-IR" b="1" dirty="0">
                <a:cs typeface="B Mitra" panose="00000400000000000000" pitchFamily="2" charset="-78"/>
              </a:rPr>
              <a:t>توسط دولت کنترل شده است ( شرط تثبیت </a:t>
            </a:r>
            <a:r>
              <a:rPr lang="fa-IR" b="1" dirty="0" smtClean="0">
                <a:cs typeface="B Mitra" panose="00000400000000000000" pitchFamily="2" charset="-78"/>
              </a:rPr>
              <a:t>دولت های </a:t>
            </a:r>
            <a:r>
              <a:rPr lang="fa-IR" b="1" dirty="0">
                <a:cs typeface="B Mitra" panose="00000400000000000000" pitchFamily="2" charset="-78"/>
              </a:rPr>
              <a:t>توسعه گرا). 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5- ظرفیت </a:t>
            </a:r>
            <a:r>
              <a:rPr lang="fa-IR" b="1" dirty="0">
                <a:cs typeface="B Mitra" panose="00000400000000000000" pitchFamily="2" charset="-78"/>
              </a:rPr>
              <a:t>پیشین برای کنترل سرمایه: قدرت و استقلال نسبی دولت، قبل از </a:t>
            </a:r>
            <a:r>
              <a:rPr lang="fa-IR" b="1" dirty="0" smtClean="0">
                <a:cs typeface="B Mitra" panose="00000400000000000000" pitchFamily="2" charset="-78"/>
              </a:rPr>
              <a:t>آنکه </a:t>
            </a:r>
            <a:r>
              <a:rPr lang="fa-IR" b="1" dirty="0">
                <a:cs typeface="B Mitra" panose="00000400000000000000" pitchFamily="2" charset="-78"/>
              </a:rPr>
              <a:t>سرمایه ملی یا خارجی با اهمیت گردد، تثبیت شده باشد. در این صورت، دولت توانایی کنترل و هدایت </a:t>
            </a:r>
            <a:r>
              <a:rPr lang="fa-IR" b="1" dirty="0" smtClean="0">
                <a:cs typeface="B Mitra" panose="00000400000000000000" pitchFamily="2" charset="-78"/>
              </a:rPr>
              <a:t>سرمایه های </a:t>
            </a:r>
            <a:r>
              <a:rPr lang="fa-IR" b="1" dirty="0">
                <a:cs typeface="B Mitra" panose="00000400000000000000" pitchFamily="2" charset="-78"/>
              </a:rPr>
              <a:t>محلی و خارجی را داراست. 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6- دولت های توسعه گرا </a:t>
            </a:r>
            <a:r>
              <a:rPr lang="fa-IR" b="1" dirty="0">
                <a:cs typeface="B Mitra" panose="00000400000000000000" pitchFamily="2" charset="-78"/>
              </a:rPr>
              <a:t>و حقوق بشر: دولتهای </a:t>
            </a:r>
            <a:r>
              <a:rPr lang="fa-IR" b="1" dirty="0" smtClean="0">
                <a:cs typeface="B Mitra" panose="00000400000000000000" pitchFamily="2" charset="-78"/>
              </a:rPr>
              <a:t>توسعه گرا </a:t>
            </a:r>
            <a:r>
              <a:rPr lang="fa-IR" b="1" dirty="0">
                <a:cs typeface="B Mitra" panose="00000400000000000000" pitchFamily="2" charset="-78"/>
              </a:rPr>
              <a:t>حداقل براساس </a:t>
            </a:r>
            <a:r>
              <a:rPr lang="fa-IR" b="1" dirty="0" smtClean="0">
                <a:cs typeface="B Mitra" panose="00000400000000000000" pitchFamily="2" charset="-78"/>
              </a:rPr>
              <a:t>استانداردهای </a:t>
            </a:r>
            <a:r>
              <a:rPr lang="fa-IR" b="1" dirty="0">
                <a:cs typeface="B Mitra" panose="00000400000000000000" pitchFamily="2" charset="-78"/>
              </a:rPr>
              <a:t>لیبرال غربی، دولتهای جذابی </a:t>
            </a:r>
            <a:r>
              <a:rPr lang="fa-IR" b="1" dirty="0" smtClean="0">
                <a:cs typeface="B Mitra" panose="00000400000000000000" pitchFamily="2" charset="-78"/>
              </a:rPr>
              <a:t>نبوده اند</a:t>
            </a:r>
            <a:r>
              <a:rPr lang="fa-IR" b="1" dirty="0">
                <a:cs typeface="B Mitra" panose="00000400000000000000" pitchFamily="2" charset="-78"/>
              </a:rPr>
              <a:t>. هر سازمان یا حرکتی که </a:t>
            </a:r>
            <a:r>
              <a:rPr lang="fa-IR" b="1" dirty="0" smtClean="0">
                <a:cs typeface="B Mitra" panose="00000400000000000000" pitchFamily="2" charset="-78"/>
              </a:rPr>
              <a:t>می خواهد </a:t>
            </a:r>
            <a:r>
              <a:rPr lang="fa-IR" b="1" dirty="0">
                <a:cs typeface="B Mitra" panose="00000400000000000000" pitchFamily="2" charset="-78"/>
              </a:rPr>
              <a:t>وارد چالش با دولت و اهداف </a:t>
            </a:r>
            <a:r>
              <a:rPr lang="fa-IR" b="1" dirty="0" smtClean="0">
                <a:cs typeface="B Mitra" panose="00000400000000000000" pitchFamily="2" charset="-78"/>
              </a:rPr>
              <a:t>توسعه گرایانه </a:t>
            </a:r>
            <a:r>
              <a:rPr lang="fa-IR" b="1" dirty="0">
                <a:cs typeface="B Mitra" panose="00000400000000000000" pitchFamily="2" charset="-78"/>
              </a:rPr>
              <a:t>آن بشود، به سرعت خنثی میشود</a:t>
            </a:r>
            <a:r>
              <a:rPr lang="fa-IR" b="1" dirty="0" smtClean="0">
                <a:cs typeface="B Mitra" panose="00000400000000000000" pitchFamily="2" charset="-78"/>
              </a:rPr>
              <a:t>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7- </a:t>
            </a:r>
            <a:r>
              <a:rPr lang="fa-IR" b="1" dirty="0">
                <a:cs typeface="B Mitra" panose="00000400000000000000" pitchFamily="2" charset="-78"/>
              </a:rPr>
              <a:t>مشروعیت و عملکرد: این </a:t>
            </a:r>
            <a:r>
              <a:rPr lang="fa-IR" b="1" dirty="0" smtClean="0">
                <a:cs typeface="B Mitra" panose="00000400000000000000" pitchFamily="2" charset="-78"/>
              </a:rPr>
              <a:t>دولت ها</a:t>
            </a:r>
            <a:r>
              <a:rPr lang="fa-IR" b="1" dirty="0">
                <a:cs typeface="B Mitra" panose="00000400000000000000" pitchFamily="2" charset="-78"/>
              </a:rPr>
              <a:t>، علیرغم </a:t>
            </a:r>
            <a:r>
              <a:rPr lang="fa-IR" b="1" dirty="0" smtClean="0">
                <a:cs typeface="B Mitra" panose="00000400000000000000" pitchFamily="2" charset="-78"/>
              </a:rPr>
              <a:t>تجربه ی </a:t>
            </a:r>
            <a:r>
              <a:rPr lang="fa-IR" b="1" dirty="0">
                <a:cs typeface="B Mitra" panose="00000400000000000000" pitchFamily="2" charset="-78"/>
              </a:rPr>
              <a:t>مخالفت، مشروعیت قابل </a:t>
            </a:r>
            <a:r>
              <a:rPr lang="fa-IR" b="1" dirty="0" smtClean="0">
                <a:cs typeface="B Mitra" panose="00000400000000000000" pitchFamily="2" charset="-78"/>
              </a:rPr>
              <a:t>توجهی </a:t>
            </a:r>
            <a:r>
              <a:rPr lang="fa-IR" b="1" dirty="0">
                <a:cs typeface="B Mitra" panose="00000400000000000000" pitchFamily="2" charset="-78"/>
              </a:rPr>
              <a:t>دارند. آنها قادر به توزیع مزایای حاصل از رشد سریع از طریق گسترش آموزش، بهداشت و دیگر </a:t>
            </a:r>
            <a:r>
              <a:rPr lang="fa-IR" b="1">
                <a:cs typeface="B Mitra" panose="00000400000000000000" pitchFamily="2" charset="-78"/>
              </a:rPr>
              <a:t>تسهیلات </a:t>
            </a:r>
            <a:r>
              <a:rPr lang="fa-IR" b="1" smtClean="0">
                <a:cs typeface="B Mitra" panose="00000400000000000000" pitchFamily="2" charset="-78"/>
              </a:rPr>
              <a:t>بوده اند</a:t>
            </a:r>
            <a:r>
              <a:rPr lang="fa-IR" b="1" dirty="0">
                <a:cs typeface="B Mitra" panose="00000400000000000000" pitchFamily="2" charset="-78"/>
              </a:rPr>
              <a:t>. در واقع ترکیبی از سرکوب و مشروعیت در آنها مشهود است</a:t>
            </a:r>
            <a:r>
              <a:rPr lang="fa-IR" b="1" dirty="0" smtClean="0">
                <a:cs typeface="B Mitra" panose="00000400000000000000" pitchFamily="2" charset="-78"/>
              </a:rPr>
              <a:t>.</a:t>
            </a:r>
          </a:p>
          <a:p>
            <a:pPr algn="just"/>
            <a:r>
              <a:rPr lang="fa-IR" b="1" dirty="0">
                <a:cs typeface="B Mitra" panose="00000400000000000000" pitchFamily="2" charset="-78"/>
              </a:rPr>
              <a:t>دولت </a:t>
            </a:r>
            <a:r>
              <a:rPr lang="fa-IR" b="1" dirty="0" smtClean="0">
                <a:cs typeface="B Mitra" panose="00000400000000000000" pitchFamily="2" charset="-78"/>
              </a:rPr>
              <a:t>توسعه گرا </a:t>
            </a:r>
            <a:r>
              <a:rPr lang="fa-IR" b="1" dirty="0">
                <a:cs typeface="B Mitra" panose="00000400000000000000" pitchFamily="2" charset="-78"/>
              </a:rPr>
              <a:t>نه مخلوق </a:t>
            </a:r>
            <a:r>
              <a:rPr lang="fa-IR" b="1" dirty="0" smtClean="0">
                <a:cs typeface="B Mitra" panose="00000400000000000000" pitchFamily="2" charset="-78"/>
              </a:rPr>
              <a:t>طبقه ی </a:t>
            </a:r>
            <a:r>
              <a:rPr lang="fa-IR" b="1" dirty="0">
                <a:cs typeface="B Mitra" panose="00000400000000000000" pitchFamily="2" charset="-78"/>
              </a:rPr>
              <a:t>مسلط است و نه پاتریمونیال و نه مدرن. دولت </a:t>
            </a:r>
            <a:r>
              <a:rPr lang="fa-IR" b="1" dirty="0" smtClean="0">
                <a:cs typeface="B Mitra" panose="00000400000000000000" pitchFamily="2" charset="-78"/>
              </a:rPr>
              <a:t>توسعه گرا </a:t>
            </a:r>
            <a:r>
              <a:rPr lang="fa-IR" b="1" dirty="0">
                <a:cs typeface="B Mitra" panose="00000400000000000000" pitchFamily="2" charset="-78"/>
              </a:rPr>
              <a:t>یک شکل انتقالی دولت مدرن است که اساساً </a:t>
            </a:r>
            <a:r>
              <a:rPr lang="fa-IR" b="1" dirty="0" smtClean="0">
                <a:cs typeface="B Mitra" panose="00000400000000000000" pitchFamily="2" charset="-78"/>
              </a:rPr>
              <a:t>دولت های </a:t>
            </a:r>
            <a:r>
              <a:rPr lang="fa-IR" b="1" dirty="0">
                <a:cs typeface="B Mitra" panose="00000400000000000000" pitchFamily="2" charset="-78"/>
              </a:rPr>
              <a:t>بسیج کننده </a:t>
            </a:r>
            <a:r>
              <a:rPr lang="fa-IR" b="1" dirty="0" smtClean="0">
                <a:cs typeface="B Mitra" panose="00000400000000000000" pitchFamily="2" charset="-78"/>
              </a:rPr>
              <a:t>بوده اند</a:t>
            </a:r>
            <a:r>
              <a:rPr lang="fa-IR" b="1" dirty="0">
                <a:cs typeface="B Mitra" panose="00000400000000000000" pitchFamily="2" charset="-78"/>
              </a:rPr>
              <a:t>. این </a:t>
            </a:r>
            <a:r>
              <a:rPr lang="fa-IR" b="1" dirty="0" smtClean="0">
                <a:cs typeface="B Mitra" panose="00000400000000000000" pitchFamily="2" charset="-78"/>
              </a:rPr>
              <a:t>دولت ها </a:t>
            </a:r>
            <a:r>
              <a:rPr lang="fa-IR" b="1" dirty="0">
                <a:cs typeface="B Mitra" panose="00000400000000000000" pitchFamily="2" charset="-78"/>
              </a:rPr>
              <a:t>اهمیت سیاست و دولت در توسعه را نشان </a:t>
            </a:r>
            <a:r>
              <a:rPr lang="fa-IR" b="1" dirty="0" smtClean="0">
                <a:cs typeface="B Mitra" panose="00000400000000000000" pitchFamily="2" charset="-78"/>
              </a:rPr>
              <a:t>می دهند </a:t>
            </a:r>
            <a:r>
              <a:rPr lang="fa-IR" b="1" dirty="0">
                <a:cs typeface="B Mitra" panose="00000400000000000000" pitchFamily="2" charset="-78"/>
              </a:rPr>
              <a:t>و برخلاف سنت رایج نشان </a:t>
            </a:r>
            <a:r>
              <a:rPr lang="fa-IR" b="1" dirty="0" smtClean="0">
                <a:cs typeface="B Mitra" panose="00000400000000000000" pitchFamily="2" charset="-78"/>
              </a:rPr>
              <a:t>می دهند </a:t>
            </a:r>
            <a:r>
              <a:rPr lang="fa-IR" b="1" dirty="0">
                <a:cs typeface="B Mitra" panose="00000400000000000000" pitchFamily="2" charset="-78"/>
              </a:rPr>
              <a:t>که توسعه نیازمند نه فعالیت کمتر بلکه فعالیت بهتر از سوی دولت </a:t>
            </a:r>
            <a:r>
              <a:rPr lang="fa-IR" b="1" dirty="0" smtClean="0">
                <a:cs typeface="B Mitra" panose="00000400000000000000" pitchFamily="2" charset="-78"/>
              </a:rPr>
              <a:t>است.</a:t>
            </a:r>
            <a:endParaRPr lang="fa-IR" b="1" dirty="0">
              <a:cs typeface="B Mitra" panose="00000400000000000000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دولت های توسعه گرا </a:t>
            </a:r>
            <a:endParaRPr lang="fa-IR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8539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fa-IR" b="1" dirty="0" smtClean="0">
                <a:cs typeface="B Mitra" panose="00000400000000000000" pitchFamily="2" charset="-78"/>
              </a:rPr>
              <a:t>آیا وصف دولت توسعه گرا برای دولت های معاصر ایران قابل انطباق است؟ 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چه دولت هایی در تاریخ معاصر ایران با چنین گونه هایی از دولت قرابت بیشتری نشان می دهند؟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مهم ترین محذورات و </a:t>
            </a:r>
            <a:r>
              <a:rPr lang="fa-IR" b="1" smtClean="0">
                <a:cs typeface="B Mitra" panose="00000400000000000000" pitchFamily="2" charset="-78"/>
              </a:rPr>
              <a:t>مقدورات سیاسی شکل </a:t>
            </a:r>
            <a:r>
              <a:rPr lang="fa-IR" b="1" dirty="0" smtClean="0">
                <a:cs typeface="B Mitra" panose="00000400000000000000" pitchFamily="2" charset="-78"/>
              </a:rPr>
              <a:t>گیری دولت های توسعه گرا در ایران چیست؟ </a:t>
            </a:r>
          </a:p>
          <a:p>
            <a:pPr algn="just"/>
            <a:r>
              <a:rPr lang="fa-IR" b="1" dirty="0" smtClean="0">
                <a:cs typeface="B Titr" panose="00000700000000000000" pitchFamily="2" charset="-78"/>
              </a:rPr>
              <a:t>منابع برای مطالعه: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1- لفت ویچ، آدریان، (1382)، </a:t>
            </a:r>
            <a:r>
              <a:rPr lang="fa-IR" b="1" dirty="0">
                <a:cs typeface="B Mitra" panose="00000400000000000000" pitchFamily="2" charset="-78"/>
              </a:rPr>
              <a:t>دموکراسی و </a:t>
            </a:r>
            <a:r>
              <a:rPr lang="fa-IR" b="1" dirty="0" smtClean="0">
                <a:cs typeface="B Mitra" panose="00000400000000000000" pitchFamily="2" charset="-78"/>
              </a:rPr>
              <a:t>توسعه، ترجمه علیقلیان، احد و خاکباز، افشین، تهران، انتشارات طرح نو.</a:t>
            </a:r>
          </a:p>
          <a:p>
            <a:pPr algn="just"/>
            <a:r>
              <a:rPr lang="fa-IR" b="1" dirty="0" smtClean="0">
                <a:cs typeface="B Mitra" panose="00000400000000000000" pitchFamily="2" charset="-78"/>
              </a:rPr>
              <a:t>2- لفت ویچ، آدریان، (1384)، سیاست و توسعه در جهان سوم، ترجمه خسروی، علیرضا و میرمحمدی، مهدی، تهران، ابرار معاصر. </a:t>
            </a:r>
            <a:endParaRPr lang="fa-IR" b="1" dirty="0">
              <a:cs typeface="B Mitra" panose="00000400000000000000" pitchFamily="2" charset="-78"/>
            </a:endParaRPr>
          </a:p>
          <a:p>
            <a:pPr algn="just"/>
            <a:endParaRPr lang="fa-IR" b="1" dirty="0">
              <a:cs typeface="B Mitra" panose="00000400000000000000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موضوعاتی برای گفت و گو در باره دولت توسعه گرا و توسعه سیاسی در ایران</a:t>
            </a:r>
            <a:endParaRPr lang="fa-IR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26857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317</TotalTime>
  <Words>2020</Words>
  <Application>Microsoft Office PowerPoint</Application>
  <PresentationFormat>On-screen Show (4:3)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B Mitra</vt:lpstr>
      <vt:lpstr>B Titr</vt:lpstr>
      <vt:lpstr>Calibri</vt:lpstr>
      <vt:lpstr>Lucida Sans Unicode</vt:lpstr>
      <vt:lpstr>Verdana</vt:lpstr>
      <vt:lpstr>Wingdings 2</vt:lpstr>
      <vt:lpstr>Wingdings 3</vt:lpstr>
      <vt:lpstr>Concourse</vt:lpstr>
      <vt:lpstr>آرای توسعه ای و دولت توسعه گرا از نظر لفت ویچ</vt:lpstr>
      <vt:lpstr>آرای لفت ویچ-2</vt:lpstr>
      <vt:lpstr>آرای لفت ویچ-3</vt:lpstr>
      <vt:lpstr>آرای لفت ویچ-4</vt:lpstr>
      <vt:lpstr>شروط تثبیت دموکراسی</vt:lpstr>
      <vt:lpstr>دولت های توسعه گرا </vt:lpstr>
      <vt:lpstr>موضوعاتی برای گفت و گو در باره دولت توسعه گرا و توسعه سیاسی در ایران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جهان سوم از منظر مطالعات فرهنگی مطالعات فرهنگی(نظریه و عملکرد، کریس بارکر؛ ترجمه مهدی فرجی و نفیسه حمیدی)</dc:title>
  <dc:creator>Aryaneh</dc:creator>
  <cp:lastModifiedBy>akm102000@yahoo.com</cp:lastModifiedBy>
  <cp:revision>25</cp:revision>
  <dcterms:created xsi:type="dcterms:W3CDTF">2018-02-23T16:31:24Z</dcterms:created>
  <dcterms:modified xsi:type="dcterms:W3CDTF">2020-04-04T14:47:34Z</dcterms:modified>
</cp:coreProperties>
</file>