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0" r:id="rId3"/>
    <p:sldId id="289" r:id="rId4"/>
    <p:sldId id="290" r:id="rId5"/>
    <p:sldId id="291" r:id="rId6"/>
    <p:sldId id="292" r:id="rId7"/>
    <p:sldId id="293" r:id="rId8"/>
    <p:sldId id="294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000000"/>
    <a:srgbClr val="35759D"/>
    <a:srgbClr val="35B19D"/>
    <a:srgbClr val="292929"/>
    <a:srgbClr val="4D4D4D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434" autoAdjust="0"/>
  </p:normalViewPr>
  <p:slideViewPr>
    <p:cSldViewPr showGuides="1">
      <p:cViewPr varScale="1">
        <p:scale>
          <a:sx n="74" d="100"/>
          <a:sy n="74" d="100"/>
        </p:scale>
        <p:origin x="8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CF5C05-9944-4CC6-92A6-CADA8C3112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77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BAF13F-08D1-4EFC-9671-547C0EACD5FC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672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08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76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217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86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7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9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6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97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hyperlink" Target="https://toirantour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23728" y="692696"/>
            <a:ext cx="5029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sz="4000" dirty="0">
                <a:solidFill>
                  <a:srgbClr val="4D4D4D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مدیریت و برنامه ریزی سفر</a:t>
            </a:r>
            <a:endParaRPr lang="ru-RU" sz="4000" dirty="0">
              <a:solidFill>
                <a:srgbClr val="4D4D4D"/>
              </a:solidFill>
              <a:cs typeface="B Titr" panose="00000700000000000000" pitchFamily="2" charset="-78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725144"/>
            <a:ext cx="5029200" cy="1075184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/>
            <a:endParaRPr lang="fa-IR" dirty="0">
              <a:solidFill>
                <a:srgbClr val="777777"/>
              </a:solidFill>
              <a:latin typeface="Baskerville Old Face" panose="02020602080505020303" pitchFamily="18" charset="0"/>
              <a:cs typeface="B Titr" panose="00000700000000000000" pitchFamily="2" charset="-78"/>
            </a:endParaRP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عضو هیات علمی گروه گردشگری</a:t>
            </a: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دانشگاه مازندران</a:t>
            </a:r>
            <a:endParaRPr lang="ru-RU" sz="2000" dirty="0">
              <a:solidFill>
                <a:srgbClr val="777777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315200" cy="715962"/>
          </a:xfrm>
        </p:spPr>
        <p:txBody>
          <a:bodyPr/>
          <a:lstStyle/>
          <a:p>
            <a:pPr algn="r" rtl="1"/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در یک کسب و کار خدمات سفر چه اتفاقی می افتد؟</a:t>
            </a:r>
            <a:endParaRPr lang="en-US" sz="2800" b="1" dirty="0">
              <a:solidFill>
                <a:srgbClr val="000000"/>
              </a:solidFill>
              <a:cs typeface="B Titr" panose="000007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718958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مطالعه و تحقیق مقصد و بازار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برنامه ریزی و طراحی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بازاریابی و فروش 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اجرا و عملیات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نظارت و گزارش دهی</a:t>
            </a:r>
            <a:endParaRPr lang="en-US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3476620B">
            <a:hlinkClick r:id="" action="ppaction://media"/>
            <a:extLst>
              <a:ext uri="{FF2B5EF4-FFF2-40B4-BE49-F238E27FC236}">
                <a16:creationId xmlns:a16="http://schemas.microsoft.com/office/drawing/2014/main" id="{58CAD150-D580-49AB-9615-1B5FA65EC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695797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6749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چگونه یک تور طراحی کنیم؟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971600" y="1484784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اول: تصمیم در مورد نوع، مدت زمان، سطح خدمات و مسیر اولیه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971600" y="2348880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دوم: انجام تحقیقات/بازدید میدانی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A13CE5-F4D2-4BA9-8A10-9CFA3C29E1EA}"/>
              </a:ext>
            </a:extLst>
          </p:cNvPr>
          <p:cNvSpPr txBox="1">
            <a:spLocks/>
          </p:cNvSpPr>
          <p:nvPr/>
        </p:nvSpPr>
        <p:spPr bwMode="auto">
          <a:xfrm>
            <a:off x="971600" y="3163207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سوم: تهیه گزارش سفر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41D077F-F4E6-47A7-8173-7524C613B417}"/>
              </a:ext>
            </a:extLst>
          </p:cNvPr>
          <p:cNvSpPr txBox="1">
            <a:spLocks/>
          </p:cNvSpPr>
          <p:nvPr/>
        </p:nvSpPr>
        <p:spPr bwMode="auto">
          <a:xfrm>
            <a:off x="971600" y="3977534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چهارم: تدوین/طراحی تور</a:t>
            </a:r>
          </a:p>
        </p:txBody>
      </p:sp>
      <p:pic>
        <p:nvPicPr>
          <p:cNvPr id="2" name="1F9F6393">
            <a:hlinkClick r:id="" action="ppaction://media"/>
            <a:extLst>
              <a:ext uri="{FF2B5EF4-FFF2-40B4-BE49-F238E27FC236}">
                <a16:creationId xmlns:a16="http://schemas.microsoft.com/office/drawing/2014/main" id="{E0B80FF9-26D2-42E8-847E-F90966BEB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1884" y="3733852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3692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نوع سفر؟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971600" y="1484784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سفرهای تاریخی-فرهنگی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A13CE5-F4D2-4BA9-8A10-9CFA3C29E1EA}"/>
              </a:ext>
            </a:extLst>
          </p:cNvPr>
          <p:cNvSpPr txBox="1">
            <a:spLocks/>
          </p:cNvSpPr>
          <p:nvPr/>
        </p:nvSpPr>
        <p:spPr bwMode="auto">
          <a:xfrm>
            <a:off x="179512" y="3215606"/>
            <a:ext cx="8442647" cy="273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درجه سختی این نوع سفرها معمولا کم است. 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(معمولا درجه سختی را بین 1-5 در نظر می گیرند که 1 تور راحت و 5 تور بسیار سخت است)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تعداد گروه می تواند نسبت به سایر انواع تور، بزرگ تر باشد.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معمولا در مناطق دارای جمعیت برگزار می شود.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معمولا امکانات و خدمات رفاهی مناسب مانند هتل در برنامه سفر قرار دارد.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معمولا چند مقصد متنوع و مختلف در برنامه گنجانده می شود.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اطلاعات در مورد مقصد بیشتر و از نوع اطلاعات ثانویه 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endParaRPr lang="fa-IR" sz="24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A0CD4049">
            <a:hlinkClick r:id="" action="ppaction://media"/>
            <a:extLst>
              <a:ext uri="{FF2B5EF4-FFF2-40B4-BE49-F238E27FC236}">
                <a16:creationId xmlns:a16="http://schemas.microsoft.com/office/drawing/2014/main" id="{6AC2898A-2AE6-4658-B02C-C0CEE7685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871" y="1095028"/>
            <a:ext cx="487363" cy="487363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4" name="392A59B6">
            <a:hlinkClick r:id="" action="ppaction://media"/>
            <a:extLst>
              <a:ext uri="{FF2B5EF4-FFF2-40B4-BE49-F238E27FC236}">
                <a16:creationId xmlns:a16="http://schemas.microsoft.com/office/drawing/2014/main" id="{B72487CB-5149-4ABE-B798-60A30AE8B3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871" y="5275609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275683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6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انجام تحقیقات/ بازدید میدانی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3419872" y="1192634"/>
            <a:ext cx="4333323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تطابق با واقعیت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به روز کردن اطلاعات نسبت به مقصد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تولید محتوا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مذاکره</a:t>
            </a:r>
          </a:p>
        </p:txBody>
      </p:sp>
      <p:pic>
        <p:nvPicPr>
          <p:cNvPr id="3" name="89AB123F">
            <a:hlinkClick r:id="" action="ppaction://media"/>
            <a:extLst>
              <a:ext uri="{FF2B5EF4-FFF2-40B4-BE49-F238E27FC236}">
                <a16:creationId xmlns:a16="http://schemas.microsoft.com/office/drawing/2014/main" id="{8231E106-7A30-4D0D-B107-DBB38B9E2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6755" y="1916832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18592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تهیه گزارش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051720" y="1192634"/>
            <a:ext cx="570147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مدون سازی بازدید بر مبنای یک سفر نامه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استفاده از فرم ها و تصاویر بصری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اطلاعات ضروری مانند تلفن، آدرس و ...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اشخاص و رابط ها</a:t>
            </a:r>
          </a:p>
        </p:txBody>
      </p:sp>
    </p:spTree>
    <p:extLst>
      <p:ext uri="{BB962C8B-B14F-4D97-AF65-F5344CB8AC3E}">
        <p14:creationId xmlns:p14="http://schemas.microsoft.com/office/powerpoint/2010/main" val="312244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979712" y="368570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تدوین یا طراحی تور (</a:t>
            </a:r>
            <a:r>
              <a:rPr lang="en-US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Itinerary</a:t>
            </a: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1993210" y="865127"/>
            <a:ext cx="570147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برنامه برای راهنما و برنامه برای مسافر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زمان بندی دقیق یا نسبی؟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ترتیب و تقدم و </a:t>
            </a: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تاخر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بازدیدها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امکانات و خدمات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جذابیت بخشی به برنامه سفر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67A7B9-420E-42FD-90E9-3FD2F8F8A839}"/>
              </a:ext>
            </a:extLst>
          </p:cNvPr>
          <p:cNvSpPr txBox="1">
            <a:spLocks/>
          </p:cNvSpPr>
          <p:nvPr/>
        </p:nvSpPr>
        <p:spPr bwMode="auto">
          <a:xfrm>
            <a:off x="539552" y="4966202"/>
            <a:ext cx="7509604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تکلیف دوم: یک برنامه سفر مناسب مسافران خارجی طراحی کنید.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تکلیف سوم: شناسایی حداقل 1 </a:t>
            </a:r>
            <a:r>
              <a:rPr lang="fa-IR" sz="2400" b="1" kern="0" dirty="0" err="1">
                <a:solidFill>
                  <a:srgbClr val="000000"/>
                </a:solidFill>
                <a:cs typeface="B Titr" panose="00000700000000000000" pitchFamily="2" charset="-78"/>
              </a:rPr>
              <a:t>وبسایت</a:t>
            </a: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 که خدمات تدوین آنلاین برنامه سفر را فراهم می کند.</a:t>
            </a:r>
          </a:p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en-US" sz="2400" dirty="0">
                <a:hlinkClick r:id="rId4"/>
              </a:rPr>
              <a:t>https://toirantour.com/</a:t>
            </a:r>
            <a:endParaRPr lang="fa-IR" sz="2400" b="1" kern="0" dirty="0">
              <a:solidFill>
                <a:srgbClr val="000000"/>
              </a:solidFill>
              <a:cs typeface="B Titr" panose="00000700000000000000" pitchFamily="2" charset="-78"/>
            </a:endParaRPr>
          </a:p>
        </p:txBody>
      </p:sp>
      <p:pic>
        <p:nvPicPr>
          <p:cNvPr id="2" name="EF1C0734">
            <a:hlinkClick r:id="" action="ppaction://media"/>
            <a:extLst>
              <a:ext uri="{FF2B5EF4-FFF2-40B4-BE49-F238E27FC236}">
                <a16:creationId xmlns:a16="http://schemas.microsoft.com/office/drawing/2014/main" id="{72AEFD06-E150-4582-9D93-BB326177BE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1543011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08498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979712" y="368570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هزینه یابی و قیمت گذاری یک تور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123728" y="1465459"/>
            <a:ext cx="570147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اقامت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حمل و نقل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غذا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راهنما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ورودیه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ها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بیمه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های پیشبینی نشده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سود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A20B806-3D1A-4B25-B7D7-DB243348ACD8}"/>
              </a:ext>
            </a:extLst>
          </p:cNvPr>
          <p:cNvSpPr txBox="1">
            <a:spLocks/>
          </p:cNvSpPr>
          <p:nvPr/>
        </p:nvSpPr>
        <p:spPr bwMode="auto">
          <a:xfrm>
            <a:off x="2555776" y="5517232"/>
            <a:ext cx="4405331" cy="126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هزینه های ثابت و هزینه های متغیر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تعداد اعضای تور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خدمات</a:t>
            </a:r>
          </a:p>
        </p:txBody>
      </p:sp>
      <p:pic>
        <p:nvPicPr>
          <p:cNvPr id="3" name="35F15A5">
            <a:hlinkClick r:id="" action="ppaction://media"/>
            <a:extLst>
              <a:ext uri="{FF2B5EF4-FFF2-40B4-BE49-F238E27FC236}">
                <a16:creationId xmlns:a16="http://schemas.microsoft.com/office/drawing/2014/main" id="{7B5BC03E-1CE6-4085-AF58-9178609DE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9916" y="1916832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2151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8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4bd25b655ce5c5f0e927ca583e6fe27495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powerpoint-template(3)</Template>
  <TotalTime>5495</TotalTime>
  <Words>343</Words>
  <Application>Microsoft Office PowerPoint</Application>
  <PresentationFormat>On-screen Show (4:3)</PresentationFormat>
  <Paragraphs>57</Paragraphs>
  <Slides>8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Baskerville Old Face</vt:lpstr>
      <vt:lpstr>Microsoft Sans Serif</vt:lpstr>
      <vt:lpstr>Wingdings</vt:lpstr>
      <vt:lpstr>powerpoint-template-24</vt:lpstr>
      <vt:lpstr>مدیریت و برنامه ریزی سفر</vt:lpstr>
      <vt:lpstr>در یک کسب و کار خدمات سفر چه اتفاقی می افتد؟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www.Ghalamo.com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Mohammad</dc:creator>
  <dc:description>www.Ghalamo.com</dc:description>
  <cp:lastModifiedBy>L.E.N.O.V.O</cp:lastModifiedBy>
  <cp:revision>196</cp:revision>
  <dcterms:created xsi:type="dcterms:W3CDTF">2016-02-24T07:23:09Z</dcterms:created>
  <dcterms:modified xsi:type="dcterms:W3CDTF">2020-04-20T07:06:57Z</dcterms:modified>
</cp:coreProperties>
</file>