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98" r:id="rId5"/>
    <p:sldId id="299" r:id="rId6"/>
    <p:sldId id="300" r:id="rId7"/>
    <p:sldId id="301" r:id="rId8"/>
    <p:sldId id="302" r:id="rId9"/>
    <p:sldId id="303" r:id="rId10"/>
    <p:sldId id="304" r:id="rId11"/>
    <p:sldId id="305" r:id="rId12"/>
    <p:sldId id="306" r:id="rId13"/>
    <p:sldId id="275" r:id="rId14"/>
    <p:sldId id="308" r:id="rId15"/>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B957-1659-4D8D-89B1-B9DA0C1576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90707C0D-FCF2-4117-AC01-1266B36153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10E09556-333C-429C-B762-91D11F07EBE1}"/>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C161934C-73BC-4787-A1A6-8A0606EB0EE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98B492FF-A85D-4871-A696-29050AA7E76C}"/>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2981216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2772-1195-4A16-BEFE-084C30EFB5DC}"/>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3D824C67-E213-4E67-ADBD-B09E03CF6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4820D4B2-142F-4BD7-9274-3B37777F17D8}"/>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12803530-F111-4CBE-87D8-38882AEB040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4AE1ACBF-3F12-42AC-9FDB-4F683D5CD785}"/>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110105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9B82-ED1C-48F6-BEF1-63D38AF20F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93CC409E-B5A2-426B-BABD-D25B83BF93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D2716E-3536-4179-A48C-C7A95834C40B}"/>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94D60123-3778-43D1-88BF-06E6B8758B57}"/>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6A112B70-7F2E-4EF6-A5FD-1C003FE41496}"/>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98145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7FA52-7985-4938-B9AF-D1621CE5008A}"/>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E86EC7D2-FD0D-412D-8F63-8701F14940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E76AC018-07D1-46D6-95D8-997A9ED9D3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279A8082-5C0E-44F7-88C3-AF9EBBE6DAC8}"/>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6" name="Footer Placeholder 5">
            <a:extLst>
              <a:ext uri="{FF2B5EF4-FFF2-40B4-BE49-F238E27FC236}">
                <a16:creationId xmlns:a16="http://schemas.microsoft.com/office/drawing/2014/main" id="{18613E61-081D-4217-910C-F33D824734B2}"/>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CA8FA5E4-A61B-493F-9CFD-02A1D1E33C4A}"/>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208867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00FE-A1A5-40F0-96AE-40B6AAB15409}"/>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C74D2661-FDBE-42E1-8D27-544521274B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BABEF-1719-467D-82DD-8994C3404E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A08A6E72-92BE-41CD-B5AD-608F2CF901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B0DB33-BCCA-48AC-8FBB-6B6C666E62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8AF134A6-8988-4D29-9E7E-B4D4EADB2002}"/>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8" name="Footer Placeholder 7">
            <a:extLst>
              <a:ext uri="{FF2B5EF4-FFF2-40B4-BE49-F238E27FC236}">
                <a16:creationId xmlns:a16="http://schemas.microsoft.com/office/drawing/2014/main" id="{2B40FE38-6644-4F8B-872A-2CEEBB4069E4}"/>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2FC7646E-F910-4F31-B73F-7AFAC6CBA0D9}"/>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455493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E4B1-39E8-4483-81B8-DC33BB5EA374}"/>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165A6E3D-888E-44B8-80A3-45EF31346BEC}"/>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4" name="Footer Placeholder 3">
            <a:extLst>
              <a:ext uri="{FF2B5EF4-FFF2-40B4-BE49-F238E27FC236}">
                <a16:creationId xmlns:a16="http://schemas.microsoft.com/office/drawing/2014/main" id="{D8B67DC4-53E8-46E9-B1FA-E17D63E993E0}"/>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8E1BB2C4-0127-4AA7-98FB-6E5D6BD10140}"/>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1622819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F06447-EB9B-4680-BBB2-488646C09F47}"/>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3" name="Footer Placeholder 2">
            <a:extLst>
              <a:ext uri="{FF2B5EF4-FFF2-40B4-BE49-F238E27FC236}">
                <a16:creationId xmlns:a16="http://schemas.microsoft.com/office/drawing/2014/main" id="{F442BA93-E53E-4A54-B6EF-D34B7C5B95DF}"/>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89E192D3-191C-4138-A947-069D3B1623B3}"/>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3855529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8110-8C13-47EA-A451-DE35A635ED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847AFFB4-42D3-4CA9-8FC2-6F2FC38099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C78C6883-FDA6-472A-9DD9-AF439B506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C68065-E914-4009-9AD9-DB78F5A4705F}"/>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6" name="Footer Placeholder 5">
            <a:extLst>
              <a:ext uri="{FF2B5EF4-FFF2-40B4-BE49-F238E27FC236}">
                <a16:creationId xmlns:a16="http://schemas.microsoft.com/office/drawing/2014/main" id="{51C54C66-C9FC-4B45-B6E7-37F478D80B86}"/>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C475992E-10A7-4520-9805-97FC108B7002}"/>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375010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B3C4-E411-42BB-AF23-0C4A11C84B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8BF15208-894F-4D11-ACFF-29726CCDEE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CB09FC92-B36C-4842-A5FA-9DBD4009F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B452C6-0C49-4C5A-81D3-6B4E96FAEE1A}"/>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6" name="Footer Placeholder 5">
            <a:extLst>
              <a:ext uri="{FF2B5EF4-FFF2-40B4-BE49-F238E27FC236}">
                <a16:creationId xmlns:a16="http://schemas.microsoft.com/office/drawing/2014/main" id="{5514E25E-EB9C-4530-9DE6-EC56A9427614}"/>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487C2A48-79BE-436B-AC4B-7593C3F02AF3}"/>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107105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742D-5D2A-4F05-B052-F8126B9E73C1}"/>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15F9CA74-9E92-4EF6-901A-2785AB1779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4B1C492B-A7F3-4F19-AA51-528836F1CF91}"/>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EEAAFE65-23CB-4D04-9E07-1304ABC58936}"/>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1533AFE1-53F5-4651-A701-A52204C28BB2}"/>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111883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C63556-C98E-447D-89A6-45AA8B410C2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8CF9D70A-A96E-42E3-BB22-1889BB8EE2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54C522B5-4741-47B0-BB35-76252CAAE9AF}"/>
              </a:ext>
            </a:extLst>
          </p:cNvPr>
          <p:cNvSpPr>
            <a:spLocks noGrp="1"/>
          </p:cNvSpPr>
          <p:nvPr>
            <p:ph type="dt" sz="half" idx="10"/>
          </p:nvPr>
        </p:nvSpPr>
        <p:spPr/>
        <p:txBody>
          <a:body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EC44A9EE-2C3E-4A4E-BCD3-C7AF8529095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BDEC4E0D-1AF8-42EC-BCCA-1CC84680323F}"/>
              </a:ext>
            </a:extLst>
          </p:cNvPr>
          <p:cNvSpPr>
            <a:spLocks noGrp="1"/>
          </p:cNvSpPr>
          <p:nvPr>
            <p:ph type="sldNum" sz="quarter" idx="12"/>
          </p:nvPr>
        </p:nvSpPr>
        <p:spPr/>
        <p:txBody>
          <a:bodyPr/>
          <a:lstStyle/>
          <a:p>
            <a:fld id="{75890CCE-3571-4BD0-9B93-7AC265CF073F}" type="slidenum">
              <a:rPr lang="fa-IR" smtClean="0"/>
              <a:t>‹#›</a:t>
            </a:fld>
            <a:endParaRPr lang="fa-IR"/>
          </a:p>
        </p:txBody>
      </p:sp>
    </p:spTree>
    <p:extLst>
      <p:ext uri="{BB962C8B-B14F-4D97-AF65-F5344CB8AC3E}">
        <p14:creationId xmlns:p14="http://schemas.microsoft.com/office/powerpoint/2010/main" val="2182823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28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860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057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86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020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42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0350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8905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411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7633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027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ABEC48-0763-4D3F-ABE1-FF80933BC4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F8348208-B4BF-4936-8DA2-10A994544F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6C6B903C-4755-4B91-B9DC-E473133309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FE83D-357F-4C64-96B9-77EEB205CF33}" type="datetimeFigureOut">
              <a:rPr lang="fa-IR" smtClean="0"/>
              <a:t>02/10/1441</a:t>
            </a:fld>
            <a:endParaRPr lang="fa-IR"/>
          </a:p>
        </p:txBody>
      </p:sp>
      <p:sp>
        <p:nvSpPr>
          <p:cNvPr id="5" name="Footer Placeholder 4">
            <a:extLst>
              <a:ext uri="{FF2B5EF4-FFF2-40B4-BE49-F238E27FC236}">
                <a16:creationId xmlns:a16="http://schemas.microsoft.com/office/drawing/2014/main" id="{56721DD9-7B23-454F-B154-9D56C1B1A4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C4E47F41-43DE-46CB-AC0E-A5AD211E4C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90CCE-3571-4BD0-9B93-7AC265CF073F}" type="slidenum">
              <a:rPr lang="fa-IR" smtClean="0"/>
              <a:t>‹#›</a:t>
            </a:fld>
            <a:endParaRPr lang="fa-IR"/>
          </a:p>
        </p:txBody>
      </p:sp>
    </p:spTree>
    <p:extLst>
      <p:ext uri="{BB962C8B-B14F-4D97-AF65-F5344CB8AC3E}">
        <p14:creationId xmlns:p14="http://schemas.microsoft.com/office/powerpoint/2010/main" val="1301195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5/24/2020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392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6B8A5-8922-4630-89E7-E3CC884EB426}"/>
              </a:ext>
            </a:extLst>
          </p:cNvPr>
          <p:cNvSpPr>
            <a:spLocks noGrp="1"/>
          </p:cNvSpPr>
          <p:nvPr>
            <p:ph type="title"/>
          </p:nvPr>
        </p:nvSpPr>
        <p:spPr/>
        <p:txBody>
          <a:bodyPr>
            <a:normAutofit/>
          </a:bodyPr>
          <a:lstStyle/>
          <a:p>
            <a:pPr algn="r" rtl="1"/>
            <a:r>
              <a:rPr lang="fa-IR" sz="2800" b="1" dirty="0">
                <a:solidFill>
                  <a:srgbClr val="FF0000"/>
                </a:solidFill>
                <a:cs typeface="2  Nazanin" panose="00000400000000000000" pitchFamily="2" charset="-78"/>
              </a:rPr>
              <a:t>2- مصرف کنندگان اولیه</a:t>
            </a:r>
            <a:endParaRPr lang="en-US" sz="2800" b="1" dirty="0">
              <a:solidFill>
                <a:srgbClr val="FF0000"/>
              </a:solidFill>
              <a:cs typeface="2  Nazanin" panose="00000400000000000000" pitchFamily="2" charset="-78"/>
            </a:endParaRPr>
          </a:p>
        </p:txBody>
      </p:sp>
      <p:sp>
        <p:nvSpPr>
          <p:cNvPr id="4" name="Slide Number Placeholder 3">
            <a:extLst>
              <a:ext uri="{FF2B5EF4-FFF2-40B4-BE49-F238E27FC236}">
                <a16:creationId xmlns:a16="http://schemas.microsoft.com/office/drawing/2014/main" id="{0A9A22A6-ED90-4591-BD79-B8C093A270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4B341030-8357-4DB7-AD7F-533744B76FC8}"/>
              </a:ext>
            </a:extLst>
          </p:cNvPr>
          <p:cNvSpPr>
            <a:spLocks noGrp="1"/>
          </p:cNvSpPr>
          <p:nvPr>
            <p:ph idx="1"/>
          </p:nvPr>
        </p:nvSpPr>
        <p:spPr>
          <a:xfrm>
            <a:off x="838200" y="1322363"/>
            <a:ext cx="10515600" cy="5399112"/>
          </a:xfrm>
        </p:spPr>
        <p:txBody>
          <a:bodyPr>
            <a:normAutofit lnSpcReduction="10000"/>
          </a:bodyPr>
          <a:lstStyle/>
          <a:p>
            <a:pPr algn="just" rtl="1"/>
            <a:r>
              <a:rPr lang="fa-IR" b="1" dirty="0">
                <a:cs typeface="2  Roya" panose="00000400000000000000" pitchFamily="2" charset="-78"/>
              </a:rPr>
              <a:t>2-1-زوپلانکتون ها</a:t>
            </a:r>
          </a:p>
          <a:p>
            <a:pPr marL="0" indent="0" algn="just" rtl="1">
              <a:buNone/>
            </a:pPr>
            <a:r>
              <a:rPr lang="fa-IR" dirty="0">
                <a:cs typeface="2  Roya" panose="00000400000000000000" pitchFamily="2" charset="-78"/>
              </a:rPr>
              <a:t>پلانکتون ها جانوری (زوپلانکتون ها) ارگانیسم های مصرف کننده منابع آبی بوده و بیشترین تعداد زوپلانکتون های دریاچه ای را میکروزوپلانکتون هایی نظیر پروتوزئرها و روتیفرها تشکیل می دهند.</a:t>
            </a:r>
          </a:p>
          <a:p>
            <a:pPr marL="0" indent="0" algn="just" rtl="1">
              <a:buNone/>
            </a:pPr>
            <a:r>
              <a:rPr lang="fa-IR" dirty="0">
                <a:cs typeface="2  Roya" panose="00000400000000000000" pitchFamily="2" charset="-78"/>
              </a:rPr>
              <a:t>در بیشتر دریاچه ها زوپلانکتون ها به عنوان گروهی مهم در کنترل ستونی (</a:t>
            </a:r>
            <a:r>
              <a:rPr lang="en-US" dirty="0">
                <a:cs typeface="2  Roya" panose="00000400000000000000" pitchFamily="2" charset="-78"/>
              </a:rPr>
              <a:t>Top-Down</a:t>
            </a:r>
            <a:r>
              <a:rPr lang="fa-IR" dirty="0">
                <a:cs typeface="2  Roya" panose="00000400000000000000" pitchFamily="2" charset="-78"/>
              </a:rPr>
              <a:t>) جلبکها مطرح می باشند. معمولا جانوران کوچکتر از این گروه نظیر روتیفرها و کپه پودا دارای بیشترین اهمیت هستند. در جمعیت زوپلانکتونی کپه پودا، کلادوسرا و روتیفرها معمولا 5 تا 8 گونه غالب می باشد. زوپلانکتون های مذکور غذای لازم برای لارو ماهیها و زوپلانکتون های گوشتخوار نظیر کپه پودهای سیکلوپوئید را در خود نگه داشته و از جلبک های کوچک و باکتری ها تغذیه می نمایند. این گروه از زوپلانکتون ها توانایی کاهش توده زنده جلبکی را دارا می باشند. اما تنها گروهی که دارای قدرت تاثیرگذاری بر کلروفیل می باشند، کلادوسرا هستند. دافنی ها از این دسته، به علت قدرت چرای زیاد شناخته شده می باشند. اندازه بزرگ این جانداران به آنها اجازه می دهد که از تعداد زیادی از جلبک ها بتوانند تغذیه کنند. تعداد زیادی از مطالعات ذرات رس معلق را برای تغذیه دافنی ها مضر دانسته اند.</a:t>
            </a:r>
          </a:p>
          <a:p>
            <a:pPr marL="0" indent="0" algn="just" rtl="1">
              <a:buNone/>
            </a:pPr>
            <a:endParaRPr lang="fa-IR" dirty="0">
              <a:cs typeface="2  Roya" panose="00000400000000000000" pitchFamily="2" charset="-78"/>
            </a:endParaRPr>
          </a:p>
          <a:p>
            <a:pPr marL="0" indent="0" algn="just" rtl="1">
              <a:buNone/>
            </a:pPr>
            <a:endParaRPr lang="fa-IR" dirty="0"/>
          </a:p>
        </p:txBody>
      </p:sp>
    </p:spTree>
    <p:extLst>
      <p:ext uri="{BB962C8B-B14F-4D97-AF65-F5344CB8AC3E}">
        <p14:creationId xmlns:p14="http://schemas.microsoft.com/office/powerpoint/2010/main" val="594967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a:xfrm>
            <a:off x="838200" y="984739"/>
            <a:ext cx="10515600" cy="5192224"/>
          </a:xfrm>
        </p:spPr>
        <p:txBody>
          <a:bodyPr/>
          <a:lstStyle/>
          <a:p>
            <a:pPr algn="just" rtl="1"/>
            <a:r>
              <a:rPr lang="fa-IR" dirty="0">
                <a:cs typeface="2  Roya" panose="00000400000000000000" pitchFamily="2" charset="-78"/>
              </a:rPr>
              <a:t>فاکتورهایی نظیر اکسیژن، نور، درجه حرارت، جریانات آبی، غذا، بیماری، رقابت و تاثیر شکارچی بر جوامع و غالبیت زوپلاکتون ها اثر گذار می باشد. فشار شکار ماهی ها در کنترل فراوانی زوپلانکتون ها موثر است. در مقابل این فشار شکار، گیاهان آبزی به عنوان پناهگاه مهمی برای زوپلانکتون ها محسوب می گردند. بیشتر مطالعات نشان داده اند که زوپلانکتون ها در دریاچه های کم عمق به ترک آبهای آزاد پرداخته وحتی به صورت بسیار فشرده می توانند در مجاورت رسوبات و یا نزدیک رویش های گیاهی غوطه ور و یا تشکیلات ساحلی نظیر ریشه  درختان، قرار بگیرند. </a:t>
            </a: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57DB017-6E17-4B90-AE6C-1B0818866D37}"/>
              </a:ext>
            </a:extLst>
          </p:cNvPr>
          <p:cNvPicPr>
            <a:picLocks noChangeAspect="1"/>
          </p:cNvPicPr>
          <p:nvPr/>
        </p:nvPicPr>
        <p:blipFill>
          <a:blip r:embed="rId2"/>
          <a:stretch>
            <a:fillRect/>
          </a:stretch>
        </p:blipFill>
        <p:spPr>
          <a:xfrm>
            <a:off x="1083212" y="4025900"/>
            <a:ext cx="9256541" cy="2695575"/>
          </a:xfrm>
          <a:prstGeom prst="rect">
            <a:avLst/>
          </a:prstGeom>
        </p:spPr>
      </p:pic>
    </p:spTree>
    <p:extLst>
      <p:ext uri="{BB962C8B-B14F-4D97-AF65-F5344CB8AC3E}">
        <p14:creationId xmlns:p14="http://schemas.microsoft.com/office/powerpoint/2010/main" val="289798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a:xfrm>
            <a:off x="838200" y="745588"/>
            <a:ext cx="10515600" cy="5431375"/>
          </a:xfrm>
        </p:spPr>
        <p:txBody>
          <a:bodyPr>
            <a:normAutofit/>
          </a:bodyPr>
          <a:lstStyle/>
          <a:p>
            <a:pPr algn="just" rtl="1"/>
            <a:r>
              <a:rPr lang="fa-IR" b="1" dirty="0">
                <a:cs typeface="2  Roya" panose="00000400000000000000" pitchFamily="2" charset="-78"/>
              </a:rPr>
              <a:t>2-2- موجودات کفزی:</a:t>
            </a:r>
          </a:p>
          <a:p>
            <a:pPr marL="0" indent="0" algn="just" rtl="1">
              <a:buNone/>
            </a:pPr>
            <a:r>
              <a:rPr lang="fa-IR" dirty="0">
                <a:cs typeface="2  Roya" panose="00000400000000000000" pitchFamily="2" charset="-78"/>
              </a:rPr>
              <a:t>موجودات کفزی (</a:t>
            </a:r>
            <a:r>
              <a:rPr lang="en-US" dirty="0">
                <a:cs typeface="2  Roya" panose="00000400000000000000" pitchFamily="2" charset="-78"/>
              </a:rPr>
              <a:t>Benthos</a:t>
            </a:r>
            <a:r>
              <a:rPr lang="fa-IR" dirty="0">
                <a:cs typeface="2  Roya" panose="00000400000000000000" pitchFamily="2" charset="-78"/>
              </a:rPr>
              <a:t>) به عنوان یکی از مهمترین حلقه های زنجیره غذایی وابسته به رسوبات دریاچه مطرح می باشند. این موجودات بیشتر دوران حیات خویش را در مجاورت رسوبات به سر می برند. این جانداران اغلب رنگی و کرم مانند بوده و گروه متنوعی از جانوران کوچک نظیر لارو حشرات، سخت پوستان، کرم ها و نرمتنان را شامل می گردند. بنتوزها پراکنش لکه ای داشته و قطعات دتریت ظریف را به پروتئین تبدیل مینمایند و در نهایت به مصرف ماهیها و پرندگان قدم زن در آبها می رسند.</a:t>
            </a:r>
          </a:p>
          <a:p>
            <a:pPr marL="0" indent="0" algn="just" rtl="1">
              <a:buNone/>
            </a:pPr>
            <a:r>
              <a:rPr lang="fa-IR" dirty="0">
                <a:cs typeface="2  Roya" panose="00000400000000000000" pitchFamily="2" charset="-78"/>
              </a:rPr>
              <a:t>محیط زیست موجودات کفزی می تواند به دو بخش عمده لیتورال و پروفوندال تقسیم گردد. ناحیه لیتورال در طول روز تغییرات عمده فصلی را در خصوصیات فیزیکی و شیمیایی نشان می دهد.</a:t>
            </a:r>
          </a:p>
          <a:p>
            <a:pPr marL="0" indent="0" algn="just" rtl="1">
              <a:buNone/>
            </a:pPr>
            <a:endParaRPr lang="fa-IR" dirty="0">
              <a:cs typeface="2  Roya" panose="00000400000000000000" pitchFamily="2" charset="-78"/>
            </a:endParaRP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177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a:xfrm>
            <a:off x="838200" y="281355"/>
            <a:ext cx="10515600" cy="5895608"/>
          </a:xfrm>
        </p:spPr>
        <p:txBody>
          <a:bodyPr>
            <a:normAutofit/>
          </a:bodyPr>
          <a:lstStyle/>
          <a:p>
            <a:pPr algn="just" rtl="1"/>
            <a:r>
              <a:rPr lang="fa-IR" dirty="0">
                <a:cs typeface="2  Roya" panose="00000400000000000000" pitchFamily="2" charset="-78"/>
              </a:rPr>
              <a:t>بر خلاف این ناحیه منطقه پروفوندال محیطی یکنواخت از نظر خصوصیات فیزیکی و شیمیایی دارد و تنها در دریاچه های مزوتروف و یوتروف در طول تابستان خالی از اکسیژن می گردد.</a:t>
            </a:r>
          </a:p>
          <a:p>
            <a:pPr marL="0" indent="0" algn="just" rtl="1">
              <a:buNone/>
            </a:pPr>
            <a:r>
              <a:rPr lang="fa-IR" dirty="0">
                <a:cs typeface="2  Roya" panose="00000400000000000000" pitchFamily="2" charset="-78"/>
              </a:rPr>
              <a:t>ساختار جوامع پروفوندال ساده بوده و به چهار گروه عمده محدود می گردد. این گروهها شامل کرمهای حلقوی، آمفی پودا، لارو حشرات (نظیر شیرونومید و کائوبوروس) و صدف ها می گردد. لازم به ذکر است که دریاچه های کم عمق در بیشتر موارد فاقد منطقه پروفوندال می باشند.</a:t>
            </a:r>
          </a:p>
          <a:p>
            <a:pPr marL="0" indent="0" algn="just" rtl="1">
              <a:buNone/>
            </a:pPr>
            <a:r>
              <a:rPr lang="fa-IR" dirty="0">
                <a:cs typeface="2  Roya" panose="00000400000000000000" pitchFamily="2" charset="-78"/>
              </a:rPr>
              <a:t>تنوع، تراکم و تولید موجودات کفزی در نواحی لتورال بیشتر می باشد. بیشتر انواع حشرات، حلزون ها، کرم ها، سخت پوستان و ماهیها در این آبهای کم عمق و پویا یافت می گردند. </a:t>
            </a: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11237C9-D14A-41AE-AF0D-999002A4CC1B}"/>
              </a:ext>
            </a:extLst>
          </p:cNvPr>
          <p:cNvPicPr>
            <a:picLocks noChangeAspect="1"/>
          </p:cNvPicPr>
          <p:nvPr/>
        </p:nvPicPr>
        <p:blipFill>
          <a:blip r:embed="rId2"/>
          <a:stretch>
            <a:fillRect/>
          </a:stretch>
        </p:blipFill>
        <p:spPr>
          <a:xfrm>
            <a:off x="1716258" y="3902979"/>
            <a:ext cx="8693834" cy="2955021"/>
          </a:xfrm>
          <a:prstGeom prst="rect">
            <a:avLst/>
          </a:prstGeom>
        </p:spPr>
      </p:pic>
    </p:spTree>
    <p:extLst>
      <p:ext uri="{BB962C8B-B14F-4D97-AF65-F5344CB8AC3E}">
        <p14:creationId xmlns:p14="http://schemas.microsoft.com/office/powerpoint/2010/main" val="70170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a:xfrm>
            <a:off x="838200" y="675249"/>
            <a:ext cx="10515600" cy="5501713"/>
          </a:xfrm>
        </p:spPr>
        <p:txBody>
          <a:bodyPr>
            <a:normAutofit/>
          </a:bodyPr>
          <a:lstStyle/>
          <a:p>
            <a:pPr algn="just" rtl="1"/>
            <a:r>
              <a:rPr lang="fa-IR" dirty="0">
                <a:cs typeface="2  Roya" panose="00000400000000000000" pitchFamily="2" charset="-78"/>
              </a:rPr>
              <a:t>بی مهرگان کفزی نظیر لارو شیرونومید و حلزون ها در دریاچه های کم عمق، نسبت به آبهای عمیق از اهمیت بیشتری برخوردار می باشند. به طور نمونه لیندکارد در سال 1994 جریان انرژی در شبکه غذایی را در دو دریاچه کم عمق با دو دریاچه عمیق مقایسه نمود. وی دریافت که در دریاچه های کم عمق نسبت سهم زوبن توز در مجموع تولید زوپلانکتونی و زوبنتوزی 86% و در دریاچه عمیق این سهم حدود نصف بوده است. ترکیب نتایج مطالعات مختلف نشان می دهد که در واقع ارتباط مشخصی بین افزایش بیومس زوپلانکتونی نسبت به زوبنتوزها با عمق دریاچه وجود دارد.</a:t>
            </a:r>
          </a:p>
          <a:p>
            <a:pPr algn="just" rtl="1"/>
            <a:r>
              <a:rPr lang="fa-IR" dirty="0">
                <a:cs typeface="2  Roya" panose="00000400000000000000" pitchFamily="2" charset="-78"/>
              </a:rPr>
              <a:t>دسترسی زیاد به بنتوزها در دریاچه های کم عمق، ساختار جمعیتی ماهیها را تغییر می دهد. به خصوص در دریاچه های کدر فاقد رویش گیاهی، جامعه ماهیهای بنتوزخوار غالب می باشند. در دریاچه های یوتروف کوچک، افراد بالغ ماهیان کپور معمولی، سیم و کلمه به طور عمده از بی مهرگان کفزی تغذیه می نمایند.</a:t>
            </a: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469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a:xfrm>
            <a:off x="838200" y="1111349"/>
            <a:ext cx="10515600" cy="5065614"/>
          </a:xfrm>
        </p:spPr>
        <p:txBody>
          <a:bodyPr/>
          <a:lstStyle/>
          <a:p>
            <a:pPr algn="just" rtl="1"/>
            <a:r>
              <a:rPr lang="fa-IR" dirty="0">
                <a:cs typeface="2  Roya" panose="00000400000000000000" pitchFamily="2" charset="-78"/>
              </a:rPr>
              <a:t>موجودات کفزی نیز همانند گروه های زیستی دیگر ذکر شده می توانند به عنوان شاخص های زیستی عمل نمایند. با توجه به اینکه تغییرات ساختاری در ترکیب گونه ای این جوامع به آهستگی اتفاق می افتد، لذا امکان ردیابی استرس های محیطی وارد شده بر اکوسیستم های آبی در آنها به شکل بهتر فراهم است. به خصوص این ارگانیسم ها در برابر آلودگی های آلی و اسیدی واکنش بهتری از خود نشان می دهند.</a:t>
            </a: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CD2E6EA-D8AF-4589-8796-F48DE212D232}"/>
              </a:ext>
            </a:extLst>
          </p:cNvPr>
          <p:cNvPicPr>
            <a:picLocks noChangeAspect="1"/>
          </p:cNvPicPr>
          <p:nvPr/>
        </p:nvPicPr>
        <p:blipFill>
          <a:blip r:embed="rId2"/>
          <a:stretch>
            <a:fillRect/>
          </a:stretch>
        </p:blipFill>
        <p:spPr>
          <a:xfrm>
            <a:off x="2813538" y="3305908"/>
            <a:ext cx="6555545" cy="3249637"/>
          </a:xfrm>
          <a:prstGeom prst="rect">
            <a:avLst/>
          </a:prstGeom>
        </p:spPr>
      </p:pic>
    </p:spTree>
    <p:extLst>
      <p:ext uri="{BB962C8B-B14F-4D97-AF65-F5344CB8AC3E}">
        <p14:creationId xmlns:p14="http://schemas.microsoft.com/office/powerpoint/2010/main" val="187696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1F1D-2509-49E4-A1D1-C9693F0D0A16}"/>
              </a:ext>
            </a:extLst>
          </p:cNvPr>
          <p:cNvSpPr>
            <a:spLocks noGrp="1"/>
          </p:cNvSpPr>
          <p:nvPr>
            <p:ph type="title"/>
          </p:nvPr>
        </p:nvSpPr>
        <p:spPr/>
        <p:txBody>
          <a:bodyPr>
            <a:normAutofit/>
          </a:bodyPr>
          <a:lstStyle/>
          <a:p>
            <a:pPr algn="just" rtl="1"/>
            <a:r>
              <a:rPr lang="fa-IR" sz="3200" b="1" dirty="0">
                <a:cs typeface="2  Roya" panose="00000400000000000000" pitchFamily="2" charset="-78"/>
              </a:rPr>
              <a:t>3- مصرف کنندگان ثانویه</a:t>
            </a:r>
          </a:p>
        </p:txBody>
      </p:sp>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p:txBody>
          <a:bodyPr/>
          <a:lstStyle/>
          <a:p>
            <a:pPr algn="r" rtl="1"/>
            <a:r>
              <a:rPr lang="fa-IR" b="1" dirty="0">
                <a:cs typeface="2  Roya" panose="00000400000000000000" pitchFamily="2" charset="-78"/>
              </a:rPr>
              <a:t>3-1-ماهی ها</a:t>
            </a:r>
          </a:p>
          <a:p>
            <a:pPr algn="r" rtl="1"/>
            <a:endParaRPr lang="fa-IR" b="1" dirty="0">
              <a:cs typeface="2  Roya" panose="00000400000000000000" pitchFamily="2" charset="-78"/>
            </a:endParaRP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0C3E23C-4553-427C-B18E-B20CB0BB15B9}"/>
              </a:ext>
            </a:extLst>
          </p:cNvPr>
          <p:cNvPicPr>
            <a:picLocks noChangeAspect="1"/>
          </p:cNvPicPr>
          <p:nvPr/>
        </p:nvPicPr>
        <p:blipFill>
          <a:blip r:embed="rId2"/>
          <a:stretch>
            <a:fillRect/>
          </a:stretch>
        </p:blipFill>
        <p:spPr>
          <a:xfrm>
            <a:off x="675249" y="2492819"/>
            <a:ext cx="10678551" cy="3773837"/>
          </a:xfrm>
          <a:prstGeom prst="rect">
            <a:avLst/>
          </a:prstGeom>
        </p:spPr>
      </p:pic>
    </p:spTree>
    <p:extLst>
      <p:ext uri="{BB962C8B-B14F-4D97-AF65-F5344CB8AC3E}">
        <p14:creationId xmlns:p14="http://schemas.microsoft.com/office/powerpoint/2010/main" val="279770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1F1D-2509-49E4-A1D1-C9693F0D0A16}"/>
              </a:ext>
            </a:extLst>
          </p:cNvPr>
          <p:cNvSpPr>
            <a:spLocks noGrp="1"/>
          </p:cNvSpPr>
          <p:nvPr>
            <p:ph type="title"/>
          </p:nvPr>
        </p:nvSpPr>
        <p:spPr/>
        <p:txBody>
          <a:bodyPr/>
          <a:lstStyle/>
          <a:p>
            <a:endParaRPr lang="fa-IR"/>
          </a:p>
        </p:txBody>
      </p:sp>
      <p:pic>
        <p:nvPicPr>
          <p:cNvPr id="5" name="Content Placeholder 4">
            <a:extLst>
              <a:ext uri="{FF2B5EF4-FFF2-40B4-BE49-F238E27FC236}">
                <a16:creationId xmlns:a16="http://schemas.microsoft.com/office/drawing/2014/main" id="{E867C415-BAE3-48DF-AD88-2240BF666F54}"/>
              </a:ext>
            </a:extLst>
          </p:cNvPr>
          <p:cNvPicPr>
            <a:picLocks noGrp="1" noChangeAspect="1"/>
          </p:cNvPicPr>
          <p:nvPr>
            <p:ph idx="1"/>
          </p:nvPr>
        </p:nvPicPr>
        <p:blipFill>
          <a:blip r:embed="rId2"/>
          <a:stretch>
            <a:fillRect/>
          </a:stretch>
        </p:blipFill>
        <p:spPr>
          <a:xfrm>
            <a:off x="838200" y="365125"/>
            <a:ext cx="10515600" cy="6127750"/>
          </a:xfrm>
          <a:prstGeom prst="rect">
            <a:avLst/>
          </a:prstGeom>
        </p:spPr>
      </p:pic>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69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1F1D-2509-49E4-A1D1-C9693F0D0A16}"/>
              </a:ext>
            </a:extLst>
          </p:cNvPr>
          <p:cNvSpPr>
            <a:spLocks noGrp="1"/>
          </p:cNvSpPr>
          <p:nvPr>
            <p:ph type="title"/>
          </p:nvPr>
        </p:nvSpPr>
        <p:spPr/>
        <p:txBody>
          <a:bodyPr>
            <a:normAutofit/>
          </a:bodyPr>
          <a:lstStyle/>
          <a:p>
            <a:pPr algn="r" rtl="1"/>
            <a:r>
              <a:rPr lang="fa-IR" sz="3200" b="1" dirty="0">
                <a:cs typeface="2  Roya" panose="00000400000000000000" pitchFamily="2" charset="-78"/>
              </a:rPr>
              <a:t>3-2-سایر مصرف کنندگان موثردر شبکه غذایی تالاب ها</a:t>
            </a:r>
          </a:p>
        </p:txBody>
      </p:sp>
      <p:pic>
        <p:nvPicPr>
          <p:cNvPr id="5" name="Content Placeholder 4">
            <a:extLst>
              <a:ext uri="{FF2B5EF4-FFF2-40B4-BE49-F238E27FC236}">
                <a16:creationId xmlns:a16="http://schemas.microsoft.com/office/drawing/2014/main" id="{445469F1-57B9-4845-8451-B3931D03D5B5}"/>
              </a:ext>
            </a:extLst>
          </p:cNvPr>
          <p:cNvPicPr>
            <a:picLocks noGrp="1" noChangeAspect="1"/>
          </p:cNvPicPr>
          <p:nvPr>
            <p:ph idx="1"/>
          </p:nvPr>
        </p:nvPicPr>
        <p:blipFill>
          <a:blip r:embed="rId2"/>
          <a:stretch>
            <a:fillRect/>
          </a:stretch>
        </p:blipFill>
        <p:spPr>
          <a:xfrm>
            <a:off x="710418" y="1420837"/>
            <a:ext cx="10515600" cy="5072038"/>
          </a:xfrm>
          <a:prstGeom prst="rect">
            <a:avLst/>
          </a:prstGeom>
        </p:spPr>
      </p:pic>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39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دهم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1F1D-2509-49E4-A1D1-C9693F0D0A16}"/>
              </a:ext>
            </a:extLst>
          </p:cNvPr>
          <p:cNvSpPr>
            <a:spLocks noGrp="1"/>
          </p:cNvSpPr>
          <p:nvPr>
            <p:ph type="title"/>
          </p:nvPr>
        </p:nvSpPr>
        <p:spPr/>
        <p:txBody>
          <a:bodyPr/>
          <a:lstStyle/>
          <a:p>
            <a:pPr algn="just" rtl="1"/>
            <a:r>
              <a:rPr lang="fa-IR" b="1" dirty="0">
                <a:cs typeface="2  Roya" panose="00000400000000000000" pitchFamily="2" charset="-78"/>
              </a:rPr>
              <a:t>4- تجزیه کنندگان</a:t>
            </a:r>
          </a:p>
        </p:txBody>
      </p:sp>
      <p:sp>
        <p:nvSpPr>
          <p:cNvPr id="3" name="Content Placeholder 2">
            <a:extLst>
              <a:ext uri="{FF2B5EF4-FFF2-40B4-BE49-F238E27FC236}">
                <a16:creationId xmlns:a16="http://schemas.microsoft.com/office/drawing/2014/main" id="{4CFDF9AA-2790-4078-B4AC-883BBC1C6A1F}"/>
              </a:ext>
            </a:extLst>
          </p:cNvPr>
          <p:cNvSpPr>
            <a:spLocks noGrp="1"/>
          </p:cNvSpPr>
          <p:nvPr>
            <p:ph idx="1"/>
          </p:nvPr>
        </p:nvSpPr>
        <p:spPr/>
        <p:txBody>
          <a:bodyPr/>
          <a:lstStyle/>
          <a:p>
            <a:endParaRPr lang="fa-IR"/>
          </a:p>
        </p:txBody>
      </p:sp>
      <p:sp>
        <p:nvSpPr>
          <p:cNvPr id="4" name="Slide Number Placeholder 3">
            <a:extLst>
              <a:ext uri="{FF2B5EF4-FFF2-40B4-BE49-F238E27FC236}">
                <a16:creationId xmlns:a16="http://schemas.microsoft.com/office/drawing/2014/main" id="{86B70594-3297-453F-982E-4A2CCB30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286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877</Words>
  <Application>Microsoft Office PowerPoint</Application>
  <PresentationFormat>Widescreen</PresentationFormat>
  <Paragraphs>36</Paragraphs>
  <Slides>13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Calibri Light</vt:lpstr>
      <vt:lpstr>Office Theme</vt:lpstr>
      <vt:lpstr>1_Office Theme</vt:lpstr>
      <vt:lpstr>PowerPoint Presentation</vt:lpstr>
      <vt:lpstr>نام درس:      بوم شناسی تالاب ها</vt:lpstr>
      <vt:lpstr>2- مصرف کنندگان اولیه</vt:lpstr>
      <vt:lpstr>PowerPoint Presentation</vt:lpstr>
      <vt:lpstr>PowerPoint Presentation</vt:lpstr>
      <vt:lpstr>PowerPoint Presentation</vt:lpstr>
      <vt:lpstr>PowerPoint Presentation</vt:lpstr>
      <vt:lpstr>PowerPoint Presentation</vt:lpstr>
      <vt:lpstr>3- مصرف کنندگان ثانویه</vt:lpstr>
      <vt:lpstr>PowerPoint Presentation</vt:lpstr>
      <vt:lpstr>3-2-سایر مصرف کنندگان موثردر شبکه غذایی تالاب ها</vt:lpstr>
      <vt:lpstr>جلسه دهم</vt:lpstr>
      <vt:lpstr>4- تجزیه کنندگان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35</cp:revision>
  <dcterms:created xsi:type="dcterms:W3CDTF">2020-05-24T14:35:23Z</dcterms:created>
  <dcterms:modified xsi:type="dcterms:W3CDTF">2020-05-24T16:20:09Z</dcterms:modified>
</cp:coreProperties>
</file>