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397" r:id="rId4"/>
    <p:sldId id="396" r:id="rId5"/>
    <p:sldId id="298" r:id="rId6"/>
    <p:sldId id="299" r:id="rId7"/>
    <p:sldId id="355" r:id="rId8"/>
    <p:sldId id="300" r:id="rId9"/>
    <p:sldId id="302" r:id="rId10"/>
    <p:sldId id="354" r:id="rId11"/>
    <p:sldId id="356" r:id="rId12"/>
    <p:sldId id="357" r:id="rId13"/>
    <p:sldId id="358" r:id="rId14"/>
    <p:sldId id="359" r:id="rId15"/>
    <p:sldId id="303" r:id="rId16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5F03860D-0C3C-4E6E-8833-1B782724D4CF}" type="datetimeFigureOut">
              <a:rPr lang="fa-IR" smtClean="0"/>
              <a:t>10/09/1441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EAA22033-2280-489F-9D55-0F22B0FCCC2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78547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36B24FEB-5D2C-48F3-B2F6-2F8CF2EF16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C93BDE-22C0-4CC7-88DD-66CCFFE8AE5D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73714D7E-76CE-4A03-8269-2284097EBF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00CF34C2-642A-4E2A-911D-4C074529A7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  <p:extLst>
      <p:ext uri="{BB962C8B-B14F-4D97-AF65-F5344CB8AC3E}">
        <p14:creationId xmlns:p14="http://schemas.microsoft.com/office/powerpoint/2010/main" val="3902726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36B24FEB-5D2C-48F3-B2F6-2F8CF2EF16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C93BDE-22C0-4CC7-88DD-66CCFFE8AE5D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73714D7E-76CE-4A03-8269-2284097EBF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00CF34C2-642A-4E2A-911D-4C074529A7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  <p:extLst>
      <p:ext uri="{BB962C8B-B14F-4D97-AF65-F5344CB8AC3E}">
        <p14:creationId xmlns:p14="http://schemas.microsoft.com/office/powerpoint/2010/main" val="3974763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36B24FEB-5D2C-48F3-B2F6-2F8CF2EF16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C93BDE-22C0-4CC7-88DD-66CCFFE8AE5D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73714D7E-76CE-4A03-8269-2284097EBF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00CF34C2-642A-4E2A-911D-4C074529A7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D14796FB-D456-44B8-8F0D-121DCBC1B3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7A0119-19B5-42CE-AC94-E4CEE7ABEA47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93705811-E023-400B-A312-46BEBCEC18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AC0C0B60-0384-45C3-944B-8154DF6A14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2A528B7A-6B79-45FF-9000-BC5C981669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C5BC84-9186-4337-9606-1FAAD248E99E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3A35A393-183C-4340-8C6B-F86FF4BFF0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CB23BC45-D45D-4E66-837C-39E5434554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>
            <a:extLst>
              <a:ext uri="{FF2B5EF4-FFF2-40B4-BE49-F238E27FC236}">
                <a16:creationId xmlns:a16="http://schemas.microsoft.com/office/drawing/2014/main" id="{15C87361-A669-4815-96BE-62E5C6DC8B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D1C85A-5D85-4015-A04A-032B3CC387DD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4E83374B-C03F-4EC2-9ACA-65882C3AFC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6DFFD6C7-CD86-4E5A-A2AF-B3F0B33514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4DB63B14-5FD1-422C-96C6-E0F2527DB3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39CE1C-04E3-429A-9C22-83B1EF475DBC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5ADDEBC9-2B01-4217-8AEC-7124EDE6D1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77811520-E1B3-4C2B-BACE-EFE24FDD0C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>
            <a:extLst>
              <a:ext uri="{FF2B5EF4-FFF2-40B4-BE49-F238E27FC236}">
                <a16:creationId xmlns:a16="http://schemas.microsoft.com/office/drawing/2014/main" id="{32603E87-95AA-46A6-8E57-F295DDC8BF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219F666-5C60-42E4-898E-F981C9BEBEAF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1379" name="Rectangle 2">
            <a:extLst>
              <a:ext uri="{FF2B5EF4-FFF2-40B4-BE49-F238E27FC236}">
                <a16:creationId xmlns:a16="http://schemas.microsoft.com/office/drawing/2014/main" id="{F950725A-E498-42FC-B474-A39BB00604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>
            <a:extLst>
              <a:ext uri="{FF2B5EF4-FFF2-40B4-BE49-F238E27FC236}">
                <a16:creationId xmlns:a16="http://schemas.microsoft.com/office/drawing/2014/main" id="{E4A8E536-AE9F-4CD3-901F-E6F3806B95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>
            <a:extLst>
              <a:ext uri="{FF2B5EF4-FFF2-40B4-BE49-F238E27FC236}">
                <a16:creationId xmlns:a16="http://schemas.microsoft.com/office/drawing/2014/main" id="{19A4C7E3-85FF-48F3-91A9-452AB1C3E3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84CF07-48E9-4163-A0DD-62BCA9C66775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427" name="Rectangle 2">
            <a:extLst>
              <a:ext uri="{FF2B5EF4-FFF2-40B4-BE49-F238E27FC236}">
                <a16:creationId xmlns:a16="http://schemas.microsoft.com/office/drawing/2014/main" id="{A596D5CF-4DFC-4E8F-BF45-5EC7786378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0448E37E-8CC1-407D-BDA9-22C5798482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755BBD25-CF9E-4953-A2BF-53628D05B2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D59FB3-705A-444D-92AB-E3EDF525C2AC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43A5F7A9-9085-4C97-BA63-797D9F2EF0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657417F0-11ED-4BC6-8615-0974BFBFAA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EA350E6D-75FA-4833-ACF2-3D4A0DE238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793154-4323-4164-B6D9-16D37BA7CE72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B505A8E9-0752-4455-90FE-124F85344C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BC4D20C3-F25A-4D73-8DDF-84948BE113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>
            <a:extLst>
              <a:ext uri="{FF2B5EF4-FFF2-40B4-BE49-F238E27FC236}">
                <a16:creationId xmlns:a16="http://schemas.microsoft.com/office/drawing/2014/main" id="{77DA1CEE-AC01-408D-9480-7FBB4A3ECF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F3A9F7-2911-4351-920E-EC152CEA5FE3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9571" name="Rectangle 2">
            <a:extLst>
              <a:ext uri="{FF2B5EF4-FFF2-40B4-BE49-F238E27FC236}">
                <a16:creationId xmlns:a16="http://schemas.microsoft.com/office/drawing/2014/main" id="{CF916B22-649A-4787-BDB9-6AF8515DB0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>
            <a:extLst>
              <a:ext uri="{FF2B5EF4-FFF2-40B4-BE49-F238E27FC236}">
                <a16:creationId xmlns:a16="http://schemas.microsoft.com/office/drawing/2014/main" id="{5A5BE5BF-BFF3-4882-A6B8-CA3AF24CDF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9CE4EF46-A772-4DF7-B661-23AAC06A98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7C4715-057C-431F-ABD0-685A873A08B0}" type="slidenum">
              <a:rPr kumimoji="0" lang="en-US" altLang="fa-I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fa-I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6401E145-3973-41E7-B0DB-C5485B4D83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3BCBB78B-FAD6-4C21-B45B-4B7336512D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a-IR" altLang="fa-I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A9FDD-8934-4F03-8E2C-B8114F64CA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E92EFC-EE99-43D3-AC83-F9A47173F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9CE913-38FC-4B8C-9C2A-50FF707B4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DB1B5-1C5B-4AA2-B3F9-6CF8C8D0B037}" type="datetimeFigureOut">
              <a:rPr lang="fa-IR" smtClean="0"/>
              <a:t>10/09/1441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09E0C-B6BF-4912-9D29-DF15D5F24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7CB7F-BA28-4D0E-A098-9A51AFFCB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97E59-DB2E-4934-BAFD-940BD7E33AD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527285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A16DE-5664-430F-8BED-35D2D5292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42C69-0A53-4FBA-922D-699F52B62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56CBE-53F7-4909-9D52-B3DD7C82E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DB1B5-1C5B-4AA2-B3F9-6CF8C8D0B037}" type="datetimeFigureOut">
              <a:rPr lang="fa-IR" smtClean="0"/>
              <a:t>10/09/1441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BD44B-C9CE-41CB-91DC-78D06BA8D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A90EC-604A-4C0B-BB1C-635405FC1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97E59-DB2E-4934-BAFD-940BD7E33AD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451470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3DF57-D560-4367-8675-46F5AB13B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7340D0-890E-47F6-9CC3-B07915BA0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9C794F-CBFD-4AA7-A156-1D81F04F2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DB1B5-1C5B-4AA2-B3F9-6CF8C8D0B037}" type="datetimeFigureOut">
              <a:rPr lang="fa-IR" smtClean="0"/>
              <a:t>10/09/1441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0DEBA-0942-4CE0-B02A-82A2B5DD1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16F71-7EDC-40CF-8206-630F6A8DF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97E59-DB2E-4934-BAFD-940BD7E33AD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138097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D2D9D-0174-49A1-AF6F-D77603CD0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01E28-F6FF-41D0-8836-44705CC70F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AFFCDC-3E37-40B1-9178-916348F7F1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C36A38-0C3D-408F-A100-56F63028A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DB1B5-1C5B-4AA2-B3F9-6CF8C8D0B037}" type="datetimeFigureOut">
              <a:rPr lang="fa-IR" smtClean="0"/>
              <a:t>10/09/1441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5FAC42-F787-4180-A948-B4CB8A53B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1C136A-E50B-48EE-A3A9-5B72EF5A2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97E59-DB2E-4934-BAFD-940BD7E33AD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12082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CC3B3-E8E6-4CDB-9FB1-09A209A2C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2318FA-257D-48A0-BD39-1B6FB0698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8875B1-9843-4FB8-94D5-4C3797C1D8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FF7DFE-5E1F-4EB2-9ADE-11A284EF35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18AF33-3AFE-417E-BD20-E5B65AF6D9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CD7ACF-4ACA-4415-9DA5-BBD6AA3A7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DB1B5-1C5B-4AA2-B3F9-6CF8C8D0B037}" type="datetimeFigureOut">
              <a:rPr lang="fa-IR" smtClean="0"/>
              <a:t>10/09/1441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350EC-52E4-4FF4-A69B-B1A3698D1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F2CE61-7489-439D-977E-97BE92837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97E59-DB2E-4934-BAFD-940BD7E33AD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011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3E6E0-A0D0-4265-93F7-5DAC7C937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DDE921-E8FF-49E7-A829-2BD2ECA44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DB1B5-1C5B-4AA2-B3F9-6CF8C8D0B037}" type="datetimeFigureOut">
              <a:rPr lang="fa-IR" smtClean="0"/>
              <a:t>10/09/1441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579574-4463-4DD0-BD0F-FA219F5FF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F1024A-4360-4C1A-806E-92E2E9081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97E59-DB2E-4934-BAFD-940BD7E33AD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46017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44B697-EB2C-4A57-B073-46A6B4F50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DB1B5-1C5B-4AA2-B3F9-6CF8C8D0B037}" type="datetimeFigureOut">
              <a:rPr lang="fa-IR" smtClean="0"/>
              <a:t>10/09/1441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E2039E-F5E9-402C-84A3-BD72C7093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5BDF87-2D24-4D06-8B00-806872FA0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97E59-DB2E-4934-BAFD-940BD7E33AD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59038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8684B-F381-4815-8AF0-1A7544F04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BD214-9994-46FA-9054-A7B227456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34AC9E-4A5C-4FF6-AE25-22223F04CF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50CF99-762F-44CC-A400-316051FB1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DB1B5-1C5B-4AA2-B3F9-6CF8C8D0B037}" type="datetimeFigureOut">
              <a:rPr lang="fa-IR" smtClean="0"/>
              <a:t>10/09/1441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DAFDB3-32D0-4240-807D-8F8685619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5AB65C-5E78-4DF9-BD25-7E0D0190A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97E59-DB2E-4934-BAFD-940BD7E33AD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5086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12F41-8C16-4187-B0A5-99F6E0DBB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C34EED-54FD-4EAD-9A61-AA91DDF4CB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30E424-1FBC-4CD3-BA5B-F2E83ED0E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1F9282-2BE6-4DB9-8447-15E15A440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DB1B5-1C5B-4AA2-B3F9-6CF8C8D0B037}" type="datetimeFigureOut">
              <a:rPr lang="fa-IR" smtClean="0"/>
              <a:t>10/09/1441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DEC11-A4C4-4A11-A0DB-20150E4EA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54A291-4FA2-46FD-BF4C-16E1DB3E5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97E59-DB2E-4934-BAFD-940BD7E33AD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29858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9C1FD-7194-47D0-8F06-F6C4DA741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8ACEF8-C9BB-4197-A096-3E367AB334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F520B-D2E7-4837-BA49-2699D61CC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DB1B5-1C5B-4AA2-B3F9-6CF8C8D0B037}" type="datetimeFigureOut">
              <a:rPr lang="fa-IR" smtClean="0"/>
              <a:t>10/09/1441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C10324-9335-4618-83D4-0A5B62F38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1A65A6-FF4D-4B98-9680-712285C85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97E59-DB2E-4934-BAFD-940BD7E33AD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127652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A7C4EC-083F-41FE-B263-DFBD51FD4F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19638D-0448-46E1-AD10-EF2375385A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24F85-D8EA-48AE-8CC7-6A74E9F86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DB1B5-1C5B-4AA2-B3F9-6CF8C8D0B037}" type="datetimeFigureOut">
              <a:rPr lang="fa-IR" smtClean="0"/>
              <a:t>10/09/1441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C68B3-E30E-4F36-A8DC-CAF4C282D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C0A10-FA8A-44E1-B60F-AF2A0BC0D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97E59-DB2E-4934-BAFD-940BD7E33AD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17415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17AA006-F8DE-4C19-B094-39B83AA608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AFBF0EF-4B49-4DFA-B505-B2083D986E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2E492BC-9D05-4E85-9655-F510A15DDE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E3ADFF-08A7-4E67-9EED-69A3BC98A73C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7824557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67E59F-391A-4563-A3A5-6A86171B5F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377BADB-BCC2-48E7-A376-DCC986D4E0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9E945F-DF2B-47AB-8629-38A81AFFFC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B18EA-FA84-485B-9020-82DDCCDF4755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2168506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75EBF0-310B-48B6-89C7-C6490E0F38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6A37CB8-9B4B-4301-A332-3022D25B4E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0485E22-8E7A-4E9E-82B4-2042355EBE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28FADF-123A-4947-B5EA-1D0AE9EB8983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3846305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E12414-DDC0-4ED9-9B72-E34C7958C1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CF63F6-442D-4523-A8BE-F375A3A751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3B6BE2-336E-4AB6-8B7B-116305E049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67A80-7A37-4DD2-B55F-6C5141BCCB42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2741009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17BD3DC-DA94-41D3-AFA5-F1AA441A74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A960595-25C0-4B4A-9295-F380CE30B1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5EA1F1C-1C96-44FD-A3D3-198CE311DE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F454C-A948-41CF-8454-E8EB10349B64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0245619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BDFE207-6771-42AA-B8C1-D542B913F4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4C6B496-FED5-4D07-8706-5411BC64D0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5F08B71-8334-4AF5-861E-741A828035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7E04E2-0827-402B-A5B0-8D51B09634D1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40041798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0417E50-0B5A-4797-B57C-38D4BBD43C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E31EFBF-1687-47C1-A379-C08D45EDAE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9786D93-CDCF-4514-93E7-80300DE232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B02A6-0518-4461-BC65-571946A57695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7451358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B33424-2664-4C58-8FA3-CF919E8C97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95DFE7-5F20-4788-B26B-26D97036FD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B783D3-B810-4810-A53B-F647E0F88E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9D51E-F828-43F0-BD4F-1B066BD89ABF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42488324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a-I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DD932E-64DB-46AC-9822-192146FAF0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E31BE3-2981-4257-AC68-12D9EA8423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9C8839-4FBD-4E3D-B0A9-5B7002FCFE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FF771-A72E-43E7-9997-B3B2C7F3F79D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7649408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705843F-E5C2-4053-8823-CC6ACA1C4C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EABCB87-60E0-4814-8A32-14DE9759E5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321320B-C6A1-4568-8489-ED4B3EC9DE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6A9963-FACE-4D83-8647-E429BF1B0E97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0284501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F7076B-5217-4C6D-A768-3F5E0E6C32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24D11BC-0B58-4110-8DBE-F1E5D1D445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D210B89-33AC-4F4C-A67B-D24D0F9416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F5E13-2344-4AE3-A3A6-60018398B102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4674177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CD8FCCF-91BB-4205-8099-693D1A66F0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39A2BF7-B2A2-40BB-B7E6-46BD12CEC8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464DC76-992B-49D4-A37B-5A819C407C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14C5A-9C0F-43B8-9352-769F27C2F227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521145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08642A-8272-42A6-BD87-2F054E291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BEDEC4-8208-4BF3-8909-0C019BE2F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F02B25-CAF6-45FF-8567-E7BFDC7D90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DB1B5-1C5B-4AA2-B3F9-6CF8C8D0B037}" type="datetimeFigureOut">
              <a:rPr lang="fa-IR" smtClean="0"/>
              <a:t>10/09/1441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A4BEF1-E30F-45BA-9F93-DF07749DC9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CD28C-95C9-47D3-ADD9-98D2A3E162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97E59-DB2E-4934-BAFD-940BD7E33AD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98125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7D34C55-1046-43BE-B04D-C805F244F0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a-IR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DFE9B79-781F-4274-A299-0C1C45205B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a-IR"/>
              <a:t>Click to edit Master text styles</a:t>
            </a:r>
          </a:p>
          <a:p>
            <a:pPr lvl="1"/>
            <a:r>
              <a:rPr lang="en-US" altLang="fa-IR"/>
              <a:t>Second level</a:t>
            </a:r>
          </a:p>
          <a:p>
            <a:pPr lvl="2"/>
            <a:r>
              <a:rPr lang="en-US" altLang="fa-IR"/>
              <a:t>Third level</a:t>
            </a:r>
          </a:p>
          <a:p>
            <a:pPr lvl="3"/>
            <a:r>
              <a:rPr lang="en-US" altLang="fa-IR"/>
              <a:t>Fourth level</a:t>
            </a:r>
          </a:p>
          <a:p>
            <a:pPr lvl="4"/>
            <a:r>
              <a:rPr lang="en-US" altLang="fa-IR"/>
              <a:t>Fifth level</a:t>
            </a: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A2D1F1CB-C8E6-40E5-BAB0-1BC8D33DD7F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40687637-E8B5-4242-BF36-75CD1FCBB08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62C30461-9CF9-4366-AEDB-0D92B7434C0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73460CB9-43D3-4061-98BD-4C2579FF77AA}" type="slidenum">
              <a:rPr lang="ar-SA" altLang="fa-IR"/>
              <a:pPr>
                <a:defRPr/>
              </a:pPr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363757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C6060-378C-4896-A378-BBA58140E5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7E4C97-276F-4AF1-B8DB-850026BA6E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00780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52BC7201-BE67-4179-AB44-BEF8FFA87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9557" y="601664"/>
            <a:ext cx="4556055" cy="4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srgbClr val="FFCC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عوامل موثر بر تئوری بنگاه های گردشگری</a:t>
            </a:r>
            <a:endParaRPr lang="fa-IR" altLang="fa-IR" sz="2400" dirty="0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999D24B7-8609-4065-8200-1D6024D89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9049" y="1434608"/>
            <a:ext cx="3868368" cy="398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20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1- اهداف بنگاه</a:t>
            </a:r>
          </a:p>
          <a:p>
            <a:pPr algn="r" rtl="1" fontAlgn="base">
              <a:lnSpc>
                <a:spcPct val="20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2- ساختار حاکم بر بازار</a:t>
            </a:r>
          </a:p>
          <a:p>
            <a:pPr algn="r" rtl="1" fontAlgn="base">
              <a:lnSpc>
                <a:spcPct val="20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3- انواع بنگاه ها و محصولات آن ها</a:t>
            </a:r>
          </a:p>
          <a:p>
            <a:pPr algn="r" rtl="1" fontAlgn="base">
              <a:lnSpc>
                <a:spcPct val="20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4- مقطع زمانی مورد مطالعه</a:t>
            </a:r>
          </a:p>
          <a:p>
            <a:pPr algn="r" rtl="1" fontAlgn="base">
              <a:lnSpc>
                <a:spcPct val="20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5- متغیر یا متغیر های تصمیم بنگاه</a:t>
            </a:r>
          </a:p>
        </p:txBody>
      </p:sp>
      <p:pic>
        <p:nvPicPr>
          <p:cNvPr id="2" name="F28472C1">
            <a:hlinkClick r:id="" action="ppaction://media"/>
            <a:extLst>
              <a:ext uri="{FF2B5EF4-FFF2-40B4-BE49-F238E27FC236}">
                <a16:creationId xmlns:a16="http://schemas.microsoft.com/office/drawing/2014/main" id="{1FF91D9B-92ED-4987-B5E4-13378D0F0C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55641" y="1772817"/>
            <a:ext cx="487363" cy="487363"/>
          </a:xfrm>
          <a:prstGeom prst="rect">
            <a:avLst/>
          </a:prstGeom>
          <a:solidFill>
            <a:srgbClr val="FFFF00"/>
          </a:solidFill>
        </p:spPr>
      </p:pic>
    </p:spTree>
    <p:extLst>
      <p:ext uri="{BB962C8B-B14F-4D97-AF65-F5344CB8AC3E}">
        <p14:creationId xmlns:p14="http://schemas.microsoft.com/office/powerpoint/2010/main" val="2910800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0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52BC7201-BE67-4179-AB44-BEF8FFA87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4144" y="601664"/>
            <a:ext cx="3066865" cy="4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srgbClr val="FFCC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اهداف بنگاه های گردشگری</a:t>
            </a:r>
            <a:endParaRPr lang="fa-IR" altLang="fa-IR" sz="2400" dirty="0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999D24B7-8609-4065-8200-1D6024D89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8049" y="1434608"/>
            <a:ext cx="3549369" cy="398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20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1- حداکثر کردن سود</a:t>
            </a:r>
          </a:p>
          <a:p>
            <a:pPr algn="r" rtl="1" fontAlgn="base">
              <a:lnSpc>
                <a:spcPct val="20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2- حداکثر کردن درآمد (فروش)</a:t>
            </a:r>
          </a:p>
          <a:p>
            <a:pPr algn="r" rtl="1" fontAlgn="base">
              <a:lnSpc>
                <a:spcPct val="20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3- حداکثر کردن تولید</a:t>
            </a:r>
          </a:p>
          <a:p>
            <a:pPr algn="r" rtl="1" fontAlgn="base">
              <a:lnSpc>
                <a:spcPct val="20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4- اهداف رضایت بخش</a:t>
            </a:r>
          </a:p>
          <a:p>
            <a:pPr algn="r" rtl="1" fontAlgn="base">
              <a:lnSpc>
                <a:spcPct val="20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5- حداقل سود اما بدون تنش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274D5A-EE8B-406A-96C1-9628622A83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191" y="1030238"/>
            <a:ext cx="4736526" cy="2736304"/>
          </a:xfrm>
          <a:prstGeom prst="rect">
            <a:avLst/>
          </a:prstGeom>
        </p:spPr>
      </p:pic>
      <p:pic>
        <p:nvPicPr>
          <p:cNvPr id="4" name="23FE8377">
            <a:hlinkClick r:id="" action="ppaction://media"/>
            <a:extLst>
              <a:ext uri="{FF2B5EF4-FFF2-40B4-BE49-F238E27FC236}">
                <a16:creationId xmlns:a16="http://schemas.microsoft.com/office/drawing/2014/main" id="{5C2CF93E-4524-45D4-B08A-FD3A6B9889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23593" y="4437113"/>
            <a:ext cx="487363" cy="487363"/>
          </a:xfrm>
          <a:prstGeom prst="rect">
            <a:avLst/>
          </a:prstGeom>
          <a:solidFill>
            <a:srgbClr val="FFFF00"/>
          </a:solidFill>
        </p:spPr>
      </p:pic>
    </p:spTree>
    <p:extLst>
      <p:ext uri="{BB962C8B-B14F-4D97-AF65-F5344CB8AC3E}">
        <p14:creationId xmlns:p14="http://schemas.microsoft.com/office/powerpoint/2010/main" val="286340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5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52BC7201-BE67-4179-AB44-BEF8FFA87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6836" y="601664"/>
            <a:ext cx="2321469" cy="4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FFCC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ساختار بازار ها</a:t>
            </a:r>
            <a:r>
              <a:rPr lang="fa-IR" altLang="fa-IR" sz="2400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       </a:t>
            </a: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999D24B7-8609-4065-8200-1D6024D89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8894" y="1700214"/>
            <a:ext cx="1370888" cy="4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رقابت کامل</a:t>
            </a:r>
          </a:p>
        </p:txBody>
      </p:sp>
      <p:sp>
        <p:nvSpPr>
          <p:cNvPr id="90116" name="Rectangle 5">
            <a:extLst>
              <a:ext uri="{FF2B5EF4-FFF2-40B4-BE49-F238E27FC236}">
                <a16:creationId xmlns:a16="http://schemas.microsoft.com/office/drawing/2014/main" id="{9ACC304F-BF84-4FA4-B343-00D5867B1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7193" y="1700214"/>
            <a:ext cx="1471878" cy="4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انحصار کامل</a:t>
            </a:r>
          </a:p>
        </p:txBody>
      </p:sp>
      <p:sp>
        <p:nvSpPr>
          <p:cNvPr id="90117" name="Line 6">
            <a:extLst>
              <a:ext uri="{FF2B5EF4-FFF2-40B4-BE49-F238E27FC236}">
                <a16:creationId xmlns:a16="http://schemas.microsoft.com/office/drawing/2014/main" id="{BAA317BB-7729-4572-8CD3-72B81CE64F7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87714" y="2420938"/>
            <a:ext cx="626427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12ED170C">
            <a:hlinkClick r:id="" action="ppaction://media"/>
            <a:extLst>
              <a:ext uri="{FF2B5EF4-FFF2-40B4-BE49-F238E27FC236}">
                <a16:creationId xmlns:a16="http://schemas.microsoft.com/office/drawing/2014/main" id="{7E959021-F259-4DC7-A328-0EE3A34E40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63132" y="3429001"/>
            <a:ext cx="487363" cy="487363"/>
          </a:xfrm>
          <a:prstGeom prst="rect">
            <a:avLst/>
          </a:prstGeom>
          <a:solidFill>
            <a:srgbClr val="FFFF00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22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3">
            <a:extLst>
              <a:ext uri="{FF2B5EF4-FFF2-40B4-BE49-F238E27FC236}">
                <a16:creationId xmlns:a16="http://schemas.microsoft.com/office/drawing/2014/main" id="{5BC33187-1FB8-4501-9435-1ED72D8C5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8894" y="333376"/>
            <a:ext cx="1370888" cy="4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رقابت کامل</a:t>
            </a:r>
          </a:p>
        </p:txBody>
      </p:sp>
      <p:sp>
        <p:nvSpPr>
          <p:cNvPr id="92163" name="Rectangle 4">
            <a:extLst>
              <a:ext uri="{FF2B5EF4-FFF2-40B4-BE49-F238E27FC236}">
                <a16:creationId xmlns:a16="http://schemas.microsoft.com/office/drawing/2014/main" id="{D8F874EA-F3F0-40E5-972A-FB36EAE5C8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7212" y="1054101"/>
            <a:ext cx="7984878" cy="4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وضعیتی که فروشنده می تواند با قیمتی معین تمام محصول خود را بفروشد .</a:t>
            </a:r>
          </a:p>
        </p:txBody>
      </p:sp>
      <p:grpSp>
        <p:nvGrpSpPr>
          <p:cNvPr id="92164" name="Group 20">
            <a:extLst>
              <a:ext uri="{FF2B5EF4-FFF2-40B4-BE49-F238E27FC236}">
                <a16:creationId xmlns:a16="http://schemas.microsoft.com/office/drawing/2014/main" id="{72E769F3-C4EA-4583-8462-71FB73A64FB8}"/>
              </a:ext>
            </a:extLst>
          </p:cNvPr>
          <p:cNvGrpSpPr>
            <a:grpSpLocks/>
          </p:cNvGrpSpPr>
          <p:nvPr/>
        </p:nvGrpSpPr>
        <p:grpSpPr bwMode="auto">
          <a:xfrm>
            <a:off x="4799013" y="1700214"/>
            <a:ext cx="4176712" cy="3286125"/>
            <a:chOff x="567" y="1294"/>
            <a:chExt cx="3991" cy="2962"/>
          </a:xfrm>
        </p:grpSpPr>
        <p:sp>
          <p:nvSpPr>
            <p:cNvPr id="92166" name="Line 8">
              <a:extLst>
                <a:ext uri="{FF2B5EF4-FFF2-40B4-BE49-F238E27FC236}">
                  <a16:creationId xmlns:a16="http://schemas.microsoft.com/office/drawing/2014/main" id="{C43FFC60-3ACF-4337-8B68-A91F3891E9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56" y="3789"/>
              <a:ext cx="3221" cy="0"/>
            </a:xfrm>
            <a:prstGeom prst="line">
              <a:avLst/>
            </a:prstGeom>
            <a:noFill/>
            <a:ln w="41275">
              <a:solidFill>
                <a:schemeClr val="bg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a-I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67" name="Line 9">
              <a:extLst>
                <a:ext uri="{FF2B5EF4-FFF2-40B4-BE49-F238E27FC236}">
                  <a16:creationId xmlns:a16="http://schemas.microsoft.com/office/drawing/2014/main" id="{23697EF5-2960-4A12-81F2-E68E5841DD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6" y="1294"/>
              <a:ext cx="0" cy="2495"/>
            </a:xfrm>
            <a:prstGeom prst="line">
              <a:avLst/>
            </a:prstGeom>
            <a:noFill/>
            <a:ln w="41275">
              <a:solidFill>
                <a:schemeClr val="bg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a-I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68" name="Text Box 11">
              <a:extLst>
                <a:ext uri="{FF2B5EF4-FFF2-40B4-BE49-F238E27FC236}">
                  <a16:creationId xmlns:a16="http://schemas.microsoft.com/office/drawing/2014/main" id="{0C165A3D-1225-4AC6-8C8C-2450328FD2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3926"/>
              <a:ext cx="49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fontAlgn="base">
                <a:spcBef>
                  <a:spcPct val="50000"/>
                </a:spcBef>
                <a:spcAft>
                  <a:spcPct val="0"/>
                </a:spcAft>
                <a:buNone/>
              </a:pPr>
              <a:r>
                <a:rPr lang="en-US" altLang="fa-IR" sz="1800" b="1">
                  <a:solidFill>
                    <a:srgbClr val="FFFFFF"/>
                  </a:solidFill>
                </a:rPr>
                <a:t>Q</a:t>
              </a:r>
            </a:p>
          </p:txBody>
        </p:sp>
        <p:sp>
          <p:nvSpPr>
            <p:cNvPr id="92169" name="Text Box 12">
              <a:extLst>
                <a:ext uri="{FF2B5EF4-FFF2-40B4-BE49-F238E27FC236}">
                  <a16:creationId xmlns:a16="http://schemas.microsoft.com/office/drawing/2014/main" id="{4E4D0971-4448-4D33-BA46-9C4F5B024A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7" y="1344"/>
              <a:ext cx="499" cy="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fontAlgn="base">
                <a:spcBef>
                  <a:spcPct val="50000"/>
                </a:spcBef>
                <a:spcAft>
                  <a:spcPct val="0"/>
                </a:spcAft>
                <a:buNone/>
              </a:pPr>
              <a:r>
                <a:rPr lang="fa-IR" altLang="fa-IR" sz="1800" b="1">
                  <a:solidFill>
                    <a:srgbClr val="FFFFFF"/>
                  </a:solidFill>
                </a:rPr>
                <a:t>ًً</a:t>
              </a:r>
              <a:r>
                <a:rPr lang="en-US" altLang="fa-IR" sz="1800" b="1">
                  <a:solidFill>
                    <a:srgbClr val="FFFFFF"/>
                  </a:solidFill>
                </a:rPr>
                <a:t>P</a:t>
              </a:r>
            </a:p>
          </p:txBody>
        </p:sp>
        <p:sp>
          <p:nvSpPr>
            <p:cNvPr id="92170" name="Text Box 18">
              <a:extLst>
                <a:ext uri="{FF2B5EF4-FFF2-40B4-BE49-F238E27FC236}">
                  <a16:creationId xmlns:a16="http://schemas.microsoft.com/office/drawing/2014/main" id="{4A6627D8-AF46-4D8E-937A-65F20128A4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7" y="2519"/>
              <a:ext cx="499" cy="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fontAlgn="base">
                <a:spcBef>
                  <a:spcPct val="50000"/>
                </a:spcBef>
                <a:spcAft>
                  <a:spcPct val="0"/>
                </a:spcAft>
                <a:buNone/>
              </a:pPr>
              <a:r>
                <a:rPr lang="fa-IR" altLang="fa-IR" sz="1800" b="1">
                  <a:solidFill>
                    <a:srgbClr val="FFFFFF"/>
                  </a:solidFill>
                </a:rPr>
                <a:t>ًً</a:t>
              </a:r>
              <a:r>
                <a:rPr lang="en-US" altLang="fa-IR" sz="1800" b="1">
                  <a:solidFill>
                    <a:srgbClr val="FFFFFF"/>
                  </a:solidFill>
                </a:rPr>
                <a:t>P1</a:t>
              </a:r>
            </a:p>
          </p:txBody>
        </p:sp>
        <p:sp>
          <p:nvSpPr>
            <p:cNvPr id="92171" name="Line 19">
              <a:extLst>
                <a:ext uri="{FF2B5EF4-FFF2-40B4-BE49-F238E27FC236}">
                  <a16:creationId xmlns:a16="http://schemas.microsoft.com/office/drawing/2014/main" id="{D1BA64DA-13EC-44A7-B2B7-FE6C2BC91B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6" y="2704"/>
              <a:ext cx="2949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a-I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2165" name="Rectangle 21">
            <a:extLst>
              <a:ext uri="{FF2B5EF4-FFF2-40B4-BE49-F238E27FC236}">
                <a16:creationId xmlns:a16="http://schemas.microsoft.com/office/drawing/2014/main" id="{B3868907-6ABD-4740-A548-BAECF0702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2790" y="5464176"/>
            <a:ext cx="7754046" cy="1150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در گردشگری عموما این اتفاق به صورت کامل نمی افتد چرا که محصولاتی که در</a:t>
            </a:r>
          </a:p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یک سطح هستند را با کمی تمایز می توان تا حدی با قیمت متفاوت عرضه نمود و</a:t>
            </a:r>
          </a:p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مشتریان خود را حفظ نمود 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CE2EB260-F65B-487B-9522-1DF6AA040E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0375" y="333375"/>
            <a:ext cx="340360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اگر بازاری در حالت رقابت کامل</a:t>
            </a:r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9F185C18-A451-42ED-8172-91DAA5FCA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000" y="1054101"/>
            <a:ext cx="8675688" cy="204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</a:pPr>
            <a:r>
              <a:rPr lang="fa-IR" altLang="fa-IR" sz="24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رفاه مصرف کننده در حداکثر است.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</a:pPr>
            <a:r>
              <a:rPr lang="fa-IR" altLang="fa-IR" sz="24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بازار بالاترین کارایی را دارد.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</a:pPr>
            <a:r>
              <a:rPr lang="fa-IR" altLang="fa-IR" sz="24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محصول با کمترین هزینه تولید و با کمترین قیمت فروخته می ود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</a:pPr>
            <a:r>
              <a:rPr lang="fa-IR" altLang="fa-IR" sz="24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سود بنگاه ها بسیار ناچیز و در بلند مدت به صفر نزدیک می شود.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</a:pPr>
            <a:r>
              <a:rPr lang="fa-IR" altLang="fa-IR" sz="24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کارایی تخصیص منابع بالا است و منابع دقیقاً صرف خدمات محصول بازار می شود.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E64BB2E5-2F63-480A-9901-8439E1663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9193" y="333376"/>
            <a:ext cx="1471878" cy="4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انحصار کامل</a:t>
            </a:r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66285703-09CD-40B5-BEB1-B94C4C3FF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3320" y="1054101"/>
            <a:ext cx="5976381" cy="20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زمانی به وجود می آید که جایگزین وجود نداشته باشد 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4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4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در موقع نیاز وجود نداشته باشد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4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مصرف کننده با قیمت مورد نظر وجود نداشته باشد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4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نوع محصولات تفاوت بسیاری با یکدیگر داشته باشند </a:t>
            </a:r>
          </a:p>
        </p:txBody>
      </p:sp>
      <p:sp>
        <p:nvSpPr>
          <p:cNvPr id="96260" name="Rectangle 12">
            <a:extLst>
              <a:ext uri="{FF2B5EF4-FFF2-40B4-BE49-F238E27FC236}">
                <a16:creationId xmlns:a16="http://schemas.microsoft.com/office/drawing/2014/main" id="{3C7BFBE1-4CC4-464B-A388-4AC647D05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0931" y="4300538"/>
            <a:ext cx="8627683" cy="405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در گردشگری با ایجاد تمایز و ایجاد و ارائه محصول نو می توان به انحصار کامل دست یافت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9A4661CD-A264-4AFD-A9C8-0A9DB1CA02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6162" y="415926"/>
            <a:ext cx="2039341" cy="4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انحصار چند جانبه</a:t>
            </a:r>
          </a:p>
        </p:txBody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1AB7A8D6-FAC5-465A-A85D-A31BCE4AA0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8376" y="1133475"/>
            <a:ext cx="8251825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انحصار در دست چند مقصد یا سازمان است.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4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سهم بازار را بین خود تقسیم کرده اند.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رقابت قیمتی امکان پذیر نیست (جنگ قیمتی).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افزایش سود و درآمد از طریق افزایش قیمت یا کاهش قیمت نمی باشد.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آنها در مورد کیفیت محصول، کاهش موضعی قیمت، تبلیغات و تمایز رقابت می کنند.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CCFF33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</p:txBody>
      </p:sp>
      <p:sp>
        <p:nvSpPr>
          <p:cNvPr id="98308" name="Rectangle 2">
            <a:extLst>
              <a:ext uri="{FF2B5EF4-FFF2-40B4-BE49-F238E27FC236}">
                <a16:creationId xmlns:a16="http://schemas.microsoft.com/office/drawing/2014/main" id="{24EAF0A4-D33D-40AF-B0FE-E867371225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3351" y="4781550"/>
            <a:ext cx="735171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FF00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عواملی مانند مرز جغرافیایی، قوانین و مقررات در ساختار بازار موثرند.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AD9BB609-4BC2-4C0F-ACEB-56ED4369B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3063" y="71439"/>
            <a:ext cx="1173162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انواع بازار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F4CDC79-C983-4A7C-81C6-246D0464B036}"/>
              </a:ext>
            </a:extLst>
          </p:cNvPr>
          <p:cNvGraphicFramePr>
            <a:graphicFrameLocks noGrp="1"/>
          </p:cNvGraphicFramePr>
          <p:nvPr/>
        </p:nvGraphicFramePr>
        <p:xfrm>
          <a:off x="1738313" y="604045"/>
          <a:ext cx="8715375" cy="5649911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174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3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3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3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3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58307">
                <a:tc>
                  <a:txBody>
                    <a:bodyPr/>
                    <a:lstStyle/>
                    <a:p>
                      <a:pPr rtl="1"/>
                      <a:r>
                        <a:rPr lang="fa-IR" sz="1400" dirty="0">
                          <a:cs typeface="B Nazanin" pitchFamily="2" charset="-78"/>
                        </a:rPr>
                        <a:t>تعداد تقاضا کنندگان</a:t>
                      </a:r>
                    </a:p>
                    <a:p>
                      <a:pPr rtl="1"/>
                      <a:endParaRPr lang="fa-IR" sz="1400" dirty="0">
                        <a:cs typeface="B Nazanin" pitchFamily="2" charset="-78"/>
                      </a:endParaRPr>
                    </a:p>
                    <a:p>
                      <a:pPr rtl="1"/>
                      <a:endParaRPr lang="fa-IR" sz="1400" dirty="0">
                        <a:cs typeface="B Nazanin" pitchFamily="2" charset="-78"/>
                      </a:endParaRPr>
                    </a:p>
                    <a:p>
                      <a:pPr rtl="1"/>
                      <a:endParaRPr lang="fa-IR" sz="1400" dirty="0">
                        <a:cs typeface="B Nazanin" pitchFamily="2" charset="-78"/>
                      </a:endParaRPr>
                    </a:p>
                    <a:p>
                      <a:pPr rtl="1"/>
                      <a:r>
                        <a:rPr lang="fa-IR" sz="1400" dirty="0">
                          <a:cs typeface="B Nazanin" pitchFamily="2" charset="-78"/>
                        </a:rPr>
                        <a:t>تعداد عرضه کنندگان</a:t>
                      </a:r>
                    </a:p>
                  </a:txBody>
                  <a:tcPr marL="91439" marR="91439" marT="45723" marB="45723"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یک خریدار</a:t>
                      </a:r>
                    </a:p>
                  </a:txBody>
                  <a:tcPr marL="91439" marR="91439" marT="45723" marB="457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چند خریدار عمده</a:t>
                      </a:r>
                    </a:p>
                  </a:txBody>
                  <a:tcPr marL="91439" marR="91439" marT="45723" marB="457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تعداد نسبتاً زیادی از خریداران</a:t>
                      </a:r>
                    </a:p>
                  </a:txBody>
                  <a:tcPr marL="91439" marR="91439" marT="45723" marB="457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خریداران بی شمار</a:t>
                      </a:r>
                    </a:p>
                  </a:txBody>
                  <a:tcPr marL="91439" marR="91439" marT="45723" marB="4572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2901"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یک</a:t>
                      </a:r>
                      <a:r>
                        <a:rPr lang="fa-IR" sz="1800" baseline="0" dirty="0">
                          <a:cs typeface="B Nazanin" pitchFamily="2" charset="-78"/>
                        </a:rPr>
                        <a:t> فروشنده</a:t>
                      </a:r>
                      <a:endParaRPr lang="fa-IR" sz="1800" dirty="0">
                        <a:cs typeface="B Nazanin" pitchFamily="2" charset="-78"/>
                      </a:endParaRPr>
                    </a:p>
                  </a:txBody>
                  <a:tcPr marL="91439" marR="91439" marT="45723" marB="457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انحصار خرید و انحصار فروش</a:t>
                      </a:r>
                    </a:p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(انحصار دو طرفه)</a:t>
                      </a:r>
                    </a:p>
                  </a:txBody>
                  <a:tcPr marL="91439" marR="91439" marT="45723" marB="457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انحصار چند جانبه</a:t>
                      </a:r>
                      <a:r>
                        <a:rPr lang="fa-IR" sz="1800" baseline="0" dirty="0">
                          <a:cs typeface="B Nazanin" pitchFamily="2" charset="-78"/>
                        </a:rPr>
                        <a:t> خرید و انحصار کامل فروش</a:t>
                      </a:r>
                      <a:endParaRPr lang="fa-IR" sz="1800" dirty="0">
                        <a:cs typeface="B Nazanin" pitchFamily="2" charset="-78"/>
                      </a:endParaRPr>
                    </a:p>
                  </a:txBody>
                  <a:tcPr marL="91439" marR="91439" marT="45723" marB="457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رقابت انحصاری خرید و انحصار کامل فروش</a:t>
                      </a:r>
                    </a:p>
                  </a:txBody>
                  <a:tcPr marL="91439" marR="91439" marT="45723" marB="457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انحصار کامل فروش و رقابت کامل خرید</a:t>
                      </a:r>
                    </a:p>
                  </a:txBody>
                  <a:tcPr marL="91439" marR="91439" marT="45723" marB="4572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2901"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چند فروشنده عمده</a:t>
                      </a:r>
                    </a:p>
                  </a:txBody>
                  <a:tcPr marL="91439" marR="91439" marT="45723" marB="457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انحصار کامل خرید و انحصار چند جانبه</a:t>
                      </a:r>
                      <a:r>
                        <a:rPr lang="fa-IR" sz="1800" baseline="0" dirty="0">
                          <a:cs typeface="B Nazanin" pitchFamily="2" charset="-78"/>
                        </a:rPr>
                        <a:t> فروش</a:t>
                      </a:r>
                      <a:endParaRPr lang="fa-IR" sz="1800" dirty="0">
                        <a:cs typeface="B Nazanin" pitchFamily="2" charset="-78"/>
                      </a:endParaRPr>
                    </a:p>
                  </a:txBody>
                  <a:tcPr marL="91439" marR="91439" marT="45723" marB="457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انحصار چند جانبه</a:t>
                      </a:r>
                    </a:p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(خرید</a:t>
                      </a:r>
                      <a:r>
                        <a:rPr lang="fa-IR" sz="1800" baseline="0" dirty="0">
                          <a:cs typeface="B Nazanin" pitchFamily="2" charset="-78"/>
                        </a:rPr>
                        <a:t> و فروش</a:t>
                      </a:r>
                      <a:r>
                        <a:rPr lang="fa-IR" sz="1800" dirty="0">
                          <a:cs typeface="B Nazanin" pitchFamily="2" charset="-78"/>
                        </a:rPr>
                        <a:t>)</a:t>
                      </a:r>
                    </a:p>
                  </a:txBody>
                  <a:tcPr marL="91439" marR="91439" marT="45723" marB="457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رقابت انحصاری خرید و انحصار چندجانبه فروش</a:t>
                      </a:r>
                    </a:p>
                  </a:txBody>
                  <a:tcPr marL="91439" marR="91439" marT="45723" marB="457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انحصار چند</a:t>
                      </a:r>
                      <a:r>
                        <a:rPr lang="fa-IR" sz="1800" baseline="0" dirty="0">
                          <a:cs typeface="B Nazanin" pitchFamily="2" charset="-78"/>
                        </a:rPr>
                        <a:t> جانبه خرید و رقابت کامل خرید</a:t>
                      </a:r>
                      <a:endParaRPr lang="fa-IR" sz="1800" dirty="0">
                        <a:cs typeface="B Nazanin" pitchFamily="2" charset="-78"/>
                      </a:endParaRPr>
                    </a:p>
                  </a:txBody>
                  <a:tcPr marL="91439" marR="91439" marT="45723" marB="4572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2901"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تعداد نسبتاً زیادی از</a:t>
                      </a:r>
                      <a:r>
                        <a:rPr lang="fa-IR" sz="1800" baseline="0" dirty="0">
                          <a:cs typeface="B Nazanin" pitchFamily="2" charset="-78"/>
                        </a:rPr>
                        <a:t> فروشندگان</a:t>
                      </a:r>
                      <a:endParaRPr lang="fa-IR" sz="1800" dirty="0">
                        <a:cs typeface="B Nazanin" pitchFamily="2" charset="-78"/>
                      </a:endParaRPr>
                    </a:p>
                  </a:txBody>
                  <a:tcPr marL="91439" marR="91439" marT="45723" marB="457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انحصار کامل خرید و رقابت انحصاری فروش</a:t>
                      </a:r>
                    </a:p>
                  </a:txBody>
                  <a:tcPr marL="91439" marR="91439" marT="45723" marB="457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انحصار چند جانبه</a:t>
                      </a:r>
                      <a:r>
                        <a:rPr lang="fa-IR" sz="1800" baseline="0" dirty="0">
                          <a:cs typeface="B Nazanin" pitchFamily="2" charset="-78"/>
                        </a:rPr>
                        <a:t> خرید و رقابت انحصاری فروش</a:t>
                      </a:r>
                      <a:endParaRPr lang="fa-IR" sz="1800" dirty="0">
                        <a:cs typeface="B Nazanin" pitchFamily="2" charset="-78"/>
                      </a:endParaRPr>
                    </a:p>
                  </a:txBody>
                  <a:tcPr marL="91439" marR="91439" marT="45723" marB="457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رقابت انحصاری (خرید و فروش)</a:t>
                      </a:r>
                    </a:p>
                  </a:txBody>
                  <a:tcPr marL="91439" marR="91439" marT="45723" marB="457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رقابت انحصاری فروش و رقابت کامل خرید</a:t>
                      </a:r>
                    </a:p>
                  </a:txBody>
                  <a:tcPr marL="91439" marR="91439" marT="45723" marB="4572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2901"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فروشندگان</a:t>
                      </a:r>
                      <a:r>
                        <a:rPr lang="fa-IR" sz="1800" baseline="0" dirty="0">
                          <a:cs typeface="B Nazanin" pitchFamily="2" charset="-78"/>
                        </a:rPr>
                        <a:t> بی شمار</a:t>
                      </a:r>
                      <a:endParaRPr lang="fa-IR" sz="1800" dirty="0">
                        <a:cs typeface="B Nazanin" pitchFamily="2" charset="-78"/>
                      </a:endParaRPr>
                    </a:p>
                  </a:txBody>
                  <a:tcPr marL="91439" marR="91439" marT="45723" marB="457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انحصار خرید و رقابت کامل فروش</a:t>
                      </a:r>
                    </a:p>
                  </a:txBody>
                  <a:tcPr marL="91439" marR="91439" marT="45723" marB="457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انحصار چندجانبه خرید و رقابت کامل فروش</a:t>
                      </a:r>
                    </a:p>
                  </a:txBody>
                  <a:tcPr marL="91439" marR="91439" marT="45723" marB="457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رقابت انحصاری خرید و رقابت کامل فروش</a:t>
                      </a:r>
                    </a:p>
                  </a:txBody>
                  <a:tcPr marL="91439" marR="91439" marT="45723" marB="457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Nazanin" pitchFamily="2" charset="-78"/>
                        </a:rPr>
                        <a:t>رقابت کامل (خرید</a:t>
                      </a:r>
                      <a:r>
                        <a:rPr lang="fa-IR" sz="1800" baseline="0" dirty="0">
                          <a:cs typeface="B Nazanin" pitchFamily="2" charset="-78"/>
                        </a:rPr>
                        <a:t> و فروش</a:t>
                      </a:r>
                      <a:r>
                        <a:rPr lang="fa-IR" sz="1800" dirty="0">
                          <a:cs typeface="B Nazanin" pitchFamily="2" charset="-78"/>
                        </a:rPr>
                        <a:t>)</a:t>
                      </a:r>
                    </a:p>
                  </a:txBody>
                  <a:tcPr marL="91439" marR="91439" marT="45723" marB="4572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" name="AD64F39D">
            <a:hlinkClick r:id="" action="ppaction://media"/>
            <a:extLst>
              <a:ext uri="{FF2B5EF4-FFF2-40B4-BE49-F238E27FC236}">
                <a16:creationId xmlns:a16="http://schemas.microsoft.com/office/drawing/2014/main" id="{A3FE02AD-0405-40BA-882E-DF2EE7DDC3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35560" y="5749126"/>
            <a:ext cx="648072" cy="487363"/>
          </a:xfrm>
          <a:prstGeom prst="rect">
            <a:avLst/>
          </a:prstGeom>
          <a:solidFill>
            <a:srgbClr val="FFFF00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0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D76E4EDA-2FE7-4317-A5F2-EE3FF7F19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8876" y="415925"/>
            <a:ext cx="356711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ساختار بازار در بخش حمل و نقل</a:t>
            </a:r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1539EC1E-5C1F-4FF6-9F0E-B388E2E45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8376" y="1133476"/>
            <a:ext cx="825182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حمل و نقل هوایی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400" b="1" dirty="0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حمل و نقل زمینی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400" b="1" dirty="0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حمل و نقل </a:t>
            </a:r>
            <a:r>
              <a:rPr lang="fa-IR" altLang="fa-IR" sz="2400" b="1" dirty="0" err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ریلی</a:t>
            </a:r>
            <a:endParaRPr lang="fa-IR" altLang="fa-IR" sz="2400" b="1" dirty="0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400" b="1" dirty="0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حمل و نقل آبی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400" b="1" dirty="0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هزینه های ثابت حمل و نقل عموماً بیشتر از هزینه های متغیر است.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ظرفیت عرضه عمدتاً ثابت است.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400" b="1" dirty="0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srgbClr val="FFFF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حال سوال این است که بخشی با چنین ویژگی </a:t>
            </a:r>
            <a:r>
              <a:rPr lang="fa-IR" altLang="fa-IR" sz="2400" b="1" dirty="0" err="1">
                <a:solidFill>
                  <a:srgbClr val="FFFF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هایی</a:t>
            </a:r>
            <a:r>
              <a:rPr lang="fa-IR" altLang="fa-IR" sz="2400" b="1" dirty="0">
                <a:solidFill>
                  <a:srgbClr val="FFFF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 چه راهبردی را برای به حداکثر رساندن سود می باید مد نظر داشته باشد؟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 dirty="0">
                <a:solidFill>
                  <a:srgbClr val="FFFF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حداکثر سود با افزایش ضریب اشغال یا حداکثر سود با افزایش قیمت؟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400" b="1" dirty="0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 dirty="0">
              <a:solidFill>
                <a:srgbClr val="CCFF33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</p:txBody>
      </p:sp>
      <p:pic>
        <p:nvPicPr>
          <p:cNvPr id="2" name="D185ECFA">
            <a:hlinkClick r:id="" action="ppaction://media"/>
            <a:extLst>
              <a:ext uri="{FF2B5EF4-FFF2-40B4-BE49-F238E27FC236}">
                <a16:creationId xmlns:a16="http://schemas.microsoft.com/office/drawing/2014/main" id="{56A0AFD1-1922-44AD-B992-021562D466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43673" y="1052737"/>
            <a:ext cx="487363" cy="487363"/>
          </a:xfrm>
          <a:prstGeom prst="rect">
            <a:avLst/>
          </a:prstGeom>
          <a:solidFill>
            <a:srgbClr val="FFFF00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4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02B44D9A-EF6E-4E7B-B1A0-8B2884E2E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7514" y="415925"/>
            <a:ext cx="3038475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ساختار بازار در بخش اقامت</a:t>
            </a:r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812AD70E-6051-4C65-81BF-512C4391F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8376" y="1133476"/>
            <a:ext cx="8251825" cy="356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کمپ، هتل، متل، هتل آپارتمان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4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هزینه های ثابت اقامت نیز عموماً بیشتر از هزینه های متغیراست.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ظرفیت عرضه عمدتاً ثابت است.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4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FFFF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حال سوال این است که در این نوع بنگاه ها چه راهبردی برای به حداکثر رساندن سود مناسبتر است؟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4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CCFF33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05DA7B82-95FC-473F-9222-7E8DB938D0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1288" y="415925"/>
            <a:ext cx="331470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ساختار بازار در بخش جاذبه ها</a:t>
            </a: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62B76E43-581C-4920-83AF-5E433038F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8376" y="1133476"/>
            <a:ext cx="8251825" cy="397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جاذبه های طبیعی، تاریخی و انسان ساخت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4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معمولاً محصولات انحصاری ارائه می نمایند.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ظرفیت معمولاً قابل ارتقا است.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4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FFFF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این بخشی با چنین ویژگی هایی چه راهبردی را برای به حداکثر رساندن سود می باید مد نظر داشته باشد؟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FFFF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حداکثر سود با افزایش ضریب اشغال یا حداکثر سود با افزایش قیمت؟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4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CCFF33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B6F2CE34-6C57-4C69-B363-6E1040FCC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1288" y="415925"/>
            <a:ext cx="458470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ساختار بازار در بخش آژانس های مسافرتی</a:t>
            </a:r>
          </a:p>
        </p:txBody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FAA84806-CE15-4406-AA9D-BB17D2E81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8376" y="1133476"/>
            <a:ext cx="8251825" cy="437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عمدتاً واسطه هستند.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عمدتاً درآمد آن ها ناشی از حق العمل کاری است مگر بنگاه های تورگردان.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4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معمولاً محصولات رقابتی ارائه می نمایند.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ظرفیت معمولاً بالاست.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4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FFFF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این بخشی با چنین ویژگی هایی چه راهبردی را برای به حداکثر رساندن سود می باید مد نظر داشته باشد؟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FFFF00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حداکثر سود با افزایش ضریب اشغال یا حداکثر سود با افزایش قیمت؟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4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CCFF33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8FF0FE30-FAB4-4777-9172-A9A12648C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2655" y="415926"/>
            <a:ext cx="2994731" cy="4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400" b="1">
                <a:solidFill>
                  <a:srgbClr val="CCFF33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عرضه در صنعت گردشگری</a:t>
            </a: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B31EB08C-0F72-48E3-97D6-B6FBEF7DD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1431" y="1152526"/>
            <a:ext cx="8353633" cy="301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عرضه زمانی اتفاق می افتد که سازمان و عرضه کننده قادر و مایل به تامین منابع جهت 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ارائه محصول باشد . موانع این اقدام عبارتند از :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None/>
            </a:pPr>
            <a:endParaRPr lang="fa-IR" altLang="fa-IR" sz="2200" b="1">
              <a:solidFill>
                <a:srgbClr val="FFFFFF"/>
              </a:solidFill>
              <a:latin typeface="Garamond" panose="02020404030301010803" pitchFamily="18" charset="0"/>
              <a:cs typeface="B Nazanin" panose="00000400000000000000" pitchFamily="2" charset="-78"/>
            </a:endParaRP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سرمایه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مجوز ها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رقابت و انحصار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محدودیت منابع</a:t>
            </a:r>
          </a:p>
          <a:p>
            <a:pPr algn="r" rtl="1" fontAlgn="base">
              <a:lnSpc>
                <a:spcPct val="90000"/>
              </a:lnSpc>
              <a:spcAft>
                <a:spcPct val="0"/>
              </a:spcAft>
              <a:buClr>
                <a:srgbClr val="CCFF33"/>
              </a:buClr>
              <a:buSzPct val="105000"/>
              <a:buFont typeface="Wingdings" panose="05000000000000000000" pitchFamily="2" charset="2"/>
              <a:buChar char="Ø"/>
            </a:pPr>
            <a:r>
              <a:rPr lang="fa-IR" altLang="fa-IR" sz="2200" b="1">
                <a:solidFill>
                  <a:srgbClr val="FFFFFF"/>
                </a:solidFill>
                <a:latin typeface="Garamond" panose="02020404030301010803" pitchFamily="18" charset="0"/>
                <a:cs typeface="B Nazanin" panose="00000400000000000000" pitchFamily="2" charset="-78"/>
              </a:rPr>
              <a:t>دانش لازم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790</Words>
  <Application>Microsoft Office PowerPoint</Application>
  <PresentationFormat>Widescreen</PresentationFormat>
  <Paragraphs>136</Paragraphs>
  <Slides>14</Slides>
  <Notes>13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Garamond</vt:lpstr>
      <vt:lpstr>Wingdings</vt:lpstr>
      <vt:lpstr>Office Theme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L.E.N.O.V.O</dc:creator>
  <cp:lastModifiedBy>L.E.N.O.V.O</cp:lastModifiedBy>
  <cp:revision>1</cp:revision>
  <dcterms:created xsi:type="dcterms:W3CDTF">2020-05-02T09:50:03Z</dcterms:created>
  <dcterms:modified xsi:type="dcterms:W3CDTF">2020-05-02T09:50:56Z</dcterms:modified>
</cp:coreProperties>
</file>