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314" r:id="rId4"/>
    <p:sldId id="279" r:id="rId5"/>
    <p:sldId id="257" r:id="rId6"/>
    <p:sldId id="258" r:id="rId7"/>
    <p:sldId id="259" r:id="rId8"/>
    <p:sldId id="260" r:id="rId9"/>
    <p:sldId id="261" r:id="rId10"/>
    <p:sldId id="262" r:id="rId11"/>
    <p:sldId id="263" r:id="rId12"/>
    <p:sldId id="264" r:id="rId13"/>
    <p:sldId id="265" r:id="rId14"/>
    <p:sldId id="266" r:id="rId15"/>
    <p:sldId id="319" r:id="rId16"/>
    <p:sldId id="315" r:id="rId17"/>
    <p:sldId id="267" r:id="rId18"/>
    <p:sldId id="268" r:id="rId19"/>
    <p:sldId id="269" r:id="rId20"/>
    <p:sldId id="270" r:id="rId21"/>
    <p:sldId id="271" r:id="rId22"/>
    <p:sldId id="272" r:id="rId23"/>
    <p:sldId id="273" r:id="rId24"/>
    <p:sldId id="274" r:id="rId25"/>
    <p:sldId id="275" r:id="rId26"/>
    <p:sldId id="276" r:id="rId27"/>
    <p:sldId id="320" r:id="rId28"/>
    <p:sldId id="316" r:id="rId29"/>
    <p:sldId id="280" r:id="rId30"/>
    <p:sldId id="281" r:id="rId31"/>
    <p:sldId id="282" r:id="rId32"/>
    <p:sldId id="283" r:id="rId33"/>
    <p:sldId id="284" r:id="rId34"/>
    <p:sldId id="285" r:id="rId35"/>
    <p:sldId id="286" r:id="rId36"/>
    <p:sldId id="287" r:id="rId37"/>
    <p:sldId id="288" r:id="rId38"/>
    <p:sldId id="289" r:id="rId39"/>
    <p:sldId id="290" r:id="rId40"/>
    <p:sldId id="298" r:id="rId41"/>
    <p:sldId id="292" r:id="rId42"/>
    <p:sldId id="293" r:id="rId43"/>
    <p:sldId id="294" r:id="rId44"/>
    <p:sldId id="321" r:id="rId45"/>
    <p:sldId id="317" r:id="rId46"/>
    <p:sldId id="295" r:id="rId47"/>
    <p:sldId id="296" r:id="rId48"/>
    <p:sldId id="297" r:id="rId49"/>
    <p:sldId id="299" r:id="rId50"/>
    <p:sldId id="300" r:id="rId51"/>
    <p:sldId id="301" r:id="rId52"/>
    <p:sldId id="302" r:id="rId53"/>
    <p:sldId id="303" r:id="rId54"/>
    <p:sldId id="304" r:id="rId55"/>
    <p:sldId id="322" r:id="rId56"/>
    <p:sldId id="318" r:id="rId57"/>
    <p:sldId id="305" r:id="rId58"/>
    <p:sldId id="306" r:id="rId59"/>
    <p:sldId id="307" r:id="rId60"/>
    <p:sldId id="308" r:id="rId61"/>
    <p:sldId id="309" r:id="rId62"/>
    <p:sldId id="310" r:id="rId63"/>
    <p:sldId id="311" r:id="rId64"/>
    <p:sldId id="312" r:id="rId65"/>
    <p:sldId id="313" r:id="rId66"/>
    <p:sldId id="29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2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dirty="0"/>
          </a:p>
        </p:txBody>
      </p:sp>
      <p:sp>
        <p:nvSpPr>
          <p:cNvPr id="3" name="Subtitle 2"/>
          <p:cNvSpPr>
            <a:spLocks noGrp="1"/>
          </p:cNvSpPr>
          <p:nvPr>
            <p:ph type="subTitle" idx="1"/>
          </p:nvPr>
        </p:nvSpPr>
        <p:spPr/>
        <p:txBody>
          <a:bodyPr/>
          <a:lstStyle/>
          <a:p>
            <a:endParaRPr lang="fa-I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73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5181599"/>
          </a:xfrm>
        </p:spPr>
        <p:txBody>
          <a:bodyPr>
            <a:normAutofit/>
          </a:bodyPr>
          <a:lstStyle/>
          <a:p>
            <a:r>
              <a:rPr lang="en-US" sz="4800" dirty="0" smtClean="0">
                <a:cs typeface="B Titr" pitchFamily="2" charset="-78"/>
              </a:rPr>
              <a:t/>
            </a:r>
            <a:br>
              <a:rPr lang="en-US" sz="4800" dirty="0" smtClean="0">
                <a:cs typeface="B Titr" pitchFamily="2" charset="-78"/>
              </a:rPr>
            </a:br>
            <a:r>
              <a:rPr lang="en-US" sz="4800" dirty="0">
                <a:cs typeface="B Titr" pitchFamily="2" charset="-78"/>
              </a:rPr>
              <a:t/>
            </a:r>
            <a:br>
              <a:rPr lang="en-US" sz="4800" dirty="0">
                <a:cs typeface="B Titr" pitchFamily="2" charset="-78"/>
              </a:rPr>
            </a:br>
            <a:r>
              <a:rPr lang="fa-IR" sz="4800" dirty="0" smtClean="0">
                <a:cs typeface="B Titr" pitchFamily="2" charset="-78"/>
              </a:rPr>
              <a:t>نام درس: آلودگی خاک</a:t>
            </a:r>
            <a:br>
              <a:rPr lang="fa-IR" sz="4800" dirty="0" smtClean="0">
                <a:cs typeface="B Titr" pitchFamily="2" charset="-78"/>
              </a:rPr>
            </a:br>
            <a:r>
              <a:rPr lang="fa-IR" sz="2000" dirty="0" smtClean="0">
                <a:solidFill>
                  <a:srgbClr val="FF0000"/>
                </a:solidFill>
                <a:cs typeface="B Titr" pitchFamily="2" charset="-78"/>
              </a:rPr>
              <a:t>استاد: دکتر محمد رحمانی</a:t>
            </a:r>
            <a:br>
              <a:rPr lang="fa-IR" sz="2000" dirty="0" smtClean="0">
                <a:solidFill>
                  <a:srgbClr val="FF0000"/>
                </a:solidFill>
                <a:cs typeface="B Titr" pitchFamily="2" charset="-78"/>
              </a:rPr>
            </a:br>
            <a:r>
              <a:rPr lang="en-US" sz="2000" dirty="0" smtClean="0">
                <a:solidFill>
                  <a:srgbClr val="FF0000"/>
                </a:solidFill>
                <a:cs typeface="B Titr" pitchFamily="2" charset="-78"/>
              </a:rPr>
              <a:t>m.rahmani@umz.ac.ir</a:t>
            </a:r>
            <a:r>
              <a:rPr lang="fa-IR" sz="4800" dirty="0" smtClean="0">
                <a:cs typeface="B Titr" pitchFamily="2" charset="-78"/>
              </a:rPr>
              <a:t/>
            </a:r>
            <a:br>
              <a:rPr lang="fa-IR" sz="4800" dirty="0" smtClean="0">
                <a:cs typeface="B Titr" pitchFamily="2" charset="-78"/>
              </a:rPr>
            </a:br>
            <a:endParaRPr lang="fa-IR" sz="4800" dirty="0">
              <a:cs typeface="B Titr" pitchFamily="2" charset="-78"/>
            </a:endParaRPr>
          </a:p>
        </p:txBody>
      </p:sp>
      <p:pic>
        <p:nvPicPr>
          <p:cNvPr id="4" name="Picture 2" descr="دانشگاه مازندران - ویکی‌پدیا، دانشنامهٔ آزاد"/>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0"/>
            <a:ext cx="1453357"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724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r" rtl="1"/>
            <a:r>
              <a:rPr lang="fa-IR" dirty="0" smtClean="0">
                <a:cs typeface="2  Baran" pitchFamily="2" charset="-78"/>
              </a:rPr>
              <a:t>جلسه اول</a:t>
            </a:r>
          </a:p>
          <a:p>
            <a:pPr algn="r" rtl="1"/>
            <a:endParaRPr lang="fa-IR" dirty="0">
              <a:cs typeface="2  Baran" pitchFamily="2" charset="-7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557463"/>
            <a:ext cx="6324600"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9965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rtl="1"/>
            <a:r>
              <a:rPr lang="fa-IR" dirty="0">
                <a:cs typeface="2  Karim" pitchFamily="2" charset="-78"/>
              </a:rPr>
              <a:t>ايران از نظر شاخص هاي پايداري محيط زيست با كسب رتبه 132 در بين 146 كشور جهان، در </a:t>
            </a:r>
            <a:r>
              <a:rPr lang="fa-IR" dirty="0" smtClean="0">
                <a:cs typeface="2  Karim" pitchFamily="2" charset="-78"/>
              </a:rPr>
              <a:t>انتهاي جدول </a:t>
            </a:r>
            <a:r>
              <a:rPr lang="fa-IR" dirty="0">
                <a:cs typeface="2  Karim" pitchFamily="2" charset="-78"/>
              </a:rPr>
              <a:t>جهاني قرار گرفته، در اين جدول كه 146 كشور جهان از نظر وضعيت زيست محيطي، اجتماعي </a:t>
            </a:r>
            <a:r>
              <a:rPr lang="fa-IR" dirty="0" smtClean="0">
                <a:cs typeface="2  Karim" pitchFamily="2" charset="-78"/>
              </a:rPr>
              <a:t>و اقتصادي </a:t>
            </a:r>
            <a:r>
              <a:rPr lang="fa-IR" dirty="0">
                <a:cs typeface="2  Karim" pitchFamily="2" charset="-78"/>
              </a:rPr>
              <a:t>مورد ارزيابي قرار گرفته اند. فنلاند، نروژ، اروگوئه، سوئد، ايسلند و كانادا به ترتيب در جايگاه اول تا ششم جهان قرار گرفتند و كشور ايران با كسب8/39 امتياز بعد از كشورهايي همچون آنگولا، بوركينافاسو، ويتنام، ليبي، چاد و غيره در مقام 132 جهان قرار گرفته </a:t>
            </a:r>
            <a:r>
              <a:rPr lang="fa-IR" dirty="0" smtClean="0">
                <a:cs typeface="2  Karim" pitchFamily="2" charset="-78"/>
              </a:rPr>
              <a:t>است.</a:t>
            </a:r>
            <a:endParaRPr lang="fa-IR" dirty="0">
              <a:cs typeface="2  Karim" pitchFamily="2" charset="-78"/>
            </a:endParaRPr>
          </a:p>
        </p:txBody>
      </p:sp>
    </p:spTree>
    <p:extLst>
      <p:ext uri="{BB962C8B-B14F-4D97-AF65-F5344CB8AC3E}">
        <p14:creationId xmlns:p14="http://schemas.microsoft.com/office/powerpoint/2010/main" val="195266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5714999"/>
          </a:xfrm>
        </p:spPr>
        <p:txBody>
          <a:bodyPr>
            <a:normAutofit fontScale="90000"/>
          </a:bodyPr>
          <a:lstStyle/>
          <a:p>
            <a:pPr algn="just" rtl="1"/>
            <a:r>
              <a:rPr lang="fa-IR" dirty="0">
                <a:solidFill>
                  <a:srgbClr val="00B050"/>
                </a:solidFill>
                <a:cs typeface="B Titr" pitchFamily="2" charset="-78"/>
              </a:rPr>
              <a:t>مقدمه</a:t>
            </a:r>
            <a:r>
              <a:rPr lang="fa-IR" dirty="0" smtClean="0">
                <a:solidFill>
                  <a:srgbClr val="00B050"/>
                </a:solidFill>
                <a:cs typeface="B Titr" pitchFamily="2" charset="-78"/>
              </a:rPr>
              <a:t>:</a:t>
            </a:r>
            <a:r>
              <a:rPr lang="fa-IR" dirty="0" smtClean="0">
                <a:cs typeface="B Titr" pitchFamily="2" charset="-78"/>
              </a:rPr>
              <a:t/>
            </a:r>
            <a:br>
              <a:rPr lang="fa-IR" dirty="0" smtClean="0">
                <a:cs typeface="B Titr" pitchFamily="2" charset="-78"/>
              </a:rPr>
            </a:br>
            <a:r>
              <a:rPr lang="fa-IR" dirty="0" smtClean="0">
                <a:cs typeface="B Titr" pitchFamily="2" charset="-78"/>
              </a:rPr>
              <a:t>	</a:t>
            </a:r>
            <a:r>
              <a:rPr lang="fa-IR" sz="3100" b="1" dirty="0" smtClean="0">
                <a:cs typeface="2  Karim" pitchFamily="2" charset="-78"/>
              </a:rPr>
              <a:t>خاك </a:t>
            </a:r>
            <a:r>
              <a:rPr lang="fa-IR" sz="3100" b="1" dirty="0">
                <a:cs typeface="2  Karim" pitchFamily="2" charset="-78"/>
              </a:rPr>
              <a:t>به دليل اهميت فزاينده در مسايل توسعه جهاني </a:t>
            </a:r>
            <a:r>
              <a:rPr lang="fa-IR" sz="3100" b="1" dirty="0" smtClean="0">
                <a:cs typeface="2  Karim" pitchFamily="2" charset="-78"/>
              </a:rPr>
              <a:t>نظير </a:t>
            </a:r>
            <a:r>
              <a:rPr lang="fa-IR" sz="3100" b="1" dirty="0">
                <a:cs typeface="2  Karim" pitchFamily="2" charset="-78"/>
              </a:rPr>
              <a:t>امنيت غذايي، تخريب زمين و </a:t>
            </a:r>
            <a:r>
              <a:rPr lang="fa-IR" sz="3100" b="1" dirty="0" smtClean="0">
                <a:cs typeface="2  Karim" pitchFamily="2" charset="-78"/>
              </a:rPr>
              <a:t>ارائه خدمات </a:t>
            </a:r>
            <a:r>
              <a:rPr lang="fa-IR" sz="3100" b="1" dirty="0">
                <a:cs typeface="2  Karim" pitchFamily="2" charset="-78"/>
              </a:rPr>
              <a:t>اكوسيستمي اهميت دارد. خاك علاوه بر اين كه تأمين كننده مواد غذايي است ، خاصيت </a:t>
            </a:r>
            <a:r>
              <a:rPr lang="fa-IR" sz="3100" b="1" dirty="0" smtClean="0">
                <a:cs typeface="2  Karim" pitchFamily="2" charset="-78"/>
              </a:rPr>
              <a:t>تصفيه كنندگي </a:t>
            </a:r>
            <a:r>
              <a:rPr lang="fa-IR" sz="3100" b="1" dirty="0">
                <a:cs typeface="2  Karim" pitchFamily="2" charset="-78"/>
              </a:rPr>
              <a:t>نيز دارد و به همين دليل به عنوان يكي از پالاينده هاي مهم طبيعت محسوب </a:t>
            </a:r>
            <a:r>
              <a:rPr lang="fa-IR" sz="3100" b="1" dirty="0" smtClean="0">
                <a:cs typeface="2  Karim" pitchFamily="2" charset="-78"/>
              </a:rPr>
              <a:t>ميشود</a:t>
            </a:r>
            <a:r>
              <a:rPr lang="fa-IR" sz="3100" b="1" dirty="0">
                <a:cs typeface="2  Karim" pitchFamily="2" charset="-78"/>
              </a:rPr>
              <a:t>. اين خاصيت خاك در اثر خواص </a:t>
            </a:r>
            <a:r>
              <a:rPr lang="fa-IR" sz="3100" b="1" dirty="0" smtClean="0">
                <a:cs typeface="2  Karim" pitchFamily="2" charset="-78"/>
              </a:rPr>
              <a:t>فيزيكي، </a:t>
            </a:r>
            <a:r>
              <a:rPr lang="fa-IR" sz="3100" b="1" dirty="0">
                <a:cs typeface="2  Karim" pitchFamily="2" charset="-78"/>
              </a:rPr>
              <a:t>شيميايي و زيستي آن حاصل مي </a:t>
            </a:r>
            <a:r>
              <a:rPr lang="fa-IR" sz="3100" b="1" dirty="0" smtClean="0">
                <a:cs typeface="2  Karim" pitchFamily="2" charset="-78"/>
              </a:rPr>
              <a:t>گردد. با </a:t>
            </a:r>
            <a:r>
              <a:rPr lang="fa-IR" sz="3100" b="1" dirty="0">
                <a:cs typeface="2  Karim" pitchFamily="2" charset="-78"/>
              </a:rPr>
              <a:t>توجه به وجود چرخه مواد بين اكوسيستم هاي موجود در طبيعت و بستر بودن خاك براي حيات </a:t>
            </a:r>
            <a:r>
              <a:rPr lang="fa-IR" sz="3100" b="1" dirty="0" smtClean="0">
                <a:cs typeface="2  Karim" pitchFamily="2" charset="-78"/>
              </a:rPr>
              <a:t>در زيست </a:t>
            </a:r>
            <a:r>
              <a:rPr lang="fa-IR" sz="3100" b="1" dirty="0">
                <a:cs typeface="2  Karim" pitchFamily="2" charset="-78"/>
              </a:rPr>
              <a:t>كره، هرگونه آلودگي در اين محيط به طور مستقيم يا غير مستقيم بر ديگر موجودات زنده </a:t>
            </a:r>
            <a:r>
              <a:rPr lang="fa-IR" sz="3100" b="1" dirty="0" smtClean="0">
                <a:cs typeface="2  Karim" pitchFamily="2" charset="-78"/>
              </a:rPr>
              <a:t>اثر مي </a:t>
            </a:r>
            <a:r>
              <a:rPr lang="fa-IR" sz="3100" b="1" dirty="0">
                <a:cs typeface="2  Karim" pitchFamily="2" charset="-78"/>
              </a:rPr>
              <a:t>گذارد. متاسفانه بحث آلودگي خاك نسبت به ساير </a:t>
            </a:r>
            <a:r>
              <a:rPr lang="fa-IR" sz="3100" b="1" dirty="0" smtClean="0">
                <a:cs typeface="2  Karim" pitchFamily="2" charset="-78"/>
              </a:rPr>
              <a:t>آلودگيهاي </a:t>
            </a:r>
            <a:r>
              <a:rPr lang="fa-IR" sz="3100" b="1" dirty="0">
                <a:cs typeface="2  Karim" pitchFamily="2" charset="-78"/>
              </a:rPr>
              <a:t>زيست محيطي همچون آب و هوا، </a:t>
            </a:r>
            <a:r>
              <a:rPr lang="fa-IR" sz="3100" b="1" dirty="0" smtClean="0">
                <a:cs typeface="2  Karim" pitchFamily="2" charset="-78"/>
              </a:rPr>
              <a:t>به دليل </a:t>
            </a:r>
            <a:r>
              <a:rPr lang="fa-IR" sz="3100" b="1" dirty="0">
                <a:cs typeface="2  Karim" pitchFamily="2" charset="-78"/>
              </a:rPr>
              <a:t>ملموس نبودن آن كمتر مورد توجه قرار گرفته است. ولي بايد توجه نمود كه خاك به عنوان يك </a:t>
            </a:r>
            <a:r>
              <a:rPr lang="fa-IR" sz="3100" b="1" dirty="0" smtClean="0">
                <a:cs typeface="2  Karim" pitchFamily="2" charset="-78"/>
              </a:rPr>
              <a:t>عنصرمياني </a:t>
            </a:r>
            <a:r>
              <a:rPr lang="fa-IR" sz="3100" b="1" dirty="0">
                <a:cs typeface="2  Karim" pitchFamily="2" charset="-78"/>
              </a:rPr>
              <a:t>بين آب و هوا نقش بسيار مهمي در انتقال و نگهداشت آلودگي دارد. بخصوص به دليل ماهيت جامدبودن آن مسئله نگهداشت و انتقال آلودگي از اين محيط به ساير محيط ها و جانداران قابل تامل مي </a:t>
            </a:r>
            <a:r>
              <a:rPr lang="fa-IR" sz="3100" b="1" dirty="0" smtClean="0">
                <a:cs typeface="2  Karim" pitchFamily="2" charset="-78"/>
              </a:rPr>
              <a:t>باشد.</a:t>
            </a:r>
            <a:endParaRPr lang="fa-IR" sz="3100" b="1" dirty="0">
              <a:cs typeface="2  Karim" pitchFamily="2" charset="-78"/>
            </a:endParaRPr>
          </a:p>
        </p:txBody>
      </p:sp>
    </p:spTree>
    <p:extLst>
      <p:ext uri="{BB962C8B-B14F-4D97-AF65-F5344CB8AC3E}">
        <p14:creationId xmlns:p14="http://schemas.microsoft.com/office/powerpoint/2010/main" val="1671510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just" rtl="1"/>
            <a:r>
              <a:rPr lang="fa-IR" sz="2800" b="1" dirty="0" smtClean="0">
                <a:cs typeface="2  Karim" pitchFamily="2" charset="-78"/>
              </a:rPr>
              <a:t>	برنامه </a:t>
            </a:r>
            <a:r>
              <a:rPr lang="fa-IR" sz="2800" b="1" dirty="0">
                <a:cs typeface="2  Karim" pitchFamily="2" charset="-78"/>
              </a:rPr>
              <a:t>ريزي براي حفاظت از خاك لازمه بقاي نسل بشر است و برخورداري از زمين پاك حق </a:t>
            </a:r>
            <a:r>
              <a:rPr lang="fa-IR" sz="2800" b="1" dirty="0" smtClean="0">
                <a:cs typeface="2  Karim" pitchFamily="2" charset="-78"/>
              </a:rPr>
              <a:t>همه آنهايي </a:t>
            </a:r>
            <a:r>
              <a:rPr lang="fa-IR" sz="2800" b="1" dirty="0">
                <a:cs typeface="2  Karim" pitchFamily="2" charset="-78"/>
              </a:rPr>
              <a:t>است كه روي اين كره خاكي زندگي مي كنندو براي حفظ زمين نيز، حفظ و صيانت از </a:t>
            </a:r>
            <a:r>
              <a:rPr lang="fa-IR" sz="2800" b="1" dirty="0" smtClean="0">
                <a:cs typeface="2  Karim" pitchFamily="2" charset="-78"/>
              </a:rPr>
              <a:t>خاك الزامي </a:t>
            </a:r>
            <a:r>
              <a:rPr lang="fa-IR" sz="2800" b="1" dirty="0">
                <a:cs typeface="2  Karim" pitchFamily="2" charset="-78"/>
              </a:rPr>
              <a:t>است. صيانت از خاك در واقع صيانت از همه منابع طبيعي است و موضوعي است كه كمتر به </a:t>
            </a:r>
            <a:r>
              <a:rPr lang="fa-IR" sz="2800" b="1" dirty="0" smtClean="0">
                <a:cs typeface="2  Karim" pitchFamily="2" charset="-78"/>
              </a:rPr>
              <a:t>آن پرداخته </a:t>
            </a:r>
            <a:r>
              <a:rPr lang="fa-IR" sz="2800" b="1" dirty="0">
                <a:cs typeface="2  Karim" pitchFamily="2" charset="-78"/>
              </a:rPr>
              <a:t>شده است. يكي از دلايل مهم اهميت توجه به خاك و جلوگيري از آلودگي و از بين </a:t>
            </a:r>
            <a:r>
              <a:rPr lang="fa-IR" sz="2800" b="1" dirty="0" smtClean="0">
                <a:cs typeface="2  Karim" pitchFamily="2" charset="-78"/>
              </a:rPr>
              <a:t>رفتن آن، مدت زمان </a:t>
            </a:r>
            <a:r>
              <a:rPr lang="fa-IR" sz="2800" b="1" dirty="0">
                <a:cs typeface="2  Karim" pitchFamily="2" charset="-78"/>
              </a:rPr>
              <a:t>طولاني لازم جهت تجديد منابع آن است به گونه اي كه براي تشكيل يك سانتي متر خاك حاصلخيز 700 تا 1000 سال وقت لازم </a:t>
            </a:r>
            <a:r>
              <a:rPr lang="fa-IR" sz="2800" b="1" dirty="0" smtClean="0">
                <a:cs typeface="2  Karim" pitchFamily="2" charset="-78"/>
              </a:rPr>
              <a:t>است.</a:t>
            </a:r>
            <a:endParaRPr lang="fa-IR" sz="28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r" rtl="1"/>
            <a:r>
              <a:rPr lang="fa-IR" sz="2800" b="1" dirty="0" smtClean="0">
                <a:solidFill>
                  <a:srgbClr val="C00000"/>
                </a:solidFill>
                <a:cs typeface="B Titr" pitchFamily="2" charset="-78"/>
              </a:rPr>
              <a:t>تعاريف پايه:</a:t>
            </a:r>
            <a:br>
              <a:rPr lang="fa-IR" sz="2800" b="1" dirty="0" smtClean="0">
                <a:solidFill>
                  <a:srgbClr val="C00000"/>
                </a:solidFill>
                <a:cs typeface="B Titr" pitchFamily="2" charset="-78"/>
              </a:rPr>
            </a:br>
            <a:r>
              <a:rPr lang="fa-IR" sz="2800" b="1" dirty="0" smtClean="0">
                <a:solidFill>
                  <a:srgbClr val="C00000"/>
                </a:solidFill>
                <a:cs typeface="B Titr" pitchFamily="2" charset="-78"/>
              </a:rPr>
              <a:t/>
            </a:r>
            <a:br>
              <a:rPr lang="fa-IR" sz="2800" b="1" dirty="0" smtClean="0">
                <a:solidFill>
                  <a:srgbClr val="C00000"/>
                </a:solidFill>
                <a:cs typeface="B Titr" pitchFamily="2" charset="-78"/>
              </a:rPr>
            </a:br>
            <a:r>
              <a:rPr lang="fa-IR" sz="2800" b="1" dirty="0" smtClean="0">
                <a:solidFill>
                  <a:srgbClr val="92D050"/>
                </a:solidFill>
                <a:cs typeface="B Titr" pitchFamily="2" charset="-78"/>
              </a:rPr>
              <a:t>    تعريف سرزمين:</a:t>
            </a:r>
            <a:br>
              <a:rPr lang="fa-IR" sz="2800" b="1" dirty="0" smtClean="0">
                <a:solidFill>
                  <a:srgbClr val="92D050"/>
                </a:solidFill>
                <a:cs typeface="B Titr" pitchFamily="2" charset="-78"/>
              </a:rPr>
            </a:br>
            <a:r>
              <a:rPr lang="fa-IR" sz="2800" b="1" dirty="0" smtClean="0">
                <a:solidFill>
                  <a:srgbClr val="92D050"/>
                </a:solidFill>
                <a:cs typeface="B Titr" pitchFamily="2" charset="-78"/>
              </a:rPr>
              <a:t>	</a:t>
            </a:r>
            <a:r>
              <a:rPr lang="fa-IR" sz="2800" b="1" dirty="0" smtClean="0">
                <a:cs typeface="2  Karim" pitchFamily="2" charset="-78"/>
              </a:rPr>
              <a:t>منطقه اي از سطح زمين كه همه ويژگي هاي نسبتاً پايدار يا قابل پيش بيني زيست كره به صورت عمودي در بالا و پايين آن قرار گرفته باشد، سرزمين ناميده ميشود. سرزمين داراي يك گسترش جغرافيايي است و بر اساس همه خصوصياتي كه بر كاربري زمين تاثير گذارند، تشريح مي شود. با اين تعريف به خوبي مي توان دريافت كه خاك تنها بخشي از سرزمين است. </a:t>
            </a:r>
            <a:endParaRPr lang="fa-IR" sz="2800" b="1" dirty="0">
              <a:cs typeface="2  Karim" pitchFamily="2" charset="-7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28600"/>
            <a:ext cx="40386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just" rtl="1"/>
            <a:r>
              <a:rPr lang="fa-IR" dirty="0" smtClean="0">
                <a:solidFill>
                  <a:schemeClr val="accent2">
                    <a:lumMod val="60000"/>
                    <a:lumOff val="40000"/>
                  </a:schemeClr>
                </a:solidFill>
                <a:cs typeface="B Titr" pitchFamily="2" charset="-78"/>
              </a:rPr>
              <a:t>خاك</a:t>
            </a:r>
            <a:r>
              <a:rPr lang="fa-IR" dirty="0"/>
              <a:t/>
            </a:r>
            <a:br>
              <a:rPr lang="fa-IR" dirty="0"/>
            </a:br>
            <a:r>
              <a:rPr lang="fa-IR" sz="3100" b="1" dirty="0">
                <a:cs typeface="2  Karim" pitchFamily="2" charset="-78"/>
              </a:rPr>
              <a:t>خاك مخلوط پيچيده اي از مواد معدني، آلي و موجودات زنده است كه از تجزيه و تخريب سنگ ها </a:t>
            </a:r>
            <a:r>
              <a:rPr lang="fa-IR" sz="3100" b="1" dirty="0" smtClean="0">
                <a:cs typeface="2  Karim" pitchFamily="2" charset="-78"/>
              </a:rPr>
              <a:t>در نتيجه </a:t>
            </a:r>
            <a:r>
              <a:rPr lang="fa-IR" sz="3100" b="1" dirty="0">
                <a:cs typeface="2  Karim" pitchFamily="2" charset="-78"/>
              </a:rPr>
              <a:t>هوازدگي بوجود مي آيد. خاك به آهستگي در مناطق خشك و سريع در مناطق مرطوب، هميشه و در</a:t>
            </a:r>
            <a:br>
              <a:rPr lang="fa-IR" sz="3100" b="1" dirty="0">
                <a:cs typeface="2  Karim" pitchFamily="2" charset="-78"/>
              </a:rPr>
            </a:br>
            <a:r>
              <a:rPr lang="fa-IR" sz="3100" b="1" dirty="0">
                <a:cs typeface="2  Karim" pitchFamily="2" charset="-78"/>
              </a:rPr>
              <a:t>همه حال توسعه </a:t>
            </a:r>
            <a:r>
              <a:rPr lang="fa-IR" sz="3100" b="1" dirty="0" smtClean="0">
                <a:cs typeface="2  Karim" pitchFamily="2" charset="-78"/>
              </a:rPr>
              <a:t>مي يابد</a:t>
            </a:r>
            <a:r>
              <a:rPr lang="fa-IR" sz="3100" b="1" dirty="0">
                <a:cs typeface="2  Karim" pitchFamily="2" charset="-78"/>
              </a:rPr>
              <a:t>. در سال هاي دور تصور </a:t>
            </a:r>
            <a:r>
              <a:rPr lang="fa-IR" sz="3100" b="1" dirty="0" smtClean="0">
                <a:cs typeface="2  Karim" pitchFamily="2" charset="-78"/>
              </a:rPr>
              <a:t>ميشد </a:t>
            </a:r>
            <a:r>
              <a:rPr lang="fa-IR" sz="3100" b="1" dirty="0">
                <a:cs typeface="2  Karim" pitchFamily="2" charset="-78"/>
              </a:rPr>
              <a:t>خاك بخش بي ارزش پوسته زمين است تا اين </a:t>
            </a:r>
            <a:r>
              <a:rPr lang="fa-IR" sz="3100" b="1" dirty="0" smtClean="0">
                <a:cs typeface="2  Karim" pitchFamily="2" charset="-78"/>
              </a:rPr>
              <a:t>كه در </a:t>
            </a:r>
            <a:r>
              <a:rPr lang="fa-IR" sz="3100" b="1" dirty="0">
                <a:cs typeface="2  Karim" pitchFamily="2" charset="-78"/>
              </a:rPr>
              <a:t>سال 1880 ميلادي توسط دانشمندي روسي به نام "داكوچائف" به عنوان بخشي زنده و داراي ارزش مورد مطالعه قرار </a:t>
            </a:r>
            <a:r>
              <a:rPr lang="fa-IR" sz="3100" b="1" dirty="0" smtClean="0">
                <a:cs typeface="2  Karim" pitchFamily="2" charset="-78"/>
              </a:rPr>
              <a:t>گرفت</a:t>
            </a:r>
            <a:r>
              <a:rPr lang="fa-IR" sz="3100" b="1" dirty="0">
                <a:cs typeface="2  Karim" pitchFamily="2" charset="-78"/>
              </a:rPr>
              <a:t>. به تعريفي ديگر خاك واژه اي عمومي است كه براي توده هاي طبيعي تشكيل شده از مواد معدني و آلي</a:t>
            </a:r>
            <a:br>
              <a:rPr lang="fa-IR" sz="3100" b="1" dirty="0">
                <a:cs typeface="2  Karim" pitchFamily="2" charset="-78"/>
              </a:rPr>
            </a:br>
            <a:r>
              <a:rPr lang="fa-IR" sz="3100" b="1" dirty="0">
                <a:cs typeface="2  Karim" pitchFamily="2" charset="-78"/>
              </a:rPr>
              <a:t>مورد استفاده قرار مي گيرد. مرزهاي افقي خاك تا جايي است كه به آب هاي عميق يا به مناطق لم يزرع سنگي يا يخي مي </a:t>
            </a:r>
            <a:r>
              <a:rPr lang="fa-IR" sz="3100" b="1" dirty="0" smtClean="0">
                <a:cs typeface="2  Karim" pitchFamily="2" charset="-78"/>
              </a:rPr>
              <a:t>رسد.</a:t>
            </a:r>
            <a:endParaRPr lang="fa-IR" sz="31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fontScale="90000"/>
          </a:bodyPr>
          <a:lstStyle/>
          <a:p>
            <a:pPr algn="r" rtl="1"/>
            <a:r>
              <a:rPr lang="fa-IR" b="1" dirty="0" smtClean="0">
                <a:solidFill>
                  <a:srgbClr val="002060"/>
                </a:solidFill>
                <a:latin typeface="BNazaninBold"/>
                <a:cs typeface="B Titr" pitchFamily="2" charset="-78"/>
              </a:rPr>
              <a:t>عوامل تشكيل دهنده خاك و پراكنش آنها:</a:t>
            </a:r>
            <a:br>
              <a:rPr lang="fa-IR" b="1" dirty="0" smtClean="0">
                <a:solidFill>
                  <a:srgbClr val="002060"/>
                </a:solidFill>
                <a:latin typeface="BNazaninBold"/>
                <a:cs typeface="B Titr" pitchFamily="2" charset="-78"/>
              </a:rPr>
            </a:br>
            <a:r>
              <a:rPr lang="fa-IR" b="1" dirty="0" smtClean="0">
                <a:latin typeface="BNazaninBold"/>
              </a:rPr>
              <a:t>	</a:t>
            </a:r>
            <a:r>
              <a:rPr lang="fa-IR" sz="3400" b="1" dirty="0" smtClean="0">
                <a:cs typeface="2  Karim" pitchFamily="2" charset="-78"/>
              </a:rPr>
              <a:t>براساس </a:t>
            </a:r>
            <a:r>
              <a:rPr lang="fa-IR" sz="3400" b="1" dirty="0">
                <a:cs typeface="2  Karim" pitchFamily="2" charset="-78"/>
              </a:rPr>
              <a:t>فرمول </a:t>
            </a:r>
            <a:r>
              <a:rPr lang="fa-IR" sz="3400" b="1" dirty="0" smtClean="0">
                <a:cs typeface="2  Karim" pitchFamily="2" charset="-78"/>
              </a:rPr>
              <a:t>يعني </a:t>
            </a:r>
            <a:r>
              <a:rPr lang="fa-IR" sz="3400" b="1" dirty="0">
                <a:cs typeface="2  Karim" pitchFamily="2" charset="-78"/>
              </a:rPr>
              <a:t>پنج عامل اصلي در تشكيل و پراكنش خاك ها موثر است كه عبارتند از: </a:t>
            </a:r>
            <a:r>
              <a:rPr lang="fa-IR" sz="3400" b="1" dirty="0" smtClean="0">
                <a:cs typeface="2  Karim" pitchFamily="2" charset="-78"/>
              </a:rPr>
              <a:t>اقليم</a:t>
            </a:r>
            <a:r>
              <a:rPr lang="en-US" sz="3400" b="1" dirty="0" smtClean="0">
                <a:cs typeface="2  Karim" pitchFamily="2" charset="-78"/>
              </a:rPr>
              <a:t> </a:t>
            </a:r>
            <a:r>
              <a:rPr lang="fa-IR" sz="3400" b="1" dirty="0">
                <a:cs typeface="2  Karim" pitchFamily="2" charset="-78"/>
              </a:rPr>
              <a:t>، موجودات </a:t>
            </a:r>
            <a:r>
              <a:rPr lang="fa-IR" sz="3400" b="1" dirty="0" smtClean="0">
                <a:cs typeface="2  Karim" pitchFamily="2" charset="-78"/>
              </a:rPr>
              <a:t>زنده، زمان، مواد مادری، پستی بلندی</a:t>
            </a:r>
            <a:br>
              <a:rPr lang="fa-IR" sz="3400" b="1" dirty="0" smtClean="0">
                <a:cs typeface="2  Karim" pitchFamily="2" charset="-78"/>
              </a:rPr>
            </a:br>
            <a:r>
              <a:rPr lang="fa-IR" sz="3400" b="1" dirty="0" smtClean="0">
                <a:cs typeface="2  Karim" pitchFamily="2" charset="-78"/>
              </a:rPr>
              <a:t> </a:t>
            </a:r>
            <a:r>
              <a:rPr lang="fa-IR" sz="3400" b="1" dirty="0">
                <a:cs typeface="2  Karim" pitchFamily="2" charset="-78"/>
              </a:rPr>
              <a:t>اهميت نسبت اين عوامل هميشه يكسان نيست و باتوجه به منطقه </a:t>
            </a:r>
            <a:r>
              <a:rPr lang="fa-IR" sz="3400" b="1" dirty="0" smtClean="0">
                <a:cs typeface="2  Karim" pitchFamily="2" charset="-78"/>
              </a:rPr>
              <a:t>تفاوت </a:t>
            </a:r>
            <a:r>
              <a:rPr lang="fa-IR" sz="3400" b="1" dirty="0">
                <a:cs typeface="2  Karim" pitchFamily="2" charset="-78"/>
              </a:rPr>
              <a:t>است. با توجه به </a:t>
            </a:r>
            <a:r>
              <a:rPr lang="fa-IR" sz="3400" b="1" dirty="0" smtClean="0">
                <a:cs typeface="2  Karim" pitchFamily="2" charset="-78"/>
              </a:rPr>
              <a:t>وضعيت جغرافيايي </a:t>
            </a:r>
            <a:r>
              <a:rPr lang="fa-IR" sz="3400" b="1" dirty="0">
                <a:cs typeface="2  Karim" pitchFamily="2" charset="-78"/>
              </a:rPr>
              <a:t>ايران در تشكيل و پراكنش خاك ها هر پنج عامل گفته شده تاثير قابل توجهي دارند </a:t>
            </a:r>
            <a:r>
              <a:rPr lang="fa-IR" sz="3400" b="1" dirty="0" smtClean="0">
                <a:cs typeface="2  Karim" pitchFamily="2" charset="-78"/>
              </a:rPr>
              <a:t>و از نقطه نظر </a:t>
            </a:r>
            <a:r>
              <a:rPr lang="fa-IR" sz="3400" b="1" dirty="0">
                <a:cs typeface="2  Karim" pitchFamily="2" charset="-78"/>
              </a:rPr>
              <a:t>تشكيل و پراكنش خاك ها تقريبا اهميت يكساني دارند، وليكن باتوجه به دامنه ي تاثيرگذاري هر عامل </a:t>
            </a:r>
            <a:r>
              <a:rPr lang="fa-IR" sz="3400" b="1" dirty="0" smtClean="0">
                <a:cs typeface="2  Karim" pitchFamily="2" charset="-78"/>
              </a:rPr>
              <a:t>و يا </a:t>
            </a:r>
            <a:r>
              <a:rPr lang="fa-IR" sz="3400" b="1" dirty="0">
                <a:cs typeface="2  Karim" pitchFamily="2" charset="-78"/>
              </a:rPr>
              <a:t>به عبارت ديگر با توجه به مساحتي كه هر عامل اهميت بيشتري را به خود اختصاص مي دهد مي توان </a:t>
            </a:r>
            <a:r>
              <a:rPr lang="fa-IR" sz="3400" b="1" dirty="0" smtClean="0">
                <a:cs typeface="2  Karim" pitchFamily="2" charset="-78"/>
              </a:rPr>
              <a:t>اين عامل </a:t>
            </a:r>
            <a:r>
              <a:rPr lang="fa-IR" sz="3400" b="1" dirty="0">
                <a:cs typeface="2  Karim" pitchFamily="2" charset="-78"/>
              </a:rPr>
              <a:t>ها را به ترتيب زير مورد بررسي قرار </a:t>
            </a:r>
            <a:r>
              <a:rPr lang="fa-IR" sz="3400" b="1" dirty="0" smtClean="0">
                <a:cs typeface="2  Karim" pitchFamily="2" charset="-78"/>
              </a:rPr>
              <a:t>داد:</a:t>
            </a:r>
            <a:endParaRPr lang="fa-IR" sz="34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just" rtl="1"/>
            <a:r>
              <a:rPr lang="en-US" dirty="0" smtClean="0">
                <a:cs typeface="B Titr" pitchFamily="2" charset="-78"/>
              </a:rPr>
              <a:t/>
            </a:r>
            <a:br>
              <a:rPr lang="en-US" dirty="0" smtClean="0">
                <a:cs typeface="B Titr" pitchFamily="2" charset="-78"/>
              </a:rPr>
            </a:br>
            <a:r>
              <a:rPr lang="fa-IR" dirty="0" smtClean="0">
                <a:solidFill>
                  <a:srgbClr val="00B050"/>
                </a:solidFill>
                <a:cs typeface="B Titr" pitchFamily="2" charset="-78"/>
              </a:rPr>
              <a:t>مواد مادري</a:t>
            </a:r>
            <a:r>
              <a:rPr lang="fa-IR" dirty="0" smtClean="0">
                <a:cs typeface="B Titr" pitchFamily="2" charset="-78"/>
              </a:rPr>
              <a:t>:</a:t>
            </a:r>
            <a:r>
              <a:rPr lang="fa-IR" sz="3400" b="1" dirty="0" smtClean="0">
                <a:cs typeface="2  Karim" pitchFamily="2" charset="-78"/>
              </a:rPr>
              <a:t>اين </a:t>
            </a:r>
            <a:r>
              <a:rPr lang="fa-IR" sz="3400" b="1" dirty="0">
                <a:cs typeface="2  Karim" pitchFamily="2" charset="-78"/>
              </a:rPr>
              <a:t>عامل مهم ترين تاثير را در ايجاد </a:t>
            </a:r>
            <a:r>
              <a:rPr lang="fa-IR" sz="3400" b="1" dirty="0" smtClean="0">
                <a:cs typeface="2  Karim" pitchFamily="2" charset="-78"/>
              </a:rPr>
              <a:t>خاكهاي </a:t>
            </a:r>
            <a:r>
              <a:rPr lang="fa-IR" sz="3400" b="1" dirty="0">
                <a:cs typeface="2  Karim" pitchFamily="2" charset="-78"/>
              </a:rPr>
              <a:t>هر منطقه بويژه در </a:t>
            </a:r>
            <a:r>
              <a:rPr lang="fa-IR" sz="3400" b="1" dirty="0" smtClean="0">
                <a:cs typeface="2  Karim" pitchFamily="2" charset="-78"/>
              </a:rPr>
              <a:t>مراحل </a:t>
            </a:r>
            <a:r>
              <a:rPr lang="fa-IR" sz="3400" b="1" dirty="0">
                <a:cs typeface="2  Karim" pitchFamily="2" charset="-78"/>
              </a:rPr>
              <a:t>نخست هواديدگي و </a:t>
            </a:r>
            <a:r>
              <a:rPr lang="fa-IR" sz="3400" b="1" dirty="0" smtClean="0">
                <a:cs typeface="2  Karim" pitchFamily="2" charset="-78"/>
              </a:rPr>
              <a:t>خاكسازي </a:t>
            </a:r>
            <a:r>
              <a:rPr lang="fa-IR" sz="3400" b="1" dirty="0">
                <a:cs typeface="2  Karim" pitchFamily="2" charset="-78"/>
              </a:rPr>
              <a:t>دارد و به تدريج هنگام با افزايش فرآيندهاي خاك ساز از اهميت آن كاسته </a:t>
            </a:r>
            <a:r>
              <a:rPr lang="fa-IR" sz="3400" b="1" dirty="0" smtClean="0">
                <a:cs typeface="2  Karim" pitchFamily="2" charset="-78"/>
              </a:rPr>
              <a:t>ميشود</a:t>
            </a:r>
            <a:r>
              <a:rPr lang="fa-IR" sz="3400" b="1" dirty="0">
                <a:cs typeface="2  Karim" pitchFamily="2" charset="-78"/>
              </a:rPr>
              <a:t>، ليكن درمناطق خشك و گرم اين عامل اهميت بسيار زيادي را در تشكيل و تكامل خاك ها </a:t>
            </a:r>
            <a:r>
              <a:rPr lang="fa-IR" sz="3400" b="1" dirty="0" smtClean="0">
                <a:cs typeface="2  Karim" pitchFamily="2" charset="-78"/>
              </a:rPr>
              <a:t>دارد.</a:t>
            </a:r>
            <a:endParaRPr lang="fa-IR" sz="3400" b="1" dirty="0">
              <a:cs typeface="2  Karim" pitchFamily="2" charset="-7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3276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fontScale="90000"/>
          </a:bodyPr>
          <a:lstStyle/>
          <a:p>
            <a:pPr algn="just" rtl="1"/>
            <a:r>
              <a:rPr lang="fa-IR" dirty="0" smtClean="0">
                <a:solidFill>
                  <a:srgbClr val="00B050"/>
                </a:solidFill>
                <a:cs typeface="B Titr" pitchFamily="2" charset="-78"/>
              </a:rPr>
              <a:t>آب </a:t>
            </a:r>
            <a:r>
              <a:rPr lang="fa-IR" dirty="0">
                <a:solidFill>
                  <a:srgbClr val="00B050"/>
                </a:solidFill>
                <a:cs typeface="B Titr" pitchFamily="2" charset="-78"/>
              </a:rPr>
              <a:t>و </a:t>
            </a:r>
            <a:r>
              <a:rPr lang="fa-IR" dirty="0" smtClean="0">
                <a:solidFill>
                  <a:srgbClr val="00B050"/>
                </a:solidFill>
                <a:cs typeface="B Titr" pitchFamily="2" charset="-78"/>
              </a:rPr>
              <a:t>هوا</a:t>
            </a:r>
            <a:r>
              <a:rPr lang="fa-IR" dirty="0" smtClean="0">
                <a:cs typeface="B Titr" pitchFamily="2" charset="-78"/>
              </a:rPr>
              <a:t>: </a:t>
            </a:r>
            <a:r>
              <a:rPr lang="fa-IR" sz="3800" b="1" dirty="0" smtClean="0">
                <a:cs typeface="2  Karim" pitchFamily="2" charset="-78"/>
              </a:rPr>
              <a:t>درجه </a:t>
            </a:r>
            <a:r>
              <a:rPr lang="fa-IR" sz="3800" b="1" dirty="0">
                <a:cs typeface="2  Karim" pitchFamily="2" charset="-78"/>
              </a:rPr>
              <a:t>حرارت و بارندگي بويژه انتشار فصلي آن از عوامل مشخص آب و هوائي هستند. تجزيه و </a:t>
            </a:r>
            <a:r>
              <a:rPr lang="fa-IR" sz="3800" b="1" dirty="0" smtClean="0">
                <a:cs typeface="2  Karim" pitchFamily="2" charset="-78"/>
              </a:rPr>
              <a:t>تخريب كاني </a:t>
            </a:r>
            <a:r>
              <a:rPr lang="fa-IR" sz="3800" b="1" dirty="0">
                <a:cs typeface="2  Karim" pitchFamily="2" charset="-78"/>
              </a:rPr>
              <a:t>هاي سنگ مادر در آب و هواي گرم و مرطوب سريع تر است. جهت حركت آب بروي منطقه هواديده </a:t>
            </a:r>
            <a:r>
              <a:rPr lang="fa-IR" sz="3800" b="1" dirty="0" smtClean="0">
                <a:cs typeface="2  Karim" pitchFamily="2" charset="-78"/>
              </a:rPr>
              <a:t>و خاك </a:t>
            </a:r>
            <a:r>
              <a:rPr lang="fa-IR" sz="3800" b="1" dirty="0">
                <a:cs typeface="2  Karim" pitchFamily="2" charset="-78"/>
              </a:rPr>
              <a:t>ها و شستشوي نمك هاي محلول از آن، به مقدار بارندگي و توزيع فصلي آن مربوط مي شود. بنابراين </a:t>
            </a:r>
            <a:r>
              <a:rPr lang="fa-IR" sz="3800" b="1" dirty="0" smtClean="0">
                <a:cs typeface="2  Karim" pitchFamily="2" charset="-78"/>
              </a:rPr>
              <a:t>در يك </a:t>
            </a:r>
            <a:r>
              <a:rPr lang="fa-IR" sz="3800" b="1" dirty="0">
                <a:cs typeface="2  Karim" pitchFamily="2" charset="-78"/>
              </a:rPr>
              <a:t>آب و هواي هميشه مرطوب كه حركت آب از بالا به پايين است به انتقال عناصر آزاد شده توسط تجزيه و تخريب كاني هاي سنگ مادر به طرف پايين منجر ميشود. در يك آب و هواي پيوسته خشك يا داراي يك فصل طولاني پيوسته خشك اغلب حركت آب از </a:t>
            </a:r>
            <a:r>
              <a:rPr lang="fa-IR" sz="3800" b="1" dirty="0" smtClean="0">
                <a:cs typeface="2  Karim" pitchFamily="2" charset="-78"/>
              </a:rPr>
              <a:t>پايين </a:t>
            </a:r>
            <a:r>
              <a:rPr lang="fa-IR" sz="3800" b="1" dirty="0">
                <a:cs typeface="2  Karim" pitchFamily="2" charset="-78"/>
              </a:rPr>
              <a:t>به بالاست و مواد تخريب يافته از منطقه تخريب انتقال نخواهند يافت.</a:t>
            </a:r>
          </a:p>
        </p:txBody>
      </p:sp>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just" rtl="1"/>
            <a:r>
              <a:rPr lang="en-US" b="1" dirty="0" smtClean="0">
                <a:solidFill>
                  <a:srgbClr val="00B050"/>
                </a:solidFill>
                <a:latin typeface="BNazaninBold"/>
                <a:cs typeface="B Titr" pitchFamily="2" charset="-78"/>
              </a:rPr>
              <a:t> </a:t>
            </a:r>
            <a:r>
              <a:rPr lang="fa-IR" b="1" dirty="0" smtClean="0">
                <a:solidFill>
                  <a:srgbClr val="00B050"/>
                </a:solidFill>
                <a:latin typeface="BNazaninBold"/>
                <a:cs typeface="B Titr" pitchFamily="2" charset="-78"/>
              </a:rPr>
              <a:t>پستي </a:t>
            </a:r>
            <a:r>
              <a:rPr lang="fa-IR" b="1" dirty="0">
                <a:solidFill>
                  <a:srgbClr val="00B050"/>
                </a:solidFill>
                <a:latin typeface="BNazaninBold"/>
                <a:cs typeface="B Titr" pitchFamily="2" charset="-78"/>
              </a:rPr>
              <a:t>و بلندي</a:t>
            </a:r>
            <a:r>
              <a:rPr lang="fa-IR" sz="3400" b="1" dirty="0">
                <a:cs typeface="2  Karim" pitchFamily="2" charset="-78"/>
              </a:rPr>
              <a:t>:عامل توپوگرافي معين </a:t>
            </a:r>
            <a:r>
              <a:rPr lang="fa-IR" sz="3400" b="1" dirty="0" smtClean="0">
                <a:cs typeface="2  Karim" pitchFamily="2" charset="-78"/>
              </a:rPr>
              <a:t>ميكند </a:t>
            </a:r>
            <a:r>
              <a:rPr lang="fa-IR" sz="3400" b="1" dirty="0">
                <a:cs typeface="2  Karim" pitchFamily="2" charset="-78"/>
              </a:rPr>
              <a:t>كه آيا حركت عمودي آب بر روي مواد هواديده وجود دارد يا خير. اين عامل بويژه در نواحي داراي مقدار نسبتا زيادي بارندگي كه در آ نها مناطق پست </a:t>
            </a:r>
            <a:r>
              <a:rPr lang="fa-IR" sz="3400" b="1" dirty="0" smtClean="0">
                <a:cs typeface="2  Karim" pitchFamily="2" charset="-78"/>
              </a:rPr>
              <a:t>سطحی </a:t>
            </a:r>
            <a:r>
              <a:rPr lang="fa-IR" sz="3400" b="1" dirty="0">
                <a:cs typeface="2  Karim" pitchFamily="2" charset="-78"/>
              </a:rPr>
              <a:t>ممكن است تقريبا تا سطح زمين از آب اشباع باشند اهميت دارند . غالب بودن شرايط اكسيداسيون و احياء و عمقي كه شرايط اكسيداسيون فعال تا آنجا نفوذ </a:t>
            </a:r>
            <a:r>
              <a:rPr lang="fa-IR" sz="3400" b="1" dirty="0" smtClean="0">
                <a:cs typeface="2  Karim" pitchFamily="2" charset="-78"/>
              </a:rPr>
              <a:t>ميكند </a:t>
            </a:r>
            <a:r>
              <a:rPr lang="fa-IR" sz="3400" b="1" dirty="0">
                <a:cs typeface="2  Karim" pitchFamily="2" charset="-78"/>
              </a:rPr>
              <a:t>تا اندازه اي به اشباع بودن خاك ها از آب مربوط </a:t>
            </a:r>
            <a:r>
              <a:rPr lang="fa-IR" sz="3400" b="1" dirty="0" smtClean="0">
                <a:cs typeface="2  Karim" pitchFamily="2" charset="-78"/>
              </a:rPr>
              <a:t>ميشود.</a:t>
            </a:r>
            <a:endParaRPr lang="fa-IR" sz="3400" b="1" dirty="0">
              <a:cs typeface="2  Karim" pitchFamily="2" charset="-78"/>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105400"/>
            <a:ext cx="2971800" cy="1785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676400"/>
            <a:ext cx="8458200" cy="4343400"/>
          </a:xfrm>
        </p:spPr>
        <p:txBody>
          <a:bodyPr>
            <a:normAutofit fontScale="90000"/>
          </a:bodyPr>
          <a:lstStyle/>
          <a:p>
            <a:pPr algn="just" rtl="1"/>
            <a:r>
              <a:rPr lang="fa-IR" b="1" dirty="0">
                <a:solidFill>
                  <a:srgbClr val="00B050"/>
                </a:solidFill>
                <a:latin typeface="BNazaninBold"/>
                <a:cs typeface="B Titr" pitchFamily="2" charset="-78"/>
              </a:rPr>
              <a:t>پوشش گياهي و موجودات زنده:</a:t>
            </a:r>
            <a:r>
              <a:rPr lang="fa-IR" sz="3800" b="1" dirty="0">
                <a:cs typeface="2  Karim" pitchFamily="2" charset="-78"/>
              </a:rPr>
              <a:t>گياهان، جانوران، حشرات، باكتري ها و قارچ ها در تشيكل خاك اهميت دارند. </a:t>
            </a:r>
            <a:r>
              <a:rPr lang="fa-IR" sz="3800" b="1" dirty="0" smtClean="0">
                <a:cs typeface="2  Karim" pitchFamily="2" charset="-78"/>
              </a:rPr>
              <a:t>اين موجودات </a:t>
            </a:r>
            <a:r>
              <a:rPr lang="fa-IR" sz="3800" b="1" dirty="0">
                <a:cs typeface="2  Karim" pitchFamily="2" charset="-78"/>
              </a:rPr>
              <a:t>مقدار </a:t>
            </a:r>
            <a:r>
              <a:rPr lang="fa-IR" sz="3800" b="1" dirty="0" smtClean="0">
                <a:cs typeface="2  Karim" pitchFamily="2" charset="-78"/>
              </a:rPr>
              <a:t>مواد آلي </a:t>
            </a:r>
            <a:r>
              <a:rPr lang="fa-IR" sz="3800" b="1" dirty="0">
                <a:cs typeface="2  Karim" pitchFamily="2" charset="-78"/>
              </a:rPr>
              <a:t>و ازت در خاك و اثرات آن بر روي ساختمان و حفرات را تعيين مي كنند. از عوامل مهم بحث پوشش</a:t>
            </a:r>
            <a:br>
              <a:rPr lang="fa-IR" sz="3800" b="1" dirty="0">
                <a:cs typeface="2  Karim" pitchFamily="2" charset="-78"/>
              </a:rPr>
            </a:br>
            <a:r>
              <a:rPr lang="fa-IR" sz="3800" b="1" dirty="0">
                <a:cs typeface="2  Karim" pitchFamily="2" charset="-78"/>
              </a:rPr>
              <a:t>گياهي مقدار و نوع مواد حاصل از تجزيه و فساد آن ها است. در مناطق خشك كه در </a:t>
            </a:r>
            <a:r>
              <a:rPr lang="fa-IR" sz="3800" b="1" dirty="0" smtClean="0">
                <a:cs typeface="2  Karim" pitchFamily="2" charset="-78"/>
              </a:rPr>
              <a:t>آنها </a:t>
            </a:r>
            <a:r>
              <a:rPr lang="fa-IR" sz="3800" b="1" dirty="0">
                <a:cs typeface="2  Karim" pitchFamily="2" charset="-78"/>
              </a:rPr>
              <a:t>پوشش گياهي </a:t>
            </a:r>
            <a:r>
              <a:rPr lang="fa-IR" sz="3800" b="1" dirty="0" smtClean="0">
                <a:cs typeface="2  Karim" pitchFamily="2" charset="-78"/>
              </a:rPr>
              <a:t>به سرعت </a:t>
            </a:r>
            <a:r>
              <a:rPr lang="fa-IR" sz="3800" b="1" dirty="0">
                <a:cs typeface="2  Karim" pitchFamily="2" charset="-78"/>
              </a:rPr>
              <a:t>اكسيده </a:t>
            </a:r>
            <a:r>
              <a:rPr lang="fa-IR" sz="3800" b="1" dirty="0" smtClean="0">
                <a:cs typeface="2  Karim" pitchFamily="2" charset="-78"/>
              </a:rPr>
              <a:t>ميشود </a:t>
            </a:r>
            <a:r>
              <a:rPr lang="fa-IR" sz="3800" b="1" dirty="0">
                <a:cs typeface="2  Karim" pitchFamily="2" charset="-78"/>
              </a:rPr>
              <a:t>فاقد اسيدهاي آلي بوده يا اسيدهاي آلي ناچيز توليد </a:t>
            </a:r>
            <a:r>
              <a:rPr lang="fa-IR" sz="3800" b="1" dirty="0" smtClean="0">
                <a:cs typeface="2  Karim" pitchFamily="2" charset="-78"/>
              </a:rPr>
              <a:t>ميشوند </a:t>
            </a:r>
            <a:r>
              <a:rPr lang="fa-IR" sz="3800" b="1" dirty="0">
                <a:cs typeface="2  Karim" pitchFamily="2" charset="-78"/>
              </a:rPr>
              <a:t>كه </a:t>
            </a:r>
            <a:r>
              <a:rPr lang="fa-IR" sz="3800" b="1" dirty="0" smtClean="0">
                <a:cs typeface="2  Karim" pitchFamily="2" charset="-78"/>
              </a:rPr>
              <a:t>ميتوانند در هواديدگي </a:t>
            </a:r>
            <a:r>
              <a:rPr lang="fa-IR" sz="3800" b="1" dirty="0">
                <a:cs typeface="2  Karim" pitchFamily="2" charset="-78"/>
              </a:rPr>
              <a:t>مواد شركت نمايند همچنين در مناطقي كه داراي درختان بي خزان بيشتري نسبت به </a:t>
            </a:r>
            <a:r>
              <a:rPr lang="fa-IR" sz="3800" b="1" dirty="0" smtClean="0">
                <a:cs typeface="2  Karim" pitchFamily="2" charset="-78"/>
              </a:rPr>
              <a:t>درختان خزان </a:t>
            </a:r>
            <a:r>
              <a:rPr lang="fa-IR" sz="3800" b="1" dirty="0">
                <a:cs typeface="2  Karim" pitchFamily="2" charset="-78"/>
              </a:rPr>
              <a:t>دار </a:t>
            </a:r>
            <a:r>
              <a:rPr lang="fa-IR" sz="3800" b="1" dirty="0" smtClean="0">
                <a:cs typeface="2  Karim" pitchFamily="2" charset="-78"/>
              </a:rPr>
              <a:t>ميباشند </a:t>
            </a:r>
            <a:r>
              <a:rPr lang="fa-IR" sz="3800" b="1" dirty="0">
                <a:cs typeface="2  Karim" pitchFamily="2" charset="-78"/>
              </a:rPr>
              <a:t>تجمع ناچيزي از يك ورقه كوچك و مقدار ناچيزي مواد حاصل از تجزيه مواد آلي وجود خواهد </a:t>
            </a:r>
            <a:r>
              <a:rPr lang="fa-IR" sz="3800" b="1" dirty="0" smtClean="0">
                <a:cs typeface="2  Karim" pitchFamily="2" charset="-78"/>
              </a:rPr>
              <a:t>داشت.</a:t>
            </a:r>
            <a:endParaRPr lang="fa-IR" sz="38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just" rtl="1"/>
            <a:r>
              <a:rPr lang="fa-IR" sz="3400" b="1" dirty="0" smtClean="0">
                <a:solidFill>
                  <a:srgbClr val="00B050"/>
                </a:solidFill>
                <a:cs typeface="B Titr" pitchFamily="2" charset="-78"/>
              </a:rPr>
              <a:t>زمان</a:t>
            </a:r>
            <a:r>
              <a:rPr lang="fa-IR" sz="3400" b="1" dirty="0" smtClean="0">
                <a:cs typeface="2  Karim" pitchFamily="2" charset="-78"/>
              </a:rPr>
              <a:t>: چون </a:t>
            </a:r>
            <a:r>
              <a:rPr lang="fa-IR" sz="3400" b="1" dirty="0">
                <a:cs typeface="2  Karim" pitchFamily="2" charset="-78"/>
              </a:rPr>
              <a:t>فرآيند هاي هواديدگي نسبتا كند هستند، زمان يك عامل مهم در تكامل مواد حاصل از هواديدگي است. در مراحل اوليه هواديدگي بعضي ازسنگ ها ممكن است در منطقه هواديده عناصر قليايي و قليايي خاكي وجود داشته باشند و در نتيجه يك نوع معيني از مواد حاصل از هواديدگي تشكيل مي شود</a:t>
            </a:r>
            <a:r>
              <a:rPr lang="fa-IR" sz="3400" b="1" dirty="0" smtClean="0">
                <a:cs typeface="2  Karim" pitchFamily="2" charset="-78"/>
              </a:rPr>
              <a:t>.</a:t>
            </a:r>
            <a:endParaRPr lang="fa-IR" sz="3400" b="1" dirty="0">
              <a:cs typeface="2  Karim" pitchFamily="2" charset="-7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4400"/>
            <a:ext cx="9144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خسته نباشید</a:t>
            </a:r>
          </a:p>
          <a:p>
            <a:pPr marL="0" indent="0" algn="ctr">
              <a:buNone/>
            </a:pPr>
            <a:endParaRPr lang="fa-IR" sz="4400" dirty="0">
              <a:solidFill>
                <a:srgbClr val="FF0000"/>
              </a:solidFill>
              <a:cs typeface="2  Elham"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096000" cy="4086225"/>
          </a:xfrm>
          <a:prstGeom prst="rect">
            <a:avLst/>
          </a:prstGeom>
        </p:spPr>
      </p:pic>
    </p:spTree>
    <p:extLst>
      <p:ext uri="{BB962C8B-B14F-4D97-AF65-F5344CB8AC3E}">
        <p14:creationId xmlns:p14="http://schemas.microsoft.com/office/powerpoint/2010/main" val="1363485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r" rtl="1"/>
            <a:r>
              <a:rPr lang="fa-IR" b="1" dirty="0" smtClean="0">
                <a:cs typeface="2  Baran" pitchFamily="2" charset="-78"/>
              </a:rPr>
              <a:t>جلسه دوم</a:t>
            </a:r>
          </a:p>
          <a:p>
            <a:pPr algn="r" rtl="1"/>
            <a:endParaRPr lang="fa-I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113" y="2633663"/>
            <a:ext cx="6327775"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1797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r" rtl="1"/>
            <a:r>
              <a:rPr lang="fa-IR" sz="3400" b="1" dirty="0">
                <a:solidFill>
                  <a:srgbClr val="002060"/>
                </a:solidFill>
                <a:cs typeface="B Titr" pitchFamily="2" charset="-78"/>
              </a:rPr>
              <a:t>آلودگي خاك</a:t>
            </a:r>
            <a:r>
              <a:rPr lang="fa-IR" sz="3400" b="1" dirty="0" smtClean="0">
                <a:solidFill>
                  <a:srgbClr val="002060"/>
                </a:solidFill>
                <a:cs typeface="B Titr" pitchFamily="2" charset="-78"/>
              </a:rPr>
              <a:t>:</a:t>
            </a:r>
            <a:r>
              <a:rPr lang="fa-IR" sz="3400" b="1" dirty="0" smtClean="0">
                <a:solidFill>
                  <a:srgbClr val="FF0000"/>
                </a:solidFill>
                <a:cs typeface="B Titr" pitchFamily="2" charset="-78"/>
              </a:rPr>
              <a:t/>
            </a:r>
            <a:br>
              <a:rPr lang="fa-IR" sz="3400" b="1" dirty="0" smtClean="0">
                <a:solidFill>
                  <a:srgbClr val="FF0000"/>
                </a:solidFill>
                <a:cs typeface="B Titr" pitchFamily="2" charset="-78"/>
              </a:rPr>
            </a:br>
            <a:r>
              <a:rPr lang="fa-IR" sz="3400" b="1" dirty="0" smtClean="0">
                <a:cs typeface="2  Karim" pitchFamily="2" charset="-78"/>
              </a:rPr>
              <a:t> 	به </a:t>
            </a:r>
            <a:r>
              <a:rPr lang="fa-IR" sz="3400" b="1" dirty="0">
                <a:cs typeface="2  Karim" pitchFamily="2" charset="-78"/>
              </a:rPr>
              <a:t>معني وجود مواد آلاينده در خاك به ميزاني كه باعث ايجاد اثرات نامطلوب بر انسان و </a:t>
            </a:r>
            <a:r>
              <a:rPr lang="fa-IR" sz="3400" b="1" dirty="0" smtClean="0">
                <a:cs typeface="2  Karim" pitchFamily="2" charset="-78"/>
              </a:rPr>
              <a:t>ساير موجودات </a:t>
            </a:r>
            <a:r>
              <a:rPr lang="fa-IR" sz="3400" b="1" dirty="0">
                <a:cs typeface="2  Karim" pitchFamily="2" charset="-78"/>
              </a:rPr>
              <a:t>زنده شده و يا هرگونه تغيير در تركيب شيميايي و فيزيكي در خاك به طوري كه خاصيت </a:t>
            </a:r>
            <a:r>
              <a:rPr lang="fa-IR" sz="3400" b="1" dirty="0" smtClean="0">
                <a:cs typeface="2  Karim" pitchFamily="2" charset="-78"/>
              </a:rPr>
              <a:t>اصلي آن </a:t>
            </a:r>
            <a:r>
              <a:rPr lang="fa-IR" sz="3400" b="1" dirty="0">
                <a:cs typeface="2  Karim" pitchFamily="2" charset="-78"/>
              </a:rPr>
              <a:t>را تغيير دهد، اطلاق </a:t>
            </a:r>
            <a:r>
              <a:rPr lang="fa-IR" sz="3400" b="1" dirty="0" smtClean="0">
                <a:cs typeface="2  Karim" pitchFamily="2" charset="-78"/>
              </a:rPr>
              <a:t>ميگردد</a:t>
            </a:r>
            <a:r>
              <a:rPr lang="fa-IR" sz="3400" b="1" dirty="0">
                <a:cs typeface="2  Karim" pitchFamily="2" charset="-78"/>
              </a:rPr>
              <a:t>. آلودگي خاك موجب </a:t>
            </a:r>
            <a:r>
              <a:rPr lang="fa-IR" sz="3400" b="1" dirty="0" smtClean="0">
                <a:cs typeface="2  Karim" pitchFamily="2" charset="-78"/>
              </a:rPr>
              <a:t>ميشود </a:t>
            </a:r>
            <a:r>
              <a:rPr lang="fa-IR" sz="3400" b="1" dirty="0">
                <a:cs typeface="2  Karim" pitchFamily="2" charset="-78"/>
              </a:rPr>
              <a:t>حيات انسان و گياه و حتي ماندگاري تاسيسات و ابنيه تحت الشعاع قرار </a:t>
            </a:r>
            <a:r>
              <a:rPr lang="fa-IR" sz="3400" b="1" dirty="0" smtClean="0">
                <a:cs typeface="2  Karim" pitchFamily="2" charset="-78"/>
              </a:rPr>
              <a:t>گيرد.</a:t>
            </a:r>
            <a:endParaRPr lang="fa-IR" sz="3400" b="1" dirty="0">
              <a:cs typeface="2  Karim" pitchFamily="2" charset="-78"/>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
            <a:ext cx="253365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fontScale="90000"/>
          </a:bodyPr>
          <a:lstStyle/>
          <a:p>
            <a:pPr algn="r" rtl="1"/>
            <a:r>
              <a:rPr lang="fa-IR" sz="3400" b="1" dirty="0" smtClean="0">
                <a:cs typeface="B Titr" pitchFamily="2" charset="-78"/>
              </a:rPr>
              <a:t>آلاينده</a:t>
            </a:r>
            <a:r>
              <a:rPr lang="fa-IR" sz="3400" b="1" dirty="0" smtClean="0">
                <a:cs typeface="2  Karim" pitchFamily="2" charset="-78"/>
              </a:rPr>
              <a:t/>
            </a:r>
            <a:br>
              <a:rPr lang="fa-IR" sz="3400" b="1" dirty="0" smtClean="0">
                <a:cs typeface="2  Karim" pitchFamily="2" charset="-78"/>
              </a:rPr>
            </a:br>
            <a:r>
              <a:rPr lang="fa-IR" sz="3400" b="1" dirty="0" smtClean="0">
                <a:cs typeface="2  Karim" pitchFamily="2" charset="-78"/>
              </a:rPr>
              <a:t>	وجود يك ماده در جايي غير از محيط طبيعي خود و يا غلظتي بيش از غلظت طبيعي به نحوي كه باعث ايجاد اثرات نامطلوب بر روي موجودات زنده و يا كاهش كيفيت محيط شود</a:t>
            </a:r>
            <a:r>
              <a:rPr lang="fa-IR" sz="3400" b="1" dirty="0">
                <a:cs typeface="2  Karim" pitchFamily="2" charset="-78"/>
              </a:rPr>
              <a:t>. در مسئله </a:t>
            </a:r>
            <a:r>
              <a:rPr lang="fa-IR" sz="3400" b="1" dirty="0" smtClean="0">
                <a:cs typeface="2  Karim" pitchFamily="2" charset="-78"/>
              </a:rPr>
              <a:t>آلودگي خاك </a:t>
            </a:r>
            <a:r>
              <a:rPr lang="fa-IR" sz="3400" b="1" dirty="0">
                <a:cs typeface="2  Karim" pitchFamily="2" charset="-78"/>
              </a:rPr>
              <a:t>آلاينده هايي با خواص زير مد نظر مي باشند</a:t>
            </a:r>
            <a:r>
              <a:rPr lang="fa-IR" sz="3400" b="1" dirty="0" smtClean="0">
                <a:cs typeface="2  Karim" pitchFamily="2" charset="-78"/>
              </a:rPr>
              <a:t>:</a:t>
            </a:r>
            <a:r>
              <a:rPr lang="fa-IR" sz="3400" b="1" dirty="0">
                <a:cs typeface="2  Karim" pitchFamily="2" charset="-78"/>
              </a:rPr>
              <a:t/>
            </a:r>
            <a:br>
              <a:rPr lang="fa-IR" sz="3400" b="1" dirty="0">
                <a:cs typeface="2  Karim" pitchFamily="2" charset="-78"/>
              </a:rPr>
            </a:br>
            <a:r>
              <a:rPr lang="fa-IR" sz="3400" b="1" dirty="0" smtClean="0">
                <a:cs typeface="2  Karim" pitchFamily="2" charset="-78"/>
              </a:rPr>
              <a:t>- داراي </a:t>
            </a:r>
            <a:r>
              <a:rPr lang="fa-IR" sz="3400" b="1" dirty="0">
                <a:cs typeface="2  Karim" pitchFamily="2" charset="-78"/>
              </a:rPr>
              <a:t>خواص سمي بوده (مثل برخي فلزات سنگين، هيدروكربن هاي </a:t>
            </a:r>
            <a:r>
              <a:rPr lang="fa-IR" sz="3400" b="1" dirty="0" smtClean="0">
                <a:cs typeface="2  Karim" pitchFamily="2" charset="-78"/>
              </a:rPr>
              <a:t>آروماتيك </a:t>
            </a:r>
            <a:r>
              <a:rPr lang="fa-IR" sz="3400" b="1" dirty="0">
                <a:cs typeface="2  Karim" pitchFamily="2" charset="-78"/>
              </a:rPr>
              <a:t>چند </a:t>
            </a:r>
            <a:r>
              <a:rPr lang="fa-IR" sz="3400" b="1" dirty="0" smtClean="0">
                <a:cs typeface="2  Karim" pitchFamily="2" charset="-78"/>
              </a:rPr>
              <a:t>حلقه </a:t>
            </a:r>
            <a:r>
              <a:rPr lang="fa-IR" sz="3400" b="1" dirty="0">
                <a:cs typeface="2  Karim" pitchFamily="2" charset="-78"/>
              </a:rPr>
              <a:t>اي)</a:t>
            </a:r>
            <a:br>
              <a:rPr lang="fa-IR" sz="3400" b="1" dirty="0">
                <a:cs typeface="2  Karim" pitchFamily="2" charset="-78"/>
              </a:rPr>
            </a:br>
            <a:r>
              <a:rPr lang="fa-IR" sz="3400" b="1" dirty="0">
                <a:cs typeface="2  Karim" pitchFamily="2" charset="-78"/>
              </a:rPr>
              <a:t>- داراي پتانسيل تحرك در خاك و آسيب به كيفيت آب هاي زيرزميني باشند (مثل منوكلروآمين ها، آمين </a:t>
            </a:r>
            <a:r>
              <a:rPr lang="fa-IR" sz="3400" b="1" dirty="0" smtClean="0">
                <a:cs typeface="2  Karim" pitchFamily="2" charset="-78"/>
              </a:rPr>
              <a:t>هاو </a:t>
            </a:r>
            <a:r>
              <a:rPr lang="fa-IR" sz="3400" b="1" dirty="0">
                <a:cs typeface="2  Karim" pitchFamily="2" charset="-78"/>
              </a:rPr>
              <a:t>برخي نمك ها)</a:t>
            </a:r>
            <a:br>
              <a:rPr lang="fa-IR" sz="3400" b="1" dirty="0">
                <a:cs typeface="2  Karim" pitchFamily="2" charset="-78"/>
              </a:rPr>
            </a:br>
            <a:r>
              <a:rPr lang="fa-IR" sz="3400" b="1" dirty="0">
                <a:cs typeface="2  Karim" pitchFamily="2" charset="-78"/>
              </a:rPr>
              <a:t>- داراي اثرات نامطلوب بر خواص خاك باشند (مثل نمك هاي سديم، ميزان بالايي از هيدروكربن هاي داراي سميت پايين و سولفور</a:t>
            </a:r>
            <a:r>
              <a:rPr lang="fa-IR" sz="3400" b="1" dirty="0" smtClean="0">
                <a:cs typeface="2  Karim" pitchFamily="2" charset="-78"/>
              </a:rPr>
              <a:t>)</a:t>
            </a:r>
            <a:r>
              <a:rPr lang="fa-IR" sz="3400" b="1" dirty="0">
                <a:cs typeface="2  Karim" pitchFamily="2" charset="-78"/>
              </a:rPr>
              <a:t/>
            </a:r>
            <a:br>
              <a:rPr lang="fa-IR" sz="3400" b="1" dirty="0">
                <a:cs typeface="2  Karim" pitchFamily="2" charset="-78"/>
              </a:rPr>
            </a:br>
            <a:endParaRPr lang="fa-IR" sz="34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04800"/>
            <a:ext cx="8458200" cy="6019800"/>
          </a:xfrm>
        </p:spPr>
        <p:txBody>
          <a:bodyPr>
            <a:normAutofit fontScale="90000"/>
          </a:bodyPr>
          <a:lstStyle/>
          <a:p>
            <a:pPr algn="r" rtl="1"/>
            <a:r>
              <a:rPr lang="en-US" dirty="0" smtClean="0">
                <a:cs typeface="B Titr" pitchFamily="2" charset="-78"/>
              </a:rPr>
              <a:t/>
            </a:r>
            <a:br>
              <a:rPr lang="en-US" dirty="0" smtClean="0">
                <a:cs typeface="B Titr" pitchFamily="2" charset="-78"/>
              </a:rPr>
            </a:br>
            <a:r>
              <a:rPr lang="fa-IR" dirty="0" smtClean="0">
                <a:cs typeface="B Titr" pitchFamily="2" charset="-78"/>
              </a:rPr>
              <a:t>پايش </a:t>
            </a:r>
            <a:r>
              <a:rPr lang="fa-IR" dirty="0">
                <a:cs typeface="B Titr" pitchFamily="2" charset="-78"/>
              </a:rPr>
              <a:t>خاك:</a:t>
            </a:r>
            <a:br>
              <a:rPr lang="fa-IR" dirty="0">
                <a:cs typeface="B Titr" pitchFamily="2" charset="-78"/>
              </a:rPr>
            </a:br>
            <a:r>
              <a:rPr lang="fa-IR" sz="3800" b="1" dirty="0">
                <a:cs typeface="2  Karim" pitchFamily="2" charset="-78"/>
              </a:rPr>
              <a:t>به معني حفاظت از خاك در قبال تخليه آلايند </a:t>
            </a:r>
            <a:r>
              <a:rPr lang="fa-IR" sz="3800" b="1" dirty="0" smtClean="0">
                <a:cs typeface="2  Karim" pitchFamily="2" charset="-78"/>
              </a:rPr>
              <a:t>ه ها </a:t>
            </a:r>
            <a:r>
              <a:rPr lang="fa-IR" sz="3800" b="1" dirty="0">
                <a:cs typeface="2  Karim" pitchFamily="2" charset="-78"/>
              </a:rPr>
              <a:t>به سطح آن مي باشد البته در شرايطي كه </a:t>
            </a:r>
            <a:r>
              <a:rPr lang="fa-IR" sz="3800" b="1" dirty="0" smtClean="0">
                <a:cs typeface="2  Karim" pitchFamily="2" charset="-78"/>
              </a:rPr>
              <a:t>نحوه بهره </a:t>
            </a:r>
            <a:r>
              <a:rPr lang="fa-IR" sz="3800" b="1" dirty="0">
                <a:cs typeface="2  Karim" pitchFamily="2" charset="-78"/>
              </a:rPr>
              <a:t>برداري از خاك مناسب بوده و يا كنترل هاي مهندسي در مكان هاي تخليه آلاينده ها انجام گيرد سطح</a:t>
            </a:r>
            <a:br>
              <a:rPr lang="fa-IR" sz="3800" b="1" dirty="0">
                <a:cs typeface="2  Karim" pitchFamily="2" charset="-78"/>
              </a:rPr>
            </a:br>
            <a:r>
              <a:rPr lang="fa-IR" sz="3800" b="1" dirty="0">
                <a:cs typeface="2  Karim" pitchFamily="2" charset="-78"/>
              </a:rPr>
              <a:t>آلودگي خاك حداقل مي باشد.</a:t>
            </a:r>
            <a:br>
              <a:rPr lang="fa-IR" sz="3800" b="1" dirty="0">
                <a:cs typeface="2  Karim" pitchFamily="2" charset="-78"/>
              </a:rPr>
            </a:br>
            <a:r>
              <a:rPr lang="fa-IR" sz="3800" b="1" dirty="0">
                <a:cs typeface="2  Karim" pitchFamily="2" charset="-78"/>
              </a:rPr>
              <a:t>مهمترين موضوع در پايش خاك، جلوگيري و يا كاهش تخليه آلاينده ها با توجه به پتانسيل خطر آنها براي ايجاد اثرات سوء بر خاك، هوا، آب و يا ارگانيسم هايي است كه در تماس با خاك مي </a:t>
            </a:r>
            <a:r>
              <a:rPr lang="fa-IR" sz="3800" b="1" dirty="0" smtClean="0">
                <a:cs typeface="2  Karim" pitchFamily="2" charset="-78"/>
              </a:rPr>
              <a:t>باشند.</a:t>
            </a:r>
            <a:br>
              <a:rPr lang="fa-IR" sz="3800" b="1" dirty="0" smtClean="0">
                <a:cs typeface="2  Karim" pitchFamily="2" charset="-78"/>
              </a:rPr>
            </a:br>
            <a:r>
              <a:rPr lang="en-US" dirty="0" smtClean="0">
                <a:cs typeface="B Titr" pitchFamily="2" charset="-78"/>
              </a:rPr>
              <a:t/>
            </a:r>
            <a:br>
              <a:rPr lang="en-US" dirty="0" smtClean="0">
                <a:cs typeface="B Titr" pitchFamily="2" charset="-78"/>
              </a:rPr>
            </a:br>
            <a:r>
              <a:rPr lang="fa-IR" dirty="0" smtClean="0"/>
              <a:t/>
            </a:r>
            <a:br>
              <a:rPr lang="fa-IR" dirty="0" smtClean="0"/>
            </a:br>
            <a:endParaRPr lang="fa-IR" dirty="0"/>
          </a:p>
        </p:txBody>
      </p:sp>
    </p:spTree>
    <p:extLst>
      <p:ext uri="{BB962C8B-B14F-4D97-AF65-F5344CB8AC3E}">
        <p14:creationId xmlns:p14="http://schemas.microsoft.com/office/powerpoint/2010/main" val="835127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lstStyle/>
          <a:p>
            <a:pPr algn="r" rtl="1"/>
            <a:r>
              <a:rPr lang="fa-IR" dirty="0">
                <a:solidFill>
                  <a:srgbClr val="C00000"/>
                </a:solidFill>
                <a:cs typeface="B Titr" pitchFamily="2" charset="-78"/>
              </a:rPr>
              <a:t>استاندارد خاك:</a:t>
            </a:r>
            <a:br>
              <a:rPr lang="fa-IR" dirty="0">
                <a:solidFill>
                  <a:srgbClr val="C00000"/>
                </a:solidFill>
                <a:cs typeface="B Titr" pitchFamily="2" charset="-78"/>
              </a:rPr>
            </a:br>
            <a:r>
              <a:rPr lang="fa-IR" sz="3400" b="1" dirty="0">
                <a:cs typeface="2  Karim" pitchFamily="2" charset="-78"/>
              </a:rPr>
              <a:t>مقادير استاندارد خاك، استانداردهاي عمومي كيفيت هستند كه در كشورهاي مختلف براي </a:t>
            </a:r>
            <a:r>
              <a:rPr lang="fa-IR" sz="3400" b="1" dirty="0" smtClean="0">
                <a:cs typeface="2  Karim" pitchFamily="2" charset="-78"/>
              </a:rPr>
              <a:t>قانونمند كردن </a:t>
            </a:r>
            <a:r>
              <a:rPr lang="fa-IR" sz="3400" b="1" dirty="0">
                <a:cs typeface="2  Karim" pitchFamily="2" charset="-78"/>
              </a:rPr>
              <a:t>مديريت خاك هاي آلوده به تصويب رسيده اند. اين مقادير معمولاً به شكل مقادير غلظت آلايند </a:t>
            </a:r>
            <a:r>
              <a:rPr lang="fa-IR" sz="3400" b="1" dirty="0" smtClean="0">
                <a:cs typeface="2  Karim" pitchFamily="2" charset="-78"/>
              </a:rPr>
              <a:t>ه </a:t>
            </a:r>
            <a:r>
              <a:rPr lang="fa-IR" sz="3400" b="1" dirty="0">
                <a:cs typeface="2  Karim" pitchFamily="2" charset="-78"/>
              </a:rPr>
              <a:t>ها در </a:t>
            </a:r>
            <a:r>
              <a:rPr lang="fa-IR" sz="3400" b="1" dirty="0" smtClean="0">
                <a:cs typeface="2  Karim" pitchFamily="2" charset="-78"/>
              </a:rPr>
              <a:t>خاك (</a:t>
            </a:r>
            <a:r>
              <a:rPr lang="en-US" sz="3400" b="1" dirty="0" smtClean="0">
                <a:cs typeface="2  Karim" pitchFamily="2" charset="-78"/>
              </a:rPr>
              <a:t>mg/kg</a:t>
            </a:r>
            <a:r>
              <a:rPr lang="fa-IR" sz="3400" b="1" dirty="0" smtClean="0">
                <a:cs typeface="2  Karim" pitchFamily="2" charset="-78"/>
              </a:rPr>
              <a:t> وزن خشک خاک) می باشند.</a:t>
            </a:r>
            <a:endParaRPr lang="fa-IR" sz="3400" b="1" dirty="0">
              <a:cs typeface="2  Karim" pitchFamily="2" charset="-78"/>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6200"/>
            <a:ext cx="33528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r" rtl="1"/>
            <a:r>
              <a:rPr lang="fa-IR" sz="3400" b="1" dirty="0">
                <a:cs typeface="2  Karim" pitchFamily="2" charset="-78"/>
              </a:rPr>
              <a:t>به طور خاص نشان دهنده غلظتي </a:t>
            </a:r>
            <a:r>
              <a:rPr lang="fa-IR" sz="3400" b="1" dirty="0" smtClean="0">
                <a:cs typeface="2  Karim" pitchFamily="2" charset="-78"/>
              </a:rPr>
              <a:t>از</a:t>
            </a:r>
            <a:r>
              <a:rPr lang="en-US" sz="3400" b="1" dirty="0" smtClean="0">
                <a:cs typeface="2  Karim" pitchFamily="2" charset="-78"/>
              </a:rPr>
              <a:t> "</a:t>
            </a:r>
            <a:r>
              <a:rPr lang="fa-IR" sz="3400" b="1" dirty="0" smtClean="0">
                <a:cs typeface="2  Karim" pitchFamily="2" charset="-78"/>
              </a:rPr>
              <a:t>اصطلاح </a:t>
            </a:r>
            <a:r>
              <a:rPr lang="fa-IR" sz="3400" b="1" dirty="0">
                <a:cs typeface="2  Karim" pitchFamily="2" charset="-78"/>
              </a:rPr>
              <a:t>"مقادير استاندارد </a:t>
            </a:r>
            <a:r>
              <a:rPr lang="en-US" sz="3400" b="1" dirty="0" smtClean="0">
                <a:cs typeface="2  Karim" pitchFamily="2" charset="-78"/>
              </a:rPr>
              <a:t> </a:t>
            </a:r>
            <a:r>
              <a:rPr lang="fa-IR" sz="3400" b="1" dirty="0" smtClean="0">
                <a:cs typeface="2  Karim" pitchFamily="2" charset="-78"/>
              </a:rPr>
              <a:t>آلاينده </a:t>
            </a:r>
            <a:r>
              <a:rPr lang="fa-IR" sz="3400" b="1" dirty="0">
                <a:cs typeface="2  Karim" pitchFamily="2" charset="-78"/>
              </a:rPr>
              <a:t>ها در خاك آلاينده هاي خاك است كه در صورتي كه مقدار آنها افزايش يابد، ممكن است باعث ايجاد اثرات سوء </a:t>
            </a:r>
            <a:r>
              <a:rPr lang="fa-IR" sz="3400" b="1" dirty="0" smtClean="0">
                <a:cs typeface="2  Karim" pitchFamily="2" charset="-78"/>
              </a:rPr>
              <a:t>بر سلامتي </a:t>
            </a:r>
            <a:r>
              <a:rPr lang="fa-IR" sz="3400" b="1" dirty="0">
                <a:cs typeface="2  Karim" pitchFamily="2" charset="-78"/>
              </a:rPr>
              <a:t>انسان و يا ساير موجودات گردد و در صورتي كه غلظت واقعي اين آلاينده ها كمتر و يا معادل مقدار استاندارد پيشنهادي باشد، اين مقدار قابل قبول است چرا كه داراي كمترين اثرات سوء مي </a:t>
            </a:r>
            <a:r>
              <a:rPr lang="fa-IR" sz="3400" b="1" dirty="0" smtClean="0">
                <a:cs typeface="2  Karim" pitchFamily="2" charset="-78"/>
              </a:rPr>
              <a:t>باشد.</a:t>
            </a:r>
            <a:endParaRPr lang="fa-IR" sz="34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algn="r" rtl="1"/>
            <a:r>
              <a:rPr lang="fa-IR" dirty="0">
                <a:solidFill>
                  <a:srgbClr val="C00000"/>
                </a:solidFill>
                <a:cs typeface="B Titr" pitchFamily="2" charset="-78"/>
              </a:rPr>
              <a:t>ارزيابي </a:t>
            </a:r>
            <a:r>
              <a:rPr lang="fa-IR" dirty="0" smtClean="0">
                <a:solidFill>
                  <a:srgbClr val="C00000"/>
                </a:solidFill>
                <a:cs typeface="B Titr" pitchFamily="2" charset="-78"/>
              </a:rPr>
              <a:t>خطر:</a:t>
            </a:r>
            <a:r>
              <a:rPr lang="fa-IR" dirty="0">
                <a:cs typeface="B Titr" pitchFamily="2" charset="-78"/>
              </a:rPr>
              <a:t/>
            </a:r>
            <a:br>
              <a:rPr lang="fa-IR" dirty="0">
                <a:cs typeface="B Titr" pitchFamily="2" charset="-78"/>
              </a:rPr>
            </a:br>
            <a:r>
              <a:rPr lang="fa-IR" sz="3800" b="1" dirty="0">
                <a:cs typeface="2  Karim" pitchFamily="2" charset="-78"/>
              </a:rPr>
              <a:t>فرايندي است كه احتمال وجود خطر در يك زمينه را مورد بررسي قرار </a:t>
            </a:r>
            <a:r>
              <a:rPr lang="fa-IR" sz="3800" b="1" dirty="0" smtClean="0">
                <a:cs typeface="2  Karim" pitchFamily="2" charset="-78"/>
              </a:rPr>
              <a:t>مي دهد</a:t>
            </a:r>
            <a:r>
              <a:rPr lang="fa-IR" sz="3800" b="1" dirty="0">
                <a:cs typeface="2  Karim" pitchFamily="2" charset="-78"/>
              </a:rPr>
              <a:t>. ارزيابي خطر </a:t>
            </a:r>
            <a:r>
              <a:rPr lang="fa-IR" sz="3800" b="1" dirty="0" smtClean="0">
                <a:cs typeface="2  Karim" pitchFamily="2" charset="-78"/>
              </a:rPr>
              <a:t>زيست محيطي </a:t>
            </a:r>
            <a:r>
              <a:rPr lang="fa-IR" sz="3800" b="1" dirty="0">
                <a:cs typeface="2  Karim" pitchFamily="2" charset="-78"/>
              </a:rPr>
              <a:t>مشخص مي كند كه براي تعيين احتمال خطرات زيست محيطي كه باعث ايجاد آسيب به فرد </a:t>
            </a:r>
            <a:r>
              <a:rPr lang="fa-IR" sz="3800" b="1" dirty="0" smtClean="0">
                <a:cs typeface="2  Karim" pitchFamily="2" charset="-78"/>
              </a:rPr>
              <a:t>يا اكوسيستم </a:t>
            </a:r>
            <a:r>
              <a:rPr lang="fa-IR" sz="3800" b="1" dirty="0">
                <a:cs typeface="2  Karim" pitchFamily="2" charset="-78"/>
              </a:rPr>
              <a:t>شود، چه اطلاعاتي </a:t>
            </a:r>
            <a:r>
              <a:rPr lang="fa-IR" sz="3800" b="1" dirty="0" smtClean="0">
                <a:cs typeface="2  Karim" pitchFamily="2" charset="-78"/>
              </a:rPr>
              <a:t>بايد بررسي </a:t>
            </a:r>
            <a:r>
              <a:rPr lang="fa-IR" sz="3800" b="1" dirty="0">
                <a:cs typeface="2  Karim" pitchFamily="2" charset="-78"/>
              </a:rPr>
              <a:t>شوند. در اين گزارش، خطر زيست محيطي شامل آلوده </a:t>
            </a:r>
            <a:r>
              <a:rPr lang="fa-IR" sz="3800" b="1" dirty="0" smtClean="0">
                <a:cs typeface="2  Karim" pitchFamily="2" charset="-78"/>
              </a:rPr>
              <a:t>شدن خاك </a:t>
            </a:r>
            <a:r>
              <a:rPr lang="fa-IR" sz="3800" b="1" dirty="0">
                <a:cs typeface="2  Karim" pitchFamily="2" charset="-78"/>
              </a:rPr>
              <a:t>مي باشد. فرايند ارزيابي خطر يك فرايند چند مرحله اي است كه </a:t>
            </a:r>
            <a:r>
              <a:rPr lang="fa-IR" sz="3800" b="1" dirty="0" smtClean="0">
                <a:cs typeface="2  Karim" pitchFamily="2" charset="-78"/>
              </a:rPr>
              <a:t>شامل:</a:t>
            </a:r>
            <a:endParaRPr lang="fa-IR" sz="3800" b="1" dirty="0">
              <a:cs typeface="2  Karim" pitchFamily="2" charset="-78"/>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6443"/>
            <a:ext cx="256222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7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lstStyle/>
          <a:p>
            <a:pPr algn="r" rtl="1"/>
            <a:r>
              <a:rPr lang="fa-IR" dirty="0" smtClean="0"/>
              <a:t>- </a:t>
            </a:r>
            <a:r>
              <a:rPr lang="fa-IR" sz="3800" b="1" dirty="0">
                <a:cs typeface="2  Karim" pitchFamily="2" charset="-78"/>
              </a:rPr>
              <a:t>مدل مفهومي (مجموعه مشخصات درعرض قرارگيري انسان، سرنوشت آلاينده ها و اطلاعات مربوط به انتقال آلاينده درخاك</a:t>
            </a:r>
            <a:r>
              <a:rPr lang="fa-IR" sz="3800" b="1" dirty="0" smtClean="0">
                <a:cs typeface="2  Karim" pitchFamily="2" charset="-78"/>
              </a:rPr>
              <a:t>.</a:t>
            </a:r>
            <a:br>
              <a:rPr lang="fa-IR" sz="3800" b="1" dirty="0" smtClean="0">
                <a:cs typeface="2  Karim" pitchFamily="2" charset="-78"/>
              </a:rPr>
            </a:br>
            <a:r>
              <a:rPr lang="fa-IR" sz="3800" b="1" dirty="0">
                <a:cs typeface="2  Karim" pitchFamily="2" charset="-78"/>
              </a:rPr>
              <a:t>- مقايسه مقدار در معرض قرارگيري انسان (مقدار آلودگي موجود) با مقادير مرجع استاندارد سلامتي</a:t>
            </a:r>
            <a:r>
              <a:rPr lang="fa-IR" sz="3800" b="1" dirty="0" smtClean="0">
                <a:cs typeface="2  Karim" pitchFamily="2" charset="-78"/>
              </a:rPr>
              <a:t>.</a:t>
            </a:r>
            <a:br>
              <a:rPr lang="fa-IR" sz="3800" b="1" dirty="0" smtClean="0">
                <a:cs typeface="2  Karim" pitchFamily="2" charset="-78"/>
              </a:rPr>
            </a:br>
            <a:r>
              <a:rPr lang="fa-IR" sz="3800" b="1" dirty="0">
                <a:cs typeface="2  Karim" pitchFamily="2" charset="-78"/>
              </a:rPr>
              <a:t/>
            </a:r>
            <a:br>
              <a:rPr lang="fa-IR" sz="3800" b="1" dirty="0">
                <a:cs typeface="2  Karim" pitchFamily="2" charset="-78"/>
              </a:rPr>
            </a:br>
            <a:r>
              <a:rPr lang="fa-IR" sz="3800" b="1" dirty="0">
                <a:cs typeface="2  Karim" pitchFamily="2" charset="-78"/>
              </a:rPr>
              <a:t>ارزيابي خطر براي سلامتي انسان در جايي كه ميزان دريافت آلودگي، معادل و يا بيش از مقادير مرجع استاندارد سلامتي </a:t>
            </a:r>
            <a:r>
              <a:rPr lang="fa-IR" sz="3800" b="1" dirty="0" smtClean="0">
                <a:cs typeface="2  Karim" pitchFamily="2" charset="-78"/>
              </a:rPr>
              <a:t>است.</a:t>
            </a:r>
            <a:endParaRPr lang="fa-IR" sz="38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fontScale="90000"/>
          </a:bodyPr>
          <a:lstStyle/>
          <a:p>
            <a:pPr algn="r" rtl="1"/>
            <a:r>
              <a:rPr lang="fa-IR" sz="3600" dirty="0">
                <a:solidFill>
                  <a:srgbClr val="C00000"/>
                </a:solidFill>
                <a:cs typeface="B Titr" pitchFamily="2" charset="-78"/>
              </a:rPr>
              <a:t>بررسي ضرورت و اهميت رفع آلودگي </a:t>
            </a:r>
            <a:r>
              <a:rPr lang="fa-IR" sz="3600" dirty="0" smtClean="0">
                <a:solidFill>
                  <a:srgbClr val="C00000"/>
                </a:solidFill>
                <a:cs typeface="B Titr" pitchFamily="2" charset="-78"/>
              </a:rPr>
              <a:t>خاك</a:t>
            </a:r>
            <a:r>
              <a:rPr lang="fa-IR" sz="3600" dirty="0">
                <a:solidFill>
                  <a:srgbClr val="C00000"/>
                </a:solidFill>
                <a:cs typeface="B Titr" pitchFamily="2" charset="-78"/>
              </a:rPr>
              <a:t>:</a:t>
            </a:r>
            <a:r>
              <a:rPr lang="fa-IR" dirty="0">
                <a:solidFill>
                  <a:srgbClr val="C00000"/>
                </a:solidFill>
                <a:cs typeface="B Titr" pitchFamily="2" charset="-78"/>
              </a:rPr>
              <a:t/>
            </a:r>
            <a:br>
              <a:rPr lang="fa-IR" dirty="0">
                <a:solidFill>
                  <a:srgbClr val="C00000"/>
                </a:solidFill>
                <a:cs typeface="B Titr" pitchFamily="2" charset="-78"/>
              </a:rPr>
            </a:br>
            <a:r>
              <a:rPr lang="fa-IR" sz="4200" b="1" dirty="0">
                <a:cs typeface="2  Karim" pitchFamily="2" charset="-78"/>
              </a:rPr>
              <a:t>امروزه افزايش و توسعه بي رويه شهرها، روند سريع صنعتي شدن جوامع و نياز به تامين غذاي </a:t>
            </a:r>
            <a:r>
              <a:rPr lang="fa-IR" sz="4200" b="1" dirty="0" smtClean="0">
                <a:cs typeface="2  Karim" pitchFamily="2" charset="-78"/>
              </a:rPr>
              <a:t>انسان به عنوان </a:t>
            </a:r>
            <a:r>
              <a:rPr lang="fa-IR" sz="4200" b="1" dirty="0">
                <a:cs typeface="2  Karim" pitchFamily="2" charset="-78"/>
              </a:rPr>
              <a:t>عوامل اصلي و مهم آلودگي خاك شناخته شده اند. با توجه به ارتباط بين اكوسيستم هاي خاك، آب </a:t>
            </a:r>
            <a:r>
              <a:rPr lang="fa-IR" sz="4200" b="1" dirty="0" smtClean="0">
                <a:cs typeface="2  Karim" pitchFamily="2" charset="-78"/>
              </a:rPr>
              <a:t>و هوا </a:t>
            </a:r>
            <a:r>
              <a:rPr lang="fa-IR" sz="4200" b="1" dirty="0">
                <a:cs typeface="2  Karim" pitchFamily="2" charset="-78"/>
              </a:rPr>
              <a:t>و انتقال مستقيم و غير مستقيم آلودگي از اين محيط ها به انسان، در سال ها و دهه هاي اخير با توجه </a:t>
            </a:r>
            <a:r>
              <a:rPr lang="fa-IR" sz="4200" b="1" dirty="0" smtClean="0">
                <a:cs typeface="2  Karim" pitchFamily="2" charset="-78"/>
              </a:rPr>
              <a:t>به رشد </a:t>
            </a:r>
            <a:r>
              <a:rPr lang="fa-IR" sz="4200" b="1" dirty="0">
                <a:cs typeface="2  Karim" pitchFamily="2" charset="-78"/>
              </a:rPr>
              <a:t>چشمگير صنايع و جوامع شهري در سراسر جهان، آلودگي آب ، خاك و هوا گريبانگير انسان </a:t>
            </a:r>
            <a:r>
              <a:rPr lang="fa-IR" sz="4200" b="1" dirty="0" smtClean="0">
                <a:cs typeface="2  Karim" pitchFamily="2" charset="-78"/>
              </a:rPr>
              <a:t>گرديده است.</a:t>
            </a:r>
            <a:endParaRPr lang="fa-IR" sz="42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458200" cy="6019800"/>
          </a:xfrm>
        </p:spPr>
        <p:txBody>
          <a:bodyPr>
            <a:normAutofit/>
          </a:bodyPr>
          <a:lstStyle/>
          <a:p>
            <a:pPr rtl="1"/>
            <a:r>
              <a:rPr lang="fa-IR" sz="3800" b="1" dirty="0">
                <a:cs typeface="2  Karim" pitchFamily="2" charset="-78"/>
              </a:rPr>
              <a:t>استفاده صحيح ازخاك جهت </a:t>
            </a:r>
            <a:r>
              <a:rPr lang="fa-IR" sz="3800" b="1" dirty="0" smtClean="0">
                <a:cs typeface="2  Karim" pitchFamily="2" charset="-78"/>
              </a:rPr>
              <a:t>بهره وري </a:t>
            </a:r>
            <a:r>
              <a:rPr lang="fa-IR" sz="3800" b="1" dirty="0">
                <a:cs typeface="2  Karim" pitchFamily="2" charset="-78"/>
              </a:rPr>
              <a:t>درست نياز به شناسايي دقيق اين منبع دارد به صورتي </a:t>
            </a:r>
            <a:r>
              <a:rPr lang="fa-IR" sz="3800" b="1" dirty="0" smtClean="0">
                <a:cs typeface="2  Karim" pitchFamily="2" charset="-78"/>
              </a:rPr>
              <a:t>كه قدرت </a:t>
            </a:r>
            <a:r>
              <a:rPr lang="fa-IR" sz="3800" b="1" dirty="0">
                <a:cs typeface="2  Karim" pitchFamily="2" charset="-78"/>
              </a:rPr>
              <a:t>و توانايي آن ها از نظر قابليت ها و محدوديت ها مشخص گردد و از استفاده بي رويه و غير اصولي كه </a:t>
            </a:r>
            <a:r>
              <a:rPr lang="fa-IR" sz="3800" b="1" dirty="0" smtClean="0">
                <a:cs typeface="2  Karim" pitchFamily="2" charset="-78"/>
              </a:rPr>
              <a:t>در نهايت </a:t>
            </a:r>
            <a:r>
              <a:rPr lang="fa-IR" sz="3800" b="1" dirty="0">
                <a:cs typeface="2  Karim" pitchFamily="2" charset="-78"/>
              </a:rPr>
              <a:t>منجر به تخريب و انهدام آن مي شود، جلوگيري بعمل آيد</a:t>
            </a:r>
            <a:r>
              <a:rPr lang="fa-IR" sz="3800" b="1" dirty="0" smtClean="0">
                <a:cs typeface="2  Karim" pitchFamily="2" charset="-78"/>
              </a:rPr>
              <a:t>. بنابراين </a:t>
            </a:r>
            <a:r>
              <a:rPr lang="fa-IR" sz="3800" b="1" dirty="0">
                <a:cs typeface="2  Karim" pitchFamily="2" charset="-78"/>
              </a:rPr>
              <a:t>مطالعات خاك شناسي يكي </a:t>
            </a:r>
            <a:r>
              <a:rPr lang="fa-IR" sz="3800" b="1" dirty="0" smtClean="0">
                <a:cs typeface="2  Karim" pitchFamily="2" charset="-78"/>
              </a:rPr>
              <a:t>از مطالعات </a:t>
            </a:r>
            <a:r>
              <a:rPr lang="fa-IR" sz="3800" b="1" dirty="0">
                <a:cs typeface="2  Karim" pitchFamily="2" charset="-78"/>
              </a:rPr>
              <a:t>زيربنايي در </a:t>
            </a:r>
            <a:r>
              <a:rPr lang="fa-IR" sz="3800" b="1" dirty="0" smtClean="0">
                <a:cs typeface="2  Karim" pitchFamily="2" charset="-78"/>
              </a:rPr>
              <a:t>طرحهاي </a:t>
            </a:r>
            <a:r>
              <a:rPr lang="fa-IR" sz="3800" b="1" dirty="0">
                <a:cs typeface="2  Karim" pitchFamily="2" charset="-78"/>
              </a:rPr>
              <a:t>توسعه، برنامه ريزي ها، مديريت سرزمين و محيط زيست </a:t>
            </a:r>
            <a:r>
              <a:rPr lang="fa-IR" sz="3800" b="1" dirty="0" smtClean="0">
                <a:cs typeface="2  Karim" pitchFamily="2" charset="-78"/>
              </a:rPr>
              <a:t>می باشد</a:t>
            </a:r>
            <a:r>
              <a:rPr lang="fa-IR" sz="3800" b="1" dirty="0">
                <a:cs typeface="2  Karim" pitchFamily="2" charset="-78"/>
              </a:rPr>
              <a:t>. به طور </a:t>
            </a:r>
            <a:r>
              <a:rPr lang="fa-IR" sz="3800" b="1" dirty="0" smtClean="0">
                <a:cs typeface="2  Karim" pitchFamily="2" charset="-78"/>
              </a:rPr>
              <a:t>كلي هر </a:t>
            </a:r>
            <a:r>
              <a:rPr lang="fa-IR" sz="3800" b="1" dirty="0">
                <a:cs typeface="2  Karim" pitchFamily="2" charset="-78"/>
              </a:rPr>
              <a:t>گونه فعاليت انسان كه روي خاك انجام مي گيرد، براي بهينه و پايدار بودن نيازمند مطالعات خاك شناسي </a:t>
            </a:r>
            <a:r>
              <a:rPr lang="fa-IR" sz="3800" b="1" dirty="0" smtClean="0">
                <a:cs typeface="2  Karim" pitchFamily="2" charset="-78"/>
              </a:rPr>
              <a:t>است.</a:t>
            </a:r>
            <a:endParaRPr lang="fa-IR" sz="38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990599"/>
            <a:ext cx="8610600" cy="5410201"/>
          </a:xfrm>
        </p:spPr>
        <p:txBody>
          <a:bodyPr>
            <a:noAutofit/>
          </a:bodyPr>
          <a:lstStyle/>
          <a:p>
            <a:pPr algn="r" rtl="1"/>
            <a:r>
              <a:rPr lang="fa-IR" sz="3200" b="1" dirty="0">
                <a:cs typeface="2  Karim" pitchFamily="2" charset="-78"/>
              </a:rPr>
              <a:t>خاك از دو بخش زنده و مرده تشكيل شده است. بخش مرده خاك شامل سنگ هاي هوازده و </a:t>
            </a:r>
            <a:r>
              <a:rPr lang="fa-IR" sz="3200" b="1" dirty="0" smtClean="0">
                <a:cs typeface="2  Karim" pitchFamily="2" charset="-78"/>
              </a:rPr>
              <a:t>مواد معدني </a:t>
            </a:r>
            <a:r>
              <a:rPr lang="fa-IR" sz="3200" b="1" dirty="0">
                <a:cs typeface="2  Karim" pitchFamily="2" charset="-78"/>
              </a:rPr>
              <a:t>حاصل از </a:t>
            </a:r>
            <a:r>
              <a:rPr lang="fa-IR" sz="3200" b="1" dirty="0" smtClean="0">
                <a:cs typeface="2  Karim" pitchFamily="2" charset="-78"/>
              </a:rPr>
              <a:t>پوسيدگي </a:t>
            </a:r>
            <a:r>
              <a:rPr lang="fa-IR" sz="3200" b="1" dirty="0">
                <a:cs typeface="2  Karim" pitchFamily="2" charset="-78"/>
              </a:rPr>
              <a:t>گياهان و جانوران (مواد آلي يا هوموس) مي باشد كه هوا و آب نيز در اين </a:t>
            </a:r>
            <a:r>
              <a:rPr lang="fa-IR" sz="3200" b="1" dirty="0" smtClean="0">
                <a:cs typeface="2  Karim" pitchFamily="2" charset="-78"/>
              </a:rPr>
              <a:t>بخش قرار </a:t>
            </a:r>
            <a:r>
              <a:rPr lang="fa-IR" sz="3200" b="1" dirty="0">
                <a:cs typeface="2  Karim" pitchFamily="2" charset="-78"/>
              </a:rPr>
              <a:t>مي گيرند. زماني كه خاك ازحالت طبيعي خود بر اثر فعاليت هاي مختلف انساني خارج شود، </a:t>
            </a:r>
            <a:r>
              <a:rPr lang="fa-IR" sz="3200" b="1" dirty="0" smtClean="0">
                <a:cs typeface="2  Karim" pitchFamily="2" charset="-78"/>
              </a:rPr>
              <a:t>دچارآلودگي </a:t>
            </a:r>
            <a:r>
              <a:rPr lang="fa-IR" sz="3200" b="1" dirty="0">
                <a:cs typeface="2  Karim" pitchFamily="2" charset="-78"/>
              </a:rPr>
              <a:t>مي شود. به طور كلي هرگونه تغيير در ويژگي اجزاي تشكيل دهنده خاك در اثر توليد </a:t>
            </a:r>
            <a:r>
              <a:rPr lang="fa-IR" sz="3200" b="1" dirty="0" smtClean="0">
                <a:cs typeface="2  Karim" pitchFamily="2" charset="-78"/>
              </a:rPr>
              <a:t>ناپايدار محصولات </a:t>
            </a:r>
            <a:r>
              <a:rPr lang="fa-IR" sz="3200" b="1" dirty="0">
                <a:cs typeface="2  Karim" pitchFamily="2" charset="-78"/>
              </a:rPr>
              <a:t>كشاورزي، كاربري شهري و صنعتي به وجود آيد، آلودگي خاك ناميده </a:t>
            </a:r>
            <a:r>
              <a:rPr lang="fa-IR" sz="3200" b="1" dirty="0" smtClean="0">
                <a:cs typeface="2  Karim" pitchFamily="2" charset="-78"/>
              </a:rPr>
              <a:t>ميشود</a:t>
            </a:r>
            <a:r>
              <a:rPr lang="fa-IR" sz="3200" b="1" dirty="0">
                <a:cs typeface="2  Karim" pitchFamily="2" charset="-78"/>
              </a:rPr>
              <a:t>. آلودگي </a:t>
            </a:r>
            <a:r>
              <a:rPr lang="fa-IR" sz="3200" b="1" dirty="0" smtClean="0">
                <a:cs typeface="2  Karim" pitchFamily="2" charset="-78"/>
              </a:rPr>
              <a:t>خاك باعث </a:t>
            </a:r>
            <a:r>
              <a:rPr lang="fa-IR" sz="3200" b="1" dirty="0">
                <a:cs typeface="2  Karim" pitchFamily="2" charset="-78"/>
              </a:rPr>
              <a:t>از بين رفتن پوشش گياهي و كاهش رشد و نمو گياهان و در نهايت منجربه فرسايش خاك </a:t>
            </a:r>
            <a:r>
              <a:rPr lang="fa-IR" sz="3200" b="1" dirty="0" smtClean="0">
                <a:cs typeface="2  Karim" pitchFamily="2" charset="-78"/>
              </a:rPr>
              <a:t>و بيابان </a:t>
            </a:r>
            <a:r>
              <a:rPr lang="fa-IR" sz="3200" b="1" dirty="0">
                <a:cs typeface="2  Karim" pitchFamily="2" charset="-78"/>
              </a:rPr>
              <a:t>زايي مي شود. از طرف ديگر عامل كاهش كيفيت خاك در محل زندگي انسان و ديگر </a:t>
            </a:r>
            <a:r>
              <a:rPr lang="fa-IR" sz="3200" b="1" dirty="0" smtClean="0">
                <a:cs typeface="2  Karim" pitchFamily="2" charset="-78"/>
              </a:rPr>
              <a:t>موجودات می شود.</a:t>
            </a:r>
            <a:endParaRPr lang="fa-IR" sz="3200" b="1" dirty="0">
              <a:cs typeface="2  Karim" pitchFamily="2" charset="-78"/>
            </a:endParaRPr>
          </a:p>
        </p:txBody>
      </p:sp>
    </p:spTree>
    <p:extLst>
      <p:ext uri="{BB962C8B-B14F-4D97-AF65-F5344CB8AC3E}">
        <p14:creationId xmlns:p14="http://schemas.microsoft.com/office/powerpoint/2010/main" val="8351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خسته نباشید</a:t>
            </a:r>
          </a:p>
          <a:p>
            <a:pPr marL="0" indent="0" algn="ctr">
              <a:buNone/>
            </a:pPr>
            <a:endParaRPr lang="fa-IR" sz="4400" dirty="0">
              <a:solidFill>
                <a:srgbClr val="FF0000"/>
              </a:solidFill>
              <a:cs typeface="2  Elham"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096000" cy="4086225"/>
          </a:xfrm>
          <a:prstGeom prst="rect">
            <a:avLst/>
          </a:prstGeom>
        </p:spPr>
      </p:pic>
    </p:spTree>
    <p:extLst>
      <p:ext uri="{BB962C8B-B14F-4D97-AF65-F5344CB8AC3E}">
        <p14:creationId xmlns:p14="http://schemas.microsoft.com/office/powerpoint/2010/main" val="1363485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1143000"/>
          </a:xfrm>
        </p:spPr>
        <p:txBody>
          <a:bodyPr/>
          <a:lstStyle/>
          <a:p>
            <a:endParaRPr lang="fa-IR"/>
          </a:p>
        </p:txBody>
      </p:sp>
      <p:sp>
        <p:nvSpPr>
          <p:cNvPr id="3" name="Content Placeholder 2"/>
          <p:cNvSpPr>
            <a:spLocks noGrp="1"/>
          </p:cNvSpPr>
          <p:nvPr>
            <p:ph idx="1"/>
          </p:nvPr>
        </p:nvSpPr>
        <p:spPr/>
        <p:txBody>
          <a:bodyPr/>
          <a:lstStyle/>
          <a:p>
            <a:pPr algn="r" rtl="1"/>
            <a:r>
              <a:rPr lang="fa-IR" b="1" dirty="0" smtClean="0">
                <a:cs typeface="2  Baran" pitchFamily="2" charset="-78"/>
              </a:rPr>
              <a:t>جلسه سوم</a:t>
            </a:r>
          </a:p>
          <a:p>
            <a:pPr algn="r" rtl="1"/>
            <a:endParaRPr lang="fa-IR" b="1" dirty="0">
              <a:cs typeface="2  Baran" pitchFamily="2" charset="-78"/>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113" y="2557463"/>
            <a:ext cx="6327775"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085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40162"/>
          </a:xfrm>
        </p:spPr>
        <p:txBody>
          <a:bodyPr>
            <a:normAutofit/>
          </a:bodyPr>
          <a:lstStyle/>
          <a:p>
            <a:pPr rtl="1"/>
            <a:r>
              <a:rPr lang="fa-IR" dirty="0">
                <a:cs typeface="B Titr" pitchFamily="2" charset="-78"/>
              </a:rPr>
              <a:t>بررسي كارهاي مشابه انجام شده در سطح </a:t>
            </a:r>
            <a:r>
              <a:rPr lang="fa-IR" dirty="0" smtClean="0">
                <a:cs typeface="B Titr" pitchFamily="2" charset="-78"/>
              </a:rPr>
              <a:t>كشور</a:t>
            </a:r>
            <a:r>
              <a:rPr lang="fa-IR" dirty="0">
                <a:cs typeface="B Titr" pitchFamily="2" charset="-78"/>
              </a:rPr>
              <a:t>، منطقه و </a:t>
            </a:r>
            <a:r>
              <a:rPr lang="fa-IR" dirty="0" smtClean="0">
                <a:cs typeface="B Titr" pitchFamily="2" charset="-78"/>
              </a:rPr>
              <a:t>جهان؟؟</a:t>
            </a:r>
            <a:endParaRPr lang="fa-IR" dirty="0">
              <a:cs typeface="B Titr" pitchFamily="2" charset="-78"/>
            </a:endParaRPr>
          </a:p>
        </p:txBody>
      </p:sp>
      <p:sp>
        <p:nvSpPr>
          <p:cNvPr id="3" name="Content Placeholder 2"/>
          <p:cNvSpPr>
            <a:spLocks noGrp="1"/>
          </p:cNvSpPr>
          <p:nvPr>
            <p:ph idx="1"/>
          </p:nvPr>
        </p:nvSpPr>
        <p:spPr/>
        <p:txBody>
          <a:bodyPr/>
          <a:lstStyle/>
          <a:p>
            <a:endParaRPr lang="fa-IR" dirty="0"/>
          </a:p>
        </p:txBody>
      </p:sp>
    </p:spTree>
    <p:extLst>
      <p:ext uri="{BB962C8B-B14F-4D97-AF65-F5344CB8AC3E}">
        <p14:creationId xmlns:p14="http://schemas.microsoft.com/office/powerpoint/2010/main" val="2653568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نمونه هایی از تحقیقات قابل انجام:</a:t>
            </a:r>
            <a:endParaRPr lang="fa-IR" dirty="0">
              <a:cs typeface="B Titr" pitchFamily="2" charset="-78"/>
            </a:endParaRPr>
          </a:p>
        </p:txBody>
      </p:sp>
      <p:sp>
        <p:nvSpPr>
          <p:cNvPr id="3" name="Content Placeholder 2"/>
          <p:cNvSpPr>
            <a:spLocks noGrp="1"/>
          </p:cNvSpPr>
          <p:nvPr>
            <p:ph idx="1"/>
          </p:nvPr>
        </p:nvSpPr>
        <p:spPr/>
        <p:txBody>
          <a:bodyPr>
            <a:normAutofit fontScale="92500" lnSpcReduction="10000"/>
          </a:bodyPr>
          <a:lstStyle/>
          <a:p>
            <a:pPr algn="just" rtl="1"/>
            <a:r>
              <a:rPr lang="fa-IR" sz="2400" dirty="0" smtClean="0">
                <a:cs typeface="B Titr" pitchFamily="2" charset="-78"/>
              </a:rPr>
              <a:t>تشکیل و طبقه بندی خاک های آلوده به فلزات سنگین و بررسی این آلودگی در محیط زیست .....</a:t>
            </a:r>
          </a:p>
          <a:p>
            <a:pPr algn="just" rtl="1"/>
            <a:r>
              <a:rPr lang="fa-IR" sz="2400" dirty="0" smtClean="0">
                <a:cs typeface="B Titr" pitchFamily="2" charset="-78"/>
              </a:rPr>
              <a:t>بررسی تاثیر کاربری اراضی بر آلودگی خاک سطحی ...</a:t>
            </a:r>
          </a:p>
          <a:p>
            <a:pPr algn="just" rtl="1"/>
            <a:r>
              <a:rPr lang="fa-IR" sz="2400" dirty="0" smtClean="0">
                <a:cs typeface="B Titr" pitchFamily="2" charset="-78"/>
              </a:rPr>
              <a:t>ارزیابی ریسک آلودگی خاک به فلزات سنگین در ....</a:t>
            </a:r>
          </a:p>
          <a:p>
            <a:pPr algn="just" rtl="1"/>
            <a:r>
              <a:rPr lang="fa-IR" sz="2400" dirty="0" smtClean="0">
                <a:cs typeface="B Titr" pitchFamily="2" charset="-78"/>
              </a:rPr>
              <a:t>بررسی تغییرات مکانی آلودگی خاک منطقه ... با تعدادی از عناصر سنگین</a:t>
            </a:r>
          </a:p>
          <a:p>
            <a:pPr algn="just" rtl="1"/>
            <a:r>
              <a:rPr lang="fa-IR" sz="2400" dirty="0">
                <a:cs typeface="B Titr" pitchFamily="2" charset="-78"/>
              </a:rPr>
              <a:t>تأثیر مواد مادری، تحول خاک و آلودگی بر مقدار و توزیع برخی فلزات سنگین در خاکهای منطقه </a:t>
            </a:r>
            <a:r>
              <a:rPr lang="fa-IR" sz="2400" dirty="0" smtClean="0">
                <a:cs typeface="B Titr" pitchFamily="2" charset="-78"/>
              </a:rPr>
              <a:t>...</a:t>
            </a:r>
          </a:p>
          <a:p>
            <a:pPr algn="just" rtl="1"/>
            <a:r>
              <a:rPr lang="fa-IR" sz="2400" dirty="0">
                <a:cs typeface="B Titr" pitchFamily="2" charset="-78"/>
              </a:rPr>
              <a:t>بررسی زیست محیطی عناصر سنگین در خاک </a:t>
            </a:r>
            <a:r>
              <a:rPr lang="fa-IR" sz="2400" dirty="0" smtClean="0">
                <a:cs typeface="B Titr" pitchFamily="2" charset="-78"/>
              </a:rPr>
              <a:t>....با </a:t>
            </a:r>
            <a:r>
              <a:rPr lang="fa-IR" sz="2400" dirty="0">
                <a:cs typeface="B Titr" pitchFamily="2" charset="-78"/>
              </a:rPr>
              <a:t>استفاده از فناوری های </a:t>
            </a:r>
            <a:r>
              <a:rPr lang="en-US" sz="2400" dirty="0">
                <a:cs typeface="B Titr" pitchFamily="2" charset="-78"/>
              </a:rPr>
              <a:t>GIS </a:t>
            </a:r>
            <a:r>
              <a:rPr lang="fa-IR" sz="2400" dirty="0">
                <a:cs typeface="B Titr" pitchFamily="2" charset="-78"/>
              </a:rPr>
              <a:t>و زمین آمار</a:t>
            </a:r>
            <a:endParaRPr lang="fa-IR" sz="2400" dirty="0" smtClean="0">
              <a:cs typeface="B Titr" pitchFamily="2" charset="-78"/>
            </a:endParaRPr>
          </a:p>
          <a:p>
            <a:pPr algn="just" rtl="1"/>
            <a:r>
              <a:rPr lang="fa-IR" sz="2400" dirty="0">
                <a:cs typeface="B Titr" pitchFamily="2" charset="-78"/>
              </a:rPr>
              <a:t>بررسی و مقایسه قابلیت تصاویر ماهواره ای </a:t>
            </a:r>
            <a:r>
              <a:rPr lang="en-US" sz="2400" dirty="0" err="1">
                <a:cs typeface="B Titr" pitchFamily="2" charset="-78"/>
              </a:rPr>
              <a:t>Quickbird</a:t>
            </a:r>
            <a:r>
              <a:rPr lang="en-US" sz="2400" dirty="0">
                <a:cs typeface="B Titr" pitchFamily="2" charset="-78"/>
              </a:rPr>
              <a:t> ،</a:t>
            </a:r>
            <a:r>
              <a:rPr lang="en-US" sz="2400" dirty="0" err="1">
                <a:cs typeface="B Titr" pitchFamily="2" charset="-78"/>
              </a:rPr>
              <a:t>Spot،Aster</a:t>
            </a:r>
            <a:r>
              <a:rPr lang="en-US" sz="2400" dirty="0">
                <a:cs typeface="B Titr" pitchFamily="2" charset="-78"/>
              </a:rPr>
              <a:t> </a:t>
            </a:r>
            <a:r>
              <a:rPr lang="fa-IR" sz="2400" dirty="0">
                <a:cs typeface="B Titr" pitchFamily="2" charset="-78"/>
              </a:rPr>
              <a:t>و </a:t>
            </a:r>
            <a:r>
              <a:rPr lang="en-US" sz="2400" dirty="0" err="1">
                <a:cs typeface="B Titr" pitchFamily="2" charset="-78"/>
              </a:rPr>
              <a:t>LandSat</a:t>
            </a:r>
            <a:r>
              <a:rPr lang="en-US" sz="2400" dirty="0">
                <a:cs typeface="B Titr" pitchFamily="2" charset="-78"/>
              </a:rPr>
              <a:t> 7</a:t>
            </a:r>
            <a:r>
              <a:rPr lang="fa-IR" sz="2400" dirty="0">
                <a:cs typeface="B Titr" pitchFamily="2" charset="-78"/>
              </a:rPr>
              <a:t>در شناسائی خاکهای </a:t>
            </a:r>
            <a:r>
              <a:rPr lang="fa-IR" sz="2400" dirty="0" smtClean="0">
                <a:cs typeface="B Titr" pitchFamily="2" charset="-78"/>
              </a:rPr>
              <a:t>آلوده</a:t>
            </a:r>
          </a:p>
          <a:p>
            <a:pPr algn="just" rtl="1"/>
            <a:r>
              <a:rPr lang="fa-IR" sz="2400" dirty="0" smtClean="0">
                <a:cs typeface="B Titr" pitchFamily="2" charset="-78"/>
              </a:rPr>
              <a:t>اثرات شیرابه حاصل از دفن پسماند شهری بر روی خاک منطقه...</a:t>
            </a:r>
            <a:endParaRPr lang="fa-IR" dirty="0"/>
          </a:p>
        </p:txBody>
      </p:sp>
    </p:spTree>
    <p:extLst>
      <p:ext uri="{BB962C8B-B14F-4D97-AF65-F5344CB8AC3E}">
        <p14:creationId xmlns:p14="http://schemas.microsoft.com/office/powerpoint/2010/main" val="3518864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جلسه دوم</a:t>
            </a:r>
            <a:endParaRPr lang="fa-IR" sz="4400" dirty="0">
              <a:solidFill>
                <a:srgbClr val="FF0000"/>
              </a:solidFill>
              <a:cs typeface="2  Elham" pitchFamily="2" charset="-7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870" y="2438400"/>
            <a:ext cx="6133415" cy="409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836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solidFill>
                  <a:srgbClr val="002060"/>
                </a:solidFill>
                <a:cs typeface="2  Badr" pitchFamily="2" charset="-78"/>
              </a:rPr>
              <a:t>رفع آلودگی</a:t>
            </a:r>
            <a:endParaRPr lang="fa-IR" b="1" dirty="0">
              <a:solidFill>
                <a:srgbClr val="002060"/>
              </a:solidFill>
              <a:cs typeface="2  Badr" pitchFamily="2" charset="-78"/>
            </a:endParaRPr>
          </a:p>
        </p:txBody>
      </p:sp>
      <p:sp>
        <p:nvSpPr>
          <p:cNvPr id="3" name="Content Placeholder 2"/>
          <p:cNvSpPr>
            <a:spLocks noGrp="1"/>
          </p:cNvSpPr>
          <p:nvPr>
            <p:ph idx="1"/>
          </p:nvPr>
        </p:nvSpPr>
        <p:spPr/>
        <p:txBody>
          <a:bodyPr>
            <a:normAutofit fontScale="47500" lnSpcReduction="20000"/>
          </a:bodyPr>
          <a:lstStyle/>
          <a:p>
            <a:pPr marL="0" indent="0" algn="just" rtl="1">
              <a:buNone/>
            </a:pPr>
            <a:r>
              <a:rPr lang="fa-IR" sz="5100" b="1" dirty="0">
                <a:latin typeface="BNazanin"/>
                <a:cs typeface="2  Badr" pitchFamily="2" charset="-78"/>
              </a:rPr>
              <a:t>طبق تعريف ارائه شده براي آلودگي خاك، ايجاد اثرات نامطلوب بر سلامت انسان، گياهان، حيوانات </a:t>
            </a:r>
            <a:r>
              <a:rPr lang="fa-IR" sz="5100" b="1" dirty="0" smtClean="0">
                <a:latin typeface="BNazanin"/>
                <a:cs typeface="2  Badr" pitchFamily="2" charset="-78"/>
              </a:rPr>
              <a:t>و ساير </a:t>
            </a:r>
            <a:r>
              <a:rPr lang="fa-IR" sz="5100" b="1" dirty="0">
                <a:latin typeface="BNazanin"/>
                <a:cs typeface="2  Badr" pitchFamily="2" charset="-78"/>
              </a:rPr>
              <a:t>موجودات و همچنين تغيير كيفيت خاك و منابع آب زيرزميني </a:t>
            </a:r>
            <a:r>
              <a:rPr lang="fa-IR" sz="5100" b="1" dirty="0" smtClean="0">
                <a:latin typeface="BNazanin"/>
                <a:cs typeface="2  Badr" pitchFamily="2" charset="-78"/>
              </a:rPr>
              <a:t>ميباشد</a:t>
            </a:r>
            <a:r>
              <a:rPr lang="fa-IR" sz="5100" b="1" dirty="0">
                <a:latin typeface="BNazanin"/>
                <a:cs typeface="2  Badr" pitchFamily="2" charset="-78"/>
              </a:rPr>
              <a:t>. كليه اقداماتي كه براي </a:t>
            </a:r>
            <a:r>
              <a:rPr lang="fa-IR" sz="5100" b="1" dirty="0" smtClean="0">
                <a:latin typeface="BNazanin"/>
                <a:cs typeface="2  Badr" pitchFamily="2" charset="-78"/>
              </a:rPr>
              <a:t>پاك سازي </a:t>
            </a:r>
            <a:r>
              <a:rPr lang="fa-IR" sz="5100" b="1" dirty="0">
                <a:latin typeface="BNazanin"/>
                <a:cs typeface="2  Badr" pitchFamily="2" charset="-78"/>
              </a:rPr>
              <a:t>خاك از مواد آلاينده انجام مي شود را رفع آلودگي خاك مي نامند. در اين راستا روش هاي </a:t>
            </a:r>
            <a:r>
              <a:rPr lang="fa-IR" sz="5100" b="1" dirty="0" smtClean="0">
                <a:latin typeface="BNazanin"/>
                <a:cs typeface="2  Badr" pitchFamily="2" charset="-78"/>
              </a:rPr>
              <a:t>متعددي در </a:t>
            </a:r>
            <a:r>
              <a:rPr lang="fa-IR" sz="5100" b="1" dirty="0">
                <a:latin typeface="BNazanin"/>
                <a:cs typeface="2  Badr" pitchFamily="2" charset="-78"/>
              </a:rPr>
              <a:t>دنيا به كار گرفته شده است كه در ادامه به آن اشاره مي شود.</a:t>
            </a:r>
          </a:p>
          <a:p>
            <a:pPr marL="0" indent="0" algn="just" rtl="1">
              <a:buNone/>
            </a:pPr>
            <a:r>
              <a:rPr lang="fa-IR" sz="5100" b="1" dirty="0">
                <a:latin typeface="BNazanin"/>
                <a:cs typeface="2  Badr" pitchFamily="2" charset="-78"/>
              </a:rPr>
              <a:t>براساس آمار، درصد كمي از فاضلاب هاي صنعتي و خانگي در كشور تصفيه شده و بخش </a:t>
            </a:r>
            <a:r>
              <a:rPr lang="fa-IR" sz="5100" b="1" dirty="0" smtClean="0">
                <a:latin typeface="BNazanin"/>
                <a:cs typeface="2  Badr" pitchFamily="2" charset="-78"/>
              </a:rPr>
              <a:t>عمده فاضلاب </a:t>
            </a:r>
            <a:r>
              <a:rPr lang="fa-IR" sz="5100" b="1" dirty="0">
                <a:latin typeface="BNazanin"/>
                <a:cs typeface="2  Badr" pitchFamily="2" charset="-78"/>
              </a:rPr>
              <a:t>هاي خانگي و صنعتي كشور بدون تصفيه و به صورت خام وارد محيط زيست م يشود كه اين </a:t>
            </a:r>
            <a:r>
              <a:rPr lang="fa-IR" sz="5100" b="1" dirty="0" smtClean="0">
                <a:latin typeface="BNazanin"/>
                <a:cs typeface="2  Badr" pitchFamily="2" charset="-78"/>
              </a:rPr>
              <a:t>روند، آلودگي </a:t>
            </a:r>
            <a:r>
              <a:rPr lang="fa-IR" sz="5100" b="1" dirty="0">
                <a:latin typeface="BNazanin"/>
                <a:cs typeface="2  Badr" pitchFamily="2" charset="-78"/>
              </a:rPr>
              <a:t>خاك و آب هاي زيرزميني را در پي دارد كه نمونه بارز آن افزايش ميزان نيترات در آب چاه هاست.</a:t>
            </a:r>
          </a:p>
          <a:p>
            <a:pPr marL="0" indent="0" algn="just" rtl="1">
              <a:buNone/>
            </a:pPr>
            <a:r>
              <a:rPr lang="fa-IR" sz="5100" b="1" dirty="0">
                <a:latin typeface="BNazanin"/>
                <a:cs typeface="2  Badr" pitchFamily="2" charset="-78"/>
              </a:rPr>
              <a:t>يكي از موارد آلودگي خاك كه خوشبختانه در كشور ما كمتر ديده مي شود، باران هاي اسيدي است</a:t>
            </a:r>
            <a:r>
              <a:rPr lang="fa-IR" sz="4400" dirty="0">
                <a:latin typeface="BNazanin"/>
              </a:rPr>
              <a:t>.</a:t>
            </a:r>
            <a:endParaRPr lang="fa-IR" sz="4400" dirty="0">
              <a:solidFill>
                <a:srgbClr val="FF0000"/>
              </a:solidFill>
              <a:cs typeface="2  Elham" pitchFamily="2" charset="-78"/>
            </a:endParaRPr>
          </a:p>
        </p:txBody>
      </p:sp>
    </p:spTree>
    <p:extLst>
      <p:ext uri="{BB962C8B-B14F-4D97-AF65-F5344CB8AC3E}">
        <p14:creationId xmlns:p14="http://schemas.microsoft.com/office/powerpoint/2010/main" val="2509577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latin typeface="BNazaninBold"/>
              </a:rPr>
              <a:t>نوع خاك</a:t>
            </a:r>
            <a:endParaRPr lang="fa-IR" dirty="0"/>
          </a:p>
        </p:txBody>
      </p:sp>
      <p:sp>
        <p:nvSpPr>
          <p:cNvPr id="3" name="Content Placeholder 2"/>
          <p:cNvSpPr>
            <a:spLocks noGrp="1"/>
          </p:cNvSpPr>
          <p:nvPr>
            <p:ph idx="1"/>
          </p:nvPr>
        </p:nvSpPr>
        <p:spPr/>
        <p:txBody>
          <a:bodyPr>
            <a:normAutofit fontScale="85000" lnSpcReduction="10000"/>
          </a:bodyPr>
          <a:lstStyle/>
          <a:p>
            <a:pPr marL="0" indent="0" algn="just" rtl="1">
              <a:buNone/>
            </a:pPr>
            <a:r>
              <a:rPr lang="fa-IR" sz="2800" b="1" dirty="0">
                <a:cs typeface="2  Badr" pitchFamily="2" charset="-78"/>
              </a:rPr>
              <a:t>از نظر موضوع رفع آلودگي خاك، خاك به عنوان بخش طبيعي تشكيل دهنده محيط زيست نگريسته </a:t>
            </a:r>
            <a:r>
              <a:rPr lang="fa-IR" sz="2800" b="1" dirty="0" smtClean="0">
                <a:cs typeface="2  Badr" pitchFamily="2" charset="-78"/>
              </a:rPr>
              <a:t>مي شود</a:t>
            </a:r>
            <a:r>
              <a:rPr lang="fa-IR" sz="2800" b="1" dirty="0">
                <a:cs typeface="2  Badr" pitchFamily="2" charset="-78"/>
              </a:rPr>
              <a:t>. چهار نوع اصلي خاك وجود دارد: شني، سيلتي ( لاي )، رسي و لومي. اين كه انواع خاك ها </a:t>
            </a:r>
            <a:r>
              <a:rPr lang="fa-IR" sz="2800" b="1" dirty="0" smtClean="0">
                <a:cs typeface="2  Badr" pitchFamily="2" charset="-78"/>
              </a:rPr>
              <a:t>چگونه مخلوط </a:t>
            </a:r>
            <a:r>
              <a:rPr lang="fa-IR" sz="2800" b="1" dirty="0">
                <a:cs typeface="2  Badr" pitchFamily="2" charset="-78"/>
              </a:rPr>
              <a:t>مي شوند بافت خاك آن را تعيين مي كند. خاك شني، در واقع ذرات كوچك سنگ فرسايش </a:t>
            </a:r>
            <a:r>
              <a:rPr lang="fa-IR" sz="2800" b="1" dirty="0" smtClean="0">
                <a:cs typeface="2  Badr" pitchFamily="2" charset="-78"/>
              </a:rPr>
              <a:t>يافته است</a:t>
            </a:r>
            <a:r>
              <a:rPr lang="fa-IR" sz="2800" b="1" dirty="0">
                <a:cs typeface="2  Badr" pitchFamily="2" charset="-78"/>
              </a:rPr>
              <a:t>. شن نسبتاً درشت و سست است به طوري كه آلودگي و آب حاوي آلاينده مي تواند به راحتي از </a:t>
            </a:r>
            <a:r>
              <a:rPr lang="fa-IR" sz="2800" b="1" dirty="0" smtClean="0">
                <a:cs typeface="2  Badr" pitchFamily="2" charset="-78"/>
              </a:rPr>
              <a:t>ميان آن </a:t>
            </a:r>
            <a:r>
              <a:rPr lang="fa-IR" sz="2800" b="1" dirty="0">
                <a:cs typeface="2  Badr" pitchFamily="2" charset="-78"/>
              </a:rPr>
              <a:t>گذر كند و آلودگي خاك را از سطح به عمق ببرد. نوع ديگر خاك، سيلت است. سيلت را مي توان </a:t>
            </a:r>
            <a:r>
              <a:rPr lang="fa-IR" sz="2800" b="1" dirty="0" smtClean="0">
                <a:cs typeface="2  Badr" pitchFamily="2" charset="-78"/>
              </a:rPr>
              <a:t>به صورت </a:t>
            </a:r>
            <a:r>
              <a:rPr lang="fa-IR" sz="2800" b="1" dirty="0">
                <a:cs typeface="2  Badr" pitchFamily="2" charset="-78"/>
              </a:rPr>
              <a:t>شن نرم در نظر آورد. سيلت آب را بهتر از شن نگه مي دارد. در نتيجه اين دسته از خاك ها </a:t>
            </a:r>
            <a:r>
              <a:rPr lang="fa-IR" sz="2800" b="1" dirty="0" smtClean="0">
                <a:cs typeface="2  Badr" pitchFamily="2" charset="-78"/>
              </a:rPr>
              <a:t>مي توانند </a:t>
            </a:r>
            <a:r>
              <a:rPr lang="fa-IR" sz="2800" b="1" dirty="0">
                <a:cs typeface="2  Badr" pitchFamily="2" charset="-78"/>
              </a:rPr>
              <a:t>به عنوان كانون انتشار آلاينده هاي غباري شوند.خاك رس بسيار ريز دانه است ذرات خاك رس حتي از سيلت كوچك ترند، بنابراين فضاي بسيار كمي بين دانه هاي ريز آن براي گردش هوا يا آب وجود دارد.</a:t>
            </a:r>
          </a:p>
          <a:p>
            <a:pPr marL="0" indent="0" algn="just" rtl="1">
              <a:buNone/>
            </a:pPr>
            <a:r>
              <a:rPr lang="fa-IR" sz="2800" b="1" dirty="0">
                <a:cs typeface="2  Badr" pitchFamily="2" charset="-78"/>
              </a:rPr>
              <a:t>درنتيجه، آب خيلي خوب از خاك رس عبور نمي كند و يا فضا براي رشد ريشه هاي گياهان فراهم </a:t>
            </a:r>
            <a:r>
              <a:rPr lang="fa-IR" sz="2800" b="1" dirty="0" smtClean="0">
                <a:cs typeface="2  Badr" pitchFamily="2" charset="-78"/>
              </a:rPr>
              <a:t>نمي شود</a:t>
            </a:r>
            <a:r>
              <a:rPr lang="fa-IR" sz="2800" b="1" dirty="0">
                <a:cs typeface="2  Badr" pitchFamily="2" charset="-78"/>
              </a:rPr>
              <a:t>. اين نوع خاك از نظر نگهداشت(عايق بندي لاگون ها و استخرهاي ذخيره) بسياري از آلاينده ها </a:t>
            </a:r>
            <a:r>
              <a:rPr lang="fa-IR" sz="2800" b="1" dirty="0" smtClean="0">
                <a:cs typeface="2  Badr" pitchFamily="2" charset="-78"/>
              </a:rPr>
              <a:t>مورد استفاده </a:t>
            </a:r>
            <a:r>
              <a:rPr lang="fa-IR" sz="2800" b="1" dirty="0">
                <a:cs typeface="2  Badr" pitchFamily="2" charset="-78"/>
              </a:rPr>
              <a:t>قرار مي گيرد.</a:t>
            </a:r>
          </a:p>
        </p:txBody>
      </p:sp>
    </p:spTree>
    <p:extLst>
      <p:ext uri="{BB962C8B-B14F-4D97-AF65-F5344CB8AC3E}">
        <p14:creationId xmlns:p14="http://schemas.microsoft.com/office/powerpoint/2010/main" val="2509577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normAutofit fontScale="70000" lnSpcReduction="20000"/>
          </a:bodyPr>
          <a:lstStyle/>
          <a:p>
            <a:pPr algn="just" rtl="1"/>
            <a:r>
              <a:rPr lang="fa-IR" sz="4400" b="1" dirty="0">
                <a:cs typeface="2  Badr" pitchFamily="2" charset="-78"/>
              </a:rPr>
              <a:t>خاك لومي تركيبي از شن، سيلت و خاك رس است. خاك هاي لوم بسته به اين كه چه مقدار از هر نوع </a:t>
            </a:r>
            <a:r>
              <a:rPr lang="fa-IR" sz="4400" b="1" dirty="0" smtClean="0">
                <a:cs typeface="2  Badr" pitchFamily="2" charset="-78"/>
              </a:rPr>
              <a:t>از ذرات </a:t>
            </a:r>
            <a:r>
              <a:rPr lang="fa-IR" sz="4400" b="1" dirty="0">
                <a:cs typeface="2  Badr" pitchFamily="2" charset="-78"/>
              </a:rPr>
              <a:t>خاك در آنها موجود باشد با هم متفاوتند. به طور كلي خاك لوم خاك دلخواه باغبان ها است. </a:t>
            </a:r>
            <a:r>
              <a:rPr lang="fa-IR" sz="4400" b="1" dirty="0" smtClean="0">
                <a:cs typeface="2  Badr" pitchFamily="2" charset="-78"/>
              </a:rPr>
              <a:t>خاك لوم </a:t>
            </a:r>
            <a:r>
              <a:rPr lang="fa-IR" sz="4400" b="1" dirty="0">
                <a:cs typeface="2  Badr" pitchFamily="2" charset="-78"/>
              </a:rPr>
              <a:t>نوعي خاك است كه رطوبت را در خود نگه مي دارد و همچنين براي زهكشي خوب است. اين خاك </a:t>
            </a:r>
            <a:r>
              <a:rPr lang="fa-IR" sz="4400" b="1" dirty="0" smtClean="0">
                <a:cs typeface="2  Badr" pitchFamily="2" charset="-78"/>
              </a:rPr>
              <a:t>در صورت </a:t>
            </a:r>
            <a:r>
              <a:rPr lang="fa-IR" sz="4400" b="1" dirty="0">
                <a:cs typeface="2  Badr" pitchFamily="2" charset="-78"/>
              </a:rPr>
              <a:t>داشتن رس بيشتر مي تواند براي جمع آوري برخي از آلاينده استفاده شود.خاك هاي شني </a:t>
            </a:r>
            <a:r>
              <a:rPr lang="fa-IR" sz="4400" b="1" dirty="0" smtClean="0">
                <a:cs typeface="2  Badr" pitchFamily="2" charset="-78"/>
              </a:rPr>
              <a:t>سبك گرما </a:t>
            </a:r>
            <a:r>
              <a:rPr lang="fa-IR" sz="4400" b="1" dirty="0">
                <a:cs typeface="2  Badr" pitchFamily="2" charset="-78"/>
              </a:rPr>
              <a:t>را بهتراز خاك هاي رسي سنگين انتقال مي دهند. در اراضي كه خاك هوموسي و شني و اصولا </a:t>
            </a:r>
            <a:r>
              <a:rPr lang="fa-IR" sz="4400" b="1" dirty="0" smtClean="0">
                <a:cs typeface="2  Badr" pitchFamily="2" charset="-78"/>
              </a:rPr>
              <a:t>بافت سبك </a:t>
            </a:r>
            <a:r>
              <a:rPr lang="fa-IR" sz="4400" b="1" dirty="0">
                <a:cs typeface="2  Badr" pitchFamily="2" charset="-78"/>
              </a:rPr>
              <a:t>دارند خطر آبشويي آلاينده ها بسيار بالا است.خاك هاي سنگين با رنگ سياه نسبت به خاك </a:t>
            </a:r>
            <a:r>
              <a:rPr lang="fa-IR" sz="4400" b="1" dirty="0" smtClean="0">
                <a:cs typeface="2  Badr" pitchFamily="2" charset="-78"/>
              </a:rPr>
              <a:t>هاي سبك </a:t>
            </a:r>
            <a:r>
              <a:rPr lang="fa-IR" sz="4400" b="1" dirty="0">
                <a:cs typeface="2  Badr" pitchFamily="2" charset="-78"/>
              </a:rPr>
              <a:t>با رنگ روشن تر مشخص </a:t>
            </a:r>
            <a:r>
              <a:rPr lang="fa-IR" sz="4400" dirty="0">
                <a:latin typeface="BNazanin"/>
              </a:rPr>
              <a:t>مي شوند.</a:t>
            </a:r>
            <a:endParaRPr lang="fa-IR" sz="4400" dirty="0">
              <a:solidFill>
                <a:srgbClr val="FF0000"/>
              </a:solidFill>
              <a:cs typeface="2  Elham" pitchFamily="2" charset="-78"/>
            </a:endParaRPr>
          </a:p>
        </p:txBody>
      </p:sp>
    </p:spTree>
    <p:extLst>
      <p:ext uri="{BB962C8B-B14F-4D97-AF65-F5344CB8AC3E}">
        <p14:creationId xmlns:p14="http://schemas.microsoft.com/office/powerpoint/2010/main" val="2509577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منابع آلاینده</a:t>
            </a:r>
            <a:endParaRPr lang="fa-IR" dirty="0"/>
          </a:p>
        </p:txBody>
      </p:sp>
      <p:sp>
        <p:nvSpPr>
          <p:cNvPr id="3" name="Content Placeholder 2"/>
          <p:cNvSpPr>
            <a:spLocks noGrp="1"/>
          </p:cNvSpPr>
          <p:nvPr>
            <p:ph idx="1"/>
          </p:nvPr>
        </p:nvSpPr>
        <p:spPr/>
        <p:txBody>
          <a:bodyPr>
            <a:normAutofit fontScale="32500" lnSpcReduction="20000"/>
          </a:bodyPr>
          <a:lstStyle/>
          <a:p>
            <a:pPr marL="0" indent="0" algn="just" rtl="1">
              <a:buNone/>
            </a:pPr>
            <a:r>
              <a:rPr lang="fa-IR" sz="8000" b="1" dirty="0">
                <a:cs typeface="2  Badr" pitchFamily="2" charset="-78"/>
              </a:rPr>
              <a:t>آلاينده ها از راه هاي مختلفي توليد و وارد طبيعت مي شوند. لذا بر اين اساس تقسيم بندي </a:t>
            </a:r>
            <a:r>
              <a:rPr lang="fa-IR" sz="8000" b="1" dirty="0" smtClean="0">
                <a:cs typeface="2  Badr" pitchFamily="2" charset="-78"/>
              </a:rPr>
              <a:t>هاي </a:t>
            </a:r>
            <a:r>
              <a:rPr lang="fa-IR" sz="7800" b="1" dirty="0" smtClean="0">
                <a:cs typeface="2  Badr" pitchFamily="2" charset="-78"/>
              </a:rPr>
              <a:t>مختلفي </a:t>
            </a:r>
            <a:r>
              <a:rPr lang="fa-IR" sz="7800" b="1" dirty="0">
                <a:cs typeface="2  Badr" pitchFamily="2" charset="-78"/>
              </a:rPr>
              <a:t>وجود دارد. در يك تقسيم بندي براي آلاينده ها مي توان بر اساس منبع و منشاء ايجاد به دو </a:t>
            </a:r>
            <a:r>
              <a:rPr lang="fa-IR" sz="7800" b="1" dirty="0" smtClean="0">
                <a:cs typeface="2  Badr" pitchFamily="2" charset="-78"/>
              </a:rPr>
              <a:t>دسته آلاينده </a:t>
            </a:r>
            <a:r>
              <a:rPr lang="fa-IR" sz="7800" b="1" dirty="0">
                <a:cs typeface="2  Badr" pitchFamily="2" charset="-78"/>
              </a:rPr>
              <a:t>هايي طبيعي كه در ساختار كاني هاي خاك وجود دارند و آلاينده هايي صنعتي كه منشاء </a:t>
            </a:r>
            <a:r>
              <a:rPr lang="fa-IR" sz="7800" b="1" dirty="0" smtClean="0">
                <a:cs typeface="2  Badr" pitchFamily="2" charset="-78"/>
              </a:rPr>
              <a:t>انساني دارند </a:t>
            </a:r>
            <a:r>
              <a:rPr lang="fa-IR" sz="7800" b="1" dirty="0">
                <a:cs typeface="2  Badr" pitchFamily="2" charset="-78"/>
              </a:rPr>
              <a:t>تقسيم نمود.</a:t>
            </a:r>
          </a:p>
          <a:p>
            <a:pPr marL="0" indent="0" algn="just" rtl="1">
              <a:buNone/>
            </a:pPr>
            <a:r>
              <a:rPr lang="fa-IR" sz="7800" b="1" dirty="0">
                <a:cs typeface="2  Badr" pitchFamily="2" charset="-78"/>
              </a:rPr>
              <a:t>در تقسيم بندي ديگر مي توان منابع آلايند ها را به دو دسته نقطه اي و غير نقطه اي تقسيم نمود </a:t>
            </a:r>
            <a:r>
              <a:rPr lang="fa-IR" sz="7800" b="1" dirty="0" smtClean="0">
                <a:cs typeface="2  Badr" pitchFamily="2" charset="-78"/>
              </a:rPr>
              <a:t>كه تفاوت </a:t>
            </a:r>
            <a:r>
              <a:rPr lang="fa-IR" sz="7800" b="1" dirty="0">
                <a:cs typeface="2  Badr" pitchFamily="2" charset="-78"/>
              </a:rPr>
              <a:t>آنها تنها در گسترش مكاني و نير منشاء توليد آنها مي باشد. آلودگي نقطه اي در يك نقطه </a:t>
            </a:r>
            <a:r>
              <a:rPr lang="fa-IR" sz="7800" b="1" dirty="0" smtClean="0">
                <a:cs typeface="2  Badr" pitchFamily="2" charset="-78"/>
              </a:rPr>
              <a:t>متمركز بوده </a:t>
            </a:r>
            <a:r>
              <a:rPr lang="fa-IR" sz="7800" b="1" dirty="0">
                <a:cs typeface="2  Badr" pitchFamily="2" charset="-78"/>
              </a:rPr>
              <a:t>و معمولاً غلظت آلاينده ها در آن نقطه بالاست و ممكن است بسيار سمي باشد. آلايند هاي نقطه </a:t>
            </a:r>
            <a:r>
              <a:rPr lang="fa-IR" sz="7800" b="1" dirty="0" smtClean="0">
                <a:cs typeface="2  Badr" pitchFamily="2" charset="-78"/>
              </a:rPr>
              <a:t>اي ممكن </a:t>
            </a:r>
            <a:r>
              <a:rPr lang="fa-IR" sz="7800" b="1" dirty="0">
                <a:cs typeface="2  Badr" pitchFamily="2" charset="-78"/>
              </a:rPr>
              <a:t>است منشاء بسيار متتفاوتي را از جمله منشاء طبيعي و يا منشاء انساني را شامل شوند. از گذشته </a:t>
            </a:r>
            <a:r>
              <a:rPr lang="fa-IR" sz="7800" b="1" dirty="0" smtClean="0">
                <a:cs typeface="2  Badr" pitchFamily="2" charset="-78"/>
              </a:rPr>
              <a:t>دور اين </a:t>
            </a:r>
            <a:r>
              <a:rPr lang="fa-IR" sz="7800" b="1" dirty="0">
                <a:cs typeface="2  Badr" pitchFamily="2" charset="-78"/>
              </a:rPr>
              <a:t>نوع آلاينده ها به دليل مشهود بود اثرشان بيشتر مورد توجه قرار گرفته اند. آلاينده اي غير نقطه </a:t>
            </a:r>
            <a:r>
              <a:rPr lang="fa-IR" sz="7800" b="1" dirty="0" smtClean="0">
                <a:cs typeface="2  Badr" pitchFamily="2" charset="-78"/>
              </a:rPr>
              <a:t>اي ناشی </a:t>
            </a:r>
            <a:r>
              <a:rPr lang="fa-IR" sz="7800" b="1" dirty="0">
                <a:cs typeface="2  Badr" pitchFamily="2" charset="-78"/>
              </a:rPr>
              <a:t>از فعاليت هاي انساني هستند و به طور مستقيم و يا </a:t>
            </a:r>
            <a:r>
              <a:rPr lang="fa-IR" sz="7800" b="1" dirty="0" smtClean="0">
                <a:cs typeface="2  Badr" pitchFamily="2" charset="-78"/>
              </a:rPr>
              <a:t>غيرمستثیم منشاء </a:t>
            </a:r>
            <a:r>
              <a:rPr lang="fa-IR" sz="7800" b="1" dirty="0">
                <a:cs typeface="2  Badr" pitchFamily="2" charset="-78"/>
              </a:rPr>
              <a:t>مشخصي ندارند در بيشتر موارد </a:t>
            </a:r>
            <a:r>
              <a:rPr lang="fa-IR" sz="7800" b="1" dirty="0" smtClean="0">
                <a:cs typeface="2  Badr" pitchFamily="2" charset="-78"/>
              </a:rPr>
              <a:t>مستقيم </a:t>
            </a:r>
            <a:r>
              <a:rPr lang="fa-IR" sz="7800" b="1" dirty="0">
                <a:cs typeface="2  Badr" pitchFamily="2" charset="-78"/>
              </a:rPr>
              <a:t>از به كارگيري تكنولوژي توسط بشر حاصل مي شوند. اين نوع آلاينده ها داراي غلظت كمتر و </a:t>
            </a:r>
            <a:r>
              <a:rPr lang="fa-IR" sz="7800" b="1" dirty="0" smtClean="0">
                <a:cs typeface="2  Badr" pitchFamily="2" charset="-78"/>
              </a:rPr>
              <a:t>دامنه انتشار </a:t>
            </a:r>
            <a:r>
              <a:rPr lang="fa-IR" sz="7800" b="1" dirty="0">
                <a:cs typeface="2  Badr" pitchFamily="2" charset="-78"/>
              </a:rPr>
              <a:t>وسيع تر هستند</a:t>
            </a:r>
            <a:r>
              <a:rPr lang="fa-IR" sz="4400" dirty="0">
                <a:latin typeface="BNazanin"/>
              </a:rPr>
              <a:t>.</a:t>
            </a:r>
            <a:endParaRPr lang="fa-IR" sz="4400" dirty="0">
              <a:solidFill>
                <a:srgbClr val="FF0000"/>
              </a:solidFill>
              <a:cs typeface="2  Elham" pitchFamily="2" charset="-78"/>
            </a:endParaRPr>
          </a:p>
        </p:txBody>
      </p:sp>
    </p:spTree>
    <p:extLst>
      <p:ext uri="{BB962C8B-B14F-4D97-AF65-F5344CB8AC3E}">
        <p14:creationId xmlns:p14="http://schemas.microsoft.com/office/powerpoint/2010/main" val="1414109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just" rtl="1">
              <a:buNone/>
            </a:pPr>
            <a:r>
              <a:rPr lang="fa-IR" sz="2800" dirty="0">
                <a:cs typeface="2  Badr" pitchFamily="2" charset="-78"/>
              </a:rPr>
              <a:t>آلاينده هاي غيرنقطه اي يك مشكل جهاني هستند زيرا به سادگي قادر به كنترل كردن اين آلودگي </a:t>
            </a:r>
            <a:r>
              <a:rPr lang="fa-IR" sz="2800" dirty="0" smtClean="0">
                <a:cs typeface="2  Badr" pitchFamily="2" charset="-78"/>
              </a:rPr>
              <a:t>ها به </a:t>
            </a:r>
            <a:r>
              <a:rPr lang="fa-IR" sz="2800" dirty="0">
                <a:cs typeface="2  Badr" pitchFamily="2" charset="-78"/>
              </a:rPr>
              <a:t>وسيله حدو و مرزهاي بين كشور نمي باشيم. در حال حاضر منابع آلاينده هاي غير نقطه اي به </a:t>
            </a:r>
            <a:r>
              <a:rPr lang="fa-IR" sz="2800" dirty="0" smtClean="0">
                <a:cs typeface="2  Badr" pitchFamily="2" charset="-78"/>
              </a:rPr>
              <a:t>عنوان مهمترين </a:t>
            </a:r>
            <a:r>
              <a:rPr lang="fa-IR" sz="2800" dirty="0">
                <a:cs typeface="2  Badr" pitchFamily="2" charset="-78"/>
              </a:rPr>
              <a:t>عوامل آلوده كننده آب و خاك در مقياس جهاني به شمار مي روند و كشاورزي و حمل و </a:t>
            </a:r>
            <a:r>
              <a:rPr lang="fa-IR" sz="2800" dirty="0" smtClean="0">
                <a:cs typeface="2  Badr" pitchFamily="2" charset="-78"/>
              </a:rPr>
              <a:t>نقل بيشترين </a:t>
            </a:r>
            <a:r>
              <a:rPr lang="fa-IR" sz="2800" dirty="0">
                <a:cs typeface="2  Badr" pitchFamily="2" charset="-78"/>
              </a:rPr>
              <a:t>سهم را در ايجاد آلاينده ها دارند. ولي به طور كلي در اين طرح آلاينده ها را به دو دسته </a:t>
            </a:r>
            <a:r>
              <a:rPr lang="fa-IR" sz="2800" dirty="0" smtClean="0">
                <a:cs typeface="2  Badr" pitchFamily="2" charset="-78"/>
              </a:rPr>
              <a:t>كلي غيرآلي </a:t>
            </a:r>
            <a:r>
              <a:rPr lang="fa-IR" sz="2800" dirty="0">
                <a:cs typeface="2  Badr" pitchFamily="2" charset="-78"/>
              </a:rPr>
              <a:t>(معدني) و آلي تقسيم بندي شده </a:t>
            </a:r>
            <a:r>
              <a:rPr lang="fa-IR" sz="2800" dirty="0" smtClean="0">
                <a:cs typeface="2  Badr" pitchFamily="2" charset="-78"/>
              </a:rPr>
              <a:t>است:</a:t>
            </a:r>
            <a:endParaRPr lang="fa-IR" sz="2800" dirty="0">
              <a:cs typeface="2  Badr" pitchFamily="2" charset="-7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33900"/>
            <a:ext cx="80772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109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آلاينده هاي معدني خاك</a:t>
            </a:r>
          </a:p>
        </p:txBody>
      </p:sp>
      <p:sp>
        <p:nvSpPr>
          <p:cNvPr id="3" name="Content Placeholder 2"/>
          <p:cNvSpPr>
            <a:spLocks noGrp="1"/>
          </p:cNvSpPr>
          <p:nvPr>
            <p:ph idx="1"/>
          </p:nvPr>
        </p:nvSpPr>
        <p:spPr/>
        <p:txBody>
          <a:bodyPr>
            <a:normAutofit lnSpcReduction="10000"/>
          </a:bodyPr>
          <a:lstStyle/>
          <a:p>
            <a:pPr marL="0" indent="0" algn="just" rtl="1">
              <a:buNone/>
            </a:pPr>
            <a:r>
              <a:rPr lang="fa-IR" sz="2800" dirty="0">
                <a:cs typeface="2  Badr" pitchFamily="2" charset="-78"/>
              </a:rPr>
              <a:t>مهمترين آلاينده هاي معدني خاك فلزات سنگين مي باشند كه تحت تاثير فرايندهاي مختلف وارد خاك مي شوند. اصطلاح فلزات سنگين به طور كلي عناصر (فلزات و شبه فلزات) با چگالي اتمي بيش از 5 گرم در </a:t>
            </a:r>
            <a:r>
              <a:rPr lang="fa-IR" sz="2800" dirty="0" smtClean="0">
                <a:cs typeface="2  Badr" pitchFamily="2" charset="-78"/>
              </a:rPr>
              <a:t>سانتيمتر مكعب </a:t>
            </a:r>
            <a:r>
              <a:rPr lang="fa-IR" sz="2800" dirty="0">
                <a:cs typeface="2  Badr" pitchFamily="2" charset="-78"/>
              </a:rPr>
              <a:t>را در بر </a:t>
            </a:r>
            <a:r>
              <a:rPr lang="fa-IR" sz="2800" dirty="0" smtClean="0">
                <a:cs typeface="2  Badr" pitchFamily="2" charset="-78"/>
              </a:rPr>
              <a:t>ميگيرد.</a:t>
            </a:r>
          </a:p>
          <a:p>
            <a:pPr marL="0" indent="0" algn="just" rtl="1">
              <a:buNone/>
            </a:pPr>
            <a:r>
              <a:rPr lang="fa-IR" sz="2800" dirty="0">
                <a:cs typeface="2  Badr" pitchFamily="2" charset="-78"/>
              </a:rPr>
              <a:t>طبق مطالعات انجام شده دو گروه اصلي </a:t>
            </a:r>
            <a:r>
              <a:rPr lang="fa-IR" sz="2800" dirty="0" smtClean="0">
                <a:cs typeface="2  Badr" pitchFamily="2" charset="-78"/>
              </a:rPr>
              <a:t>از عناصر </a:t>
            </a:r>
            <a:r>
              <a:rPr lang="fa-IR" sz="2800" dirty="0">
                <a:cs typeface="2  Badr" pitchFamily="2" charset="-78"/>
              </a:rPr>
              <a:t>سنگين اهميت ويژ هاي براي سلامتي و بهداشت انسان دارند، گروه اول عناصري هستند كه </a:t>
            </a:r>
            <a:r>
              <a:rPr lang="fa-IR" sz="2800" dirty="0" smtClean="0">
                <a:cs typeface="2  Badr" pitchFamily="2" charset="-78"/>
              </a:rPr>
              <a:t>براي جانداران </a:t>
            </a:r>
            <a:r>
              <a:rPr lang="fa-IR" sz="2800" dirty="0">
                <a:cs typeface="2  Badr" pitchFamily="2" charset="-78"/>
              </a:rPr>
              <a:t>حياتي به شمار م يروند كه اين عناصر شامل آهن، منگنز، نيكل، كبالت، كروم، مس، </a:t>
            </a:r>
            <a:r>
              <a:rPr lang="fa-IR" sz="2800" dirty="0" smtClean="0">
                <a:cs typeface="2  Badr" pitchFamily="2" charset="-78"/>
              </a:rPr>
              <a:t>واناديم،موليبدن</a:t>
            </a:r>
            <a:r>
              <a:rPr lang="fa-IR" sz="2800" dirty="0">
                <a:cs typeface="2  Badr" pitchFamily="2" charset="-78"/>
              </a:rPr>
              <a:t>، سلنيوم، يد و فلورين مي باشند. گروه دوم عناصري هستند كه حتي مقادير بسيار كم آنها نيز </a:t>
            </a:r>
            <a:r>
              <a:rPr lang="fa-IR" sz="2800" dirty="0" smtClean="0">
                <a:cs typeface="2  Badr" pitchFamily="2" charset="-78"/>
              </a:rPr>
              <a:t>اثرات فيزيولوژيك </a:t>
            </a:r>
            <a:r>
              <a:rPr lang="fa-IR" sz="2800" dirty="0">
                <a:cs typeface="2  Badr" pitchFamily="2" charset="-78"/>
              </a:rPr>
              <a:t>زيا نآوري دارند، اين گروه شامل آرسنيك، كادميم، سرب، جيوه و بعضي از محصولات </a:t>
            </a:r>
            <a:r>
              <a:rPr lang="fa-IR" sz="2800" dirty="0" smtClean="0">
                <a:cs typeface="2  Badr" pitchFamily="2" charset="-78"/>
              </a:rPr>
              <a:t>گروه اورانيوم </a:t>
            </a:r>
            <a:r>
              <a:rPr lang="fa-IR" sz="2800" dirty="0">
                <a:cs typeface="2  Badr" pitchFamily="2" charset="-78"/>
              </a:rPr>
              <a:t>مي باشند.</a:t>
            </a:r>
          </a:p>
        </p:txBody>
      </p:sp>
    </p:spTree>
    <p:extLst>
      <p:ext uri="{BB962C8B-B14F-4D97-AF65-F5344CB8AC3E}">
        <p14:creationId xmlns:p14="http://schemas.microsoft.com/office/powerpoint/2010/main" val="1414109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85000" lnSpcReduction="20000"/>
          </a:bodyPr>
          <a:lstStyle/>
          <a:p>
            <a:pPr marL="0" indent="0" algn="just" rtl="1">
              <a:buNone/>
            </a:pPr>
            <a:r>
              <a:rPr lang="fa-IR" sz="4400" dirty="0">
                <a:cs typeface="2  Badr" pitchFamily="2" charset="-78"/>
              </a:rPr>
              <a:t>در ميان اين عناصر آنهايي كه بيشترين نگراني را در ارتباط با سميت اكولوژيكي و سلامتي </a:t>
            </a:r>
            <a:r>
              <a:rPr lang="fa-IR" sz="4400" dirty="0" smtClean="0">
                <a:cs typeface="2  Badr" pitchFamily="2" charset="-78"/>
              </a:rPr>
              <a:t>انسان ايجاد </a:t>
            </a:r>
            <a:r>
              <a:rPr lang="fa-IR" sz="4400" dirty="0">
                <a:cs typeface="2  Badr" pitchFamily="2" charset="-78"/>
              </a:rPr>
              <a:t>نموده اند شامل سرب، جيوه، كادميم، اورانيوم و شبه فلز آرسنيك مي باشند. ورود عناصر سنگين </a:t>
            </a:r>
            <a:r>
              <a:rPr lang="fa-IR" sz="4400" dirty="0" smtClean="0">
                <a:cs typeface="2  Badr" pitchFamily="2" charset="-78"/>
              </a:rPr>
              <a:t>به خاك </a:t>
            </a:r>
            <a:r>
              <a:rPr lang="fa-IR" sz="4400" dirty="0">
                <a:cs typeface="2  Badr" pitchFamily="2" charset="-78"/>
              </a:rPr>
              <a:t>مي تواند از طريق منابع متعددي صورت گيرد. آزاد سازي فلزات سنگين از مواد مادري در </a:t>
            </a:r>
            <a:r>
              <a:rPr lang="fa-IR" sz="4400" dirty="0" smtClean="0">
                <a:cs typeface="2  Badr" pitchFamily="2" charset="-78"/>
              </a:rPr>
              <a:t>طي فرآيند </a:t>
            </a:r>
            <a:r>
              <a:rPr lang="fa-IR" sz="4400" dirty="0">
                <a:cs typeface="2  Badr" pitchFamily="2" charset="-78"/>
              </a:rPr>
              <a:t>هاي هواديدگي يكي از راه هاي حضور فلزات سنگين در خاك م يباشد. اما زماني بحث آلودگي خاك </a:t>
            </a:r>
            <a:r>
              <a:rPr lang="fa-IR" sz="4400" dirty="0" smtClean="0">
                <a:cs typeface="2  Badr" pitchFamily="2" charset="-78"/>
              </a:rPr>
              <a:t>با اين </a:t>
            </a:r>
            <a:r>
              <a:rPr lang="fa-IR" sz="4400" dirty="0">
                <a:cs typeface="2  Badr" pitchFamily="2" charset="-78"/>
              </a:rPr>
              <a:t>عناصر مطرح </a:t>
            </a:r>
            <a:r>
              <a:rPr lang="fa-IR" sz="4400" dirty="0" smtClean="0">
                <a:cs typeface="2  Badr" pitchFamily="2" charset="-78"/>
              </a:rPr>
              <a:t>ميگردد </a:t>
            </a:r>
            <a:r>
              <a:rPr lang="fa-IR" sz="4400" dirty="0">
                <a:cs typeface="2  Badr" pitchFamily="2" charset="-78"/>
              </a:rPr>
              <a:t>بايستي به منابعي كه با </a:t>
            </a:r>
            <a:r>
              <a:rPr lang="fa-IR" sz="4400" dirty="0" smtClean="0">
                <a:cs typeface="2  Badr" pitchFamily="2" charset="-78"/>
              </a:rPr>
              <a:t>فعاليتهاي </a:t>
            </a:r>
            <a:r>
              <a:rPr lang="fa-IR" sz="4400" dirty="0">
                <a:cs typeface="2  Badr" pitchFamily="2" charset="-78"/>
              </a:rPr>
              <a:t>بشري مرتبط هستند، توجه بيشتري نمود.</a:t>
            </a:r>
          </a:p>
        </p:txBody>
      </p:sp>
    </p:spTree>
    <p:extLst>
      <p:ext uri="{BB962C8B-B14F-4D97-AF65-F5344CB8AC3E}">
        <p14:creationId xmlns:p14="http://schemas.microsoft.com/office/powerpoint/2010/main" val="1414109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92500"/>
          </a:bodyPr>
          <a:lstStyle/>
          <a:p>
            <a:pPr marL="0" indent="0" algn="just" rtl="1">
              <a:buNone/>
            </a:pPr>
            <a:r>
              <a:rPr lang="fa-IR" sz="3700" dirty="0">
                <a:cs typeface="2  Badr" pitchFamily="2" charset="-78"/>
              </a:rPr>
              <a:t>بعضي از مهم ترين منابعي كه منجر به ايجاد آلودگي فلزات سنگين در خاك مي شوند را مي توان به شرح زير خلاصه كرد</a:t>
            </a:r>
            <a:r>
              <a:rPr lang="fa-IR" sz="3700" dirty="0" smtClean="0">
                <a:cs typeface="2  Badr" pitchFamily="2" charset="-78"/>
              </a:rPr>
              <a:t>:</a:t>
            </a:r>
          </a:p>
          <a:p>
            <a:pPr marL="0" indent="0" algn="just" rtl="1">
              <a:buNone/>
            </a:pPr>
            <a:r>
              <a:rPr lang="fa-IR" sz="3700" u="sng" dirty="0">
                <a:cs typeface="2  Badr" pitchFamily="2" charset="-78"/>
              </a:rPr>
              <a:t>آلودگي اتمسفري از وسايل موتوري</a:t>
            </a:r>
            <a:r>
              <a:rPr lang="fa-IR" sz="3700" dirty="0">
                <a:cs typeface="2  Badr" pitchFamily="2" charset="-78"/>
              </a:rPr>
              <a:t>: استفاده از سوخت هاي داراي سرب در اين وسايل باعث توزيع و پخشيدگي سرب در هواي خاك مي </a:t>
            </a:r>
            <a:r>
              <a:rPr lang="fa-IR" sz="3700" dirty="0" smtClean="0">
                <a:cs typeface="2  Badr" pitchFamily="2" charset="-78"/>
              </a:rPr>
              <a:t>شود.</a:t>
            </a:r>
          </a:p>
          <a:p>
            <a:pPr marL="0" indent="0" algn="just" rtl="1">
              <a:buNone/>
            </a:pPr>
            <a:r>
              <a:rPr lang="fa-IR" sz="3700" u="sng" dirty="0">
                <a:cs typeface="2  Badr" pitchFamily="2" charset="-78"/>
              </a:rPr>
              <a:t>احتراق سوخت هاي فسيلي</a:t>
            </a:r>
            <a:r>
              <a:rPr lang="fa-IR" sz="3700" dirty="0">
                <a:cs typeface="2  Badr" pitchFamily="2" charset="-78"/>
              </a:rPr>
              <a:t>: اين مسئله باعث پخشيدگي وسيع بسياري از عناصر در هوا مي </a:t>
            </a:r>
            <a:r>
              <a:rPr lang="fa-IR" sz="3700" dirty="0" smtClean="0">
                <a:cs typeface="2  Badr" pitchFamily="2" charset="-78"/>
              </a:rPr>
              <a:t>شود. رهاسازي </a:t>
            </a:r>
            <a:r>
              <a:rPr lang="fa-IR" sz="3700" dirty="0">
                <a:cs typeface="2  Badr" pitchFamily="2" charset="-78"/>
              </a:rPr>
              <a:t>خاكستر حاصله در سطح خاك نيز منبع آلودگي مضاعفي محسوب مي </a:t>
            </a:r>
            <a:r>
              <a:rPr lang="fa-IR" sz="3700" dirty="0" smtClean="0">
                <a:cs typeface="2  Badr" pitchFamily="2" charset="-78"/>
              </a:rPr>
              <a:t>شود.</a:t>
            </a:r>
          </a:p>
          <a:p>
            <a:pPr marL="0" indent="0" algn="just" rtl="1">
              <a:buNone/>
            </a:pPr>
            <a:endParaRPr lang="fa-IR" sz="3700" dirty="0">
              <a:cs typeface="2  Badr" pitchFamily="2" charset="-78"/>
            </a:endParaRPr>
          </a:p>
        </p:txBody>
      </p:sp>
    </p:spTree>
    <p:extLst>
      <p:ext uri="{BB962C8B-B14F-4D97-AF65-F5344CB8AC3E}">
        <p14:creationId xmlns:p14="http://schemas.microsoft.com/office/powerpoint/2010/main" val="14141095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04800" y="1676400"/>
            <a:ext cx="8229600" cy="4525963"/>
          </a:xfrm>
        </p:spPr>
        <p:txBody>
          <a:bodyPr>
            <a:normAutofit fontScale="92500"/>
          </a:bodyPr>
          <a:lstStyle/>
          <a:p>
            <a:pPr marL="0" indent="0" algn="just" rtl="1">
              <a:buNone/>
            </a:pPr>
            <a:r>
              <a:rPr lang="fa-IR" sz="3400" dirty="0">
                <a:cs typeface="2  Badr" pitchFamily="2" charset="-78"/>
              </a:rPr>
              <a:t>كودهاي شيميايي و حشره كش ها: بسياري از كودهاي شيميايي و سموم از جمله كودهاي فسفره،زوايد كارخانه هاي آهن، حشره كش ها و علف كش ها داراي تركيبات متفاوتي از فلزات سنگين، خواه </a:t>
            </a:r>
            <a:r>
              <a:rPr lang="fa-IR" sz="3400" dirty="0" smtClean="0">
                <a:cs typeface="2  Badr" pitchFamily="2" charset="-78"/>
              </a:rPr>
              <a:t>به صورت </a:t>
            </a:r>
            <a:r>
              <a:rPr lang="fa-IR" sz="3400" dirty="0">
                <a:cs typeface="2  Badr" pitchFamily="2" charset="-78"/>
              </a:rPr>
              <a:t>ناخالصي، خواه به عنوان جزء اصلي و فعال مي باشند</a:t>
            </a:r>
            <a:r>
              <a:rPr lang="fa-IR" sz="3400" dirty="0" smtClean="0">
                <a:cs typeface="2  Badr" pitchFamily="2" charset="-78"/>
              </a:rPr>
              <a:t>.</a:t>
            </a:r>
          </a:p>
          <a:p>
            <a:pPr marL="0" indent="0" algn="just" rtl="1">
              <a:buNone/>
            </a:pPr>
            <a:r>
              <a:rPr lang="fa-IR" sz="3400" dirty="0">
                <a:cs typeface="2  Badr" pitchFamily="2" charset="-78"/>
              </a:rPr>
              <a:t>كودهاي آلي: شامل انواع كودهاي حيواني كه ممكن است داراي غلظت هاي بالايي </a:t>
            </a:r>
            <a:r>
              <a:rPr lang="fa-IR" sz="3400" dirty="0" smtClean="0">
                <a:cs typeface="2  Badr" pitchFamily="2" charset="-78"/>
              </a:rPr>
              <a:t>از </a:t>
            </a:r>
            <a:r>
              <a:rPr lang="en-US" sz="3400" dirty="0" smtClean="0">
                <a:cs typeface="2  Badr" pitchFamily="2" charset="-78"/>
              </a:rPr>
              <a:t>cu, As</a:t>
            </a:r>
            <a:r>
              <a:rPr lang="fa-IR" sz="3400" dirty="0">
                <a:cs typeface="2  Badr" pitchFamily="2" charset="-78"/>
              </a:rPr>
              <a:t> باشند. لجن هاي فاضلاب و كمپوست زباله نيز جزء كودهاي آلي هستند و معمولاً داراي غلظت هاي </a:t>
            </a:r>
            <a:r>
              <a:rPr lang="fa-IR" sz="3400" dirty="0" smtClean="0">
                <a:cs typeface="2  Badr" pitchFamily="2" charset="-78"/>
              </a:rPr>
              <a:t>نسبتاً بالايي </a:t>
            </a:r>
            <a:r>
              <a:rPr lang="fa-IR" sz="3400" dirty="0">
                <a:cs typeface="2  Badr" pitchFamily="2" charset="-78"/>
              </a:rPr>
              <a:t>از تعدادي فلزات سنگين مي باشند، غلظت اين فلزات بويژه در لجن هاي فاضلاب صنعتي بيشتر است.</a:t>
            </a:r>
          </a:p>
        </p:txBody>
      </p:sp>
    </p:spTree>
    <p:extLst>
      <p:ext uri="{BB962C8B-B14F-4D97-AF65-F5344CB8AC3E}">
        <p14:creationId xmlns:p14="http://schemas.microsoft.com/office/powerpoint/2010/main" val="1611414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just" rtl="1">
              <a:buNone/>
            </a:pPr>
            <a:r>
              <a:rPr lang="fa-IR" sz="3100" dirty="0">
                <a:cs typeface="2  Badr" pitchFamily="2" charset="-78"/>
              </a:rPr>
              <a:t>رهاسازي زباله هاي شهري و صنعتي در سطح خاك و سوزاندن آن ها نيز مي تواند از ديگر </a:t>
            </a:r>
            <a:r>
              <a:rPr lang="fa-IR" sz="3100" dirty="0" smtClean="0">
                <a:cs typeface="2  Badr" pitchFamily="2" charset="-78"/>
              </a:rPr>
              <a:t>منابع آلاينده </a:t>
            </a:r>
            <a:r>
              <a:rPr lang="fa-IR" sz="3100" dirty="0">
                <a:cs typeface="2  Badr" pitchFamily="2" charset="-78"/>
              </a:rPr>
              <a:t>خاك به فلزات سنگين باشد، به اين صورت كه سوزاندن مواد حاوي فلزات سنگين كه ممكن </a:t>
            </a:r>
            <a:r>
              <a:rPr lang="fa-IR" sz="3100" dirty="0" smtClean="0">
                <a:cs typeface="2  Badr" pitchFamily="2" charset="-78"/>
              </a:rPr>
              <a:t>است در </a:t>
            </a:r>
            <a:r>
              <a:rPr lang="fa-IR" sz="3100" dirty="0">
                <a:cs typeface="2  Badr" pitchFamily="2" charset="-78"/>
              </a:rPr>
              <a:t>زباله ها موجود باشند باعث متصاعد شدن ذراتي در هوا مي شود و رسوب اين ذرات معلق در هوا، </a:t>
            </a:r>
            <a:r>
              <a:rPr lang="fa-IR" sz="3100" dirty="0" smtClean="0">
                <a:cs typeface="2  Badr" pitchFamily="2" charset="-78"/>
              </a:rPr>
              <a:t>در سطح </a:t>
            </a:r>
            <a:r>
              <a:rPr lang="fa-IR" sz="3100" dirty="0">
                <a:cs typeface="2  Badr" pitchFamily="2" charset="-78"/>
              </a:rPr>
              <a:t>خاك آلودگي خاك به اين فلزات را ايجاد مي نمايد. بي احتياطي در دفن (یا در سطح خاک رها کردن) موادي كه حاوي فلزات هستند، از باطري هاي خشك كوچك () گرفته </a:t>
            </a:r>
            <a:r>
              <a:rPr lang="fa-IR" sz="3100" dirty="0" smtClean="0">
                <a:cs typeface="2  Badr" pitchFamily="2" charset="-78"/>
              </a:rPr>
              <a:t>تا اتومبيل </a:t>
            </a:r>
            <a:r>
              <a:rPr lang="fa-IR" sz="3100" dirty="0">
                <a:cs typeface="2  Badr" pitchFamily="2" charset="-78"/>
              </a:rPr>
              <a:t>هاي فرسوده رها شده و قطعات آن </a:t>
            </a:r>
            <a:r>
              <a:rPr lang="fa-IR" sz="3100" dirty="0" smtClean="0">
                <a:cs typeface="2  Badr" pitchFamily="2" charset="-78"/>
              </a:rPr>
              <a:t>ها می توانند آلودگی شدید فلزات </a:t>
            </a:r>
            <a:r>
              <a:rPr lang="fa-IR" sz="3100" dirty="0">
                <a:cs typeface="2  Badr" pitchFamily="2" charset="-78"/>
              </a:rPr>
              <a:t>سنگين را باعث شوند.</a:t>
            </a:r>
          </a:p>
        </p:txBody>
      </p:sp>
    </p:spTree>
    <p:extLst>
      <p:ext uri="{BB962C8B-B14F-4D97-AF65-F5344CB8AC3E}">
        <p14:creationId xmlns:p14="http://schemas.microsoft.com/office/powerpoint/2010/main" val="161141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آلاينده هاي آلي خاك</a:t>
            </a:r>
          </a:p>
        </p:txBody>
      </p:sp>
      <p:sp>
        <p:nvSpPr>
          <p:cNvPr id="3" name="Content Placeholder 2"/>
          <p:cNvSpPr>
            <a:spLocks noGrp="1"/>
          </p:cNvSpPr>
          <p:nvPr>
            <p:ph idx="1"/>
          </p:nvPr>
        </p:nvSpPr>
        <p:spPr>
          <a:xfrm>
            <a:off x="609600" y="1447800"/>
            <a:ext cx="8229600" cy="4525963"/>
          </a:xfrm>
        </p:spPr>
        <p:txBody>
          <a:bodyPr>
            <a:normAutofit fontScale="92500" lnSpcReduction="10000"/>
          </a:bodyPr>
          <a:lstStyle/>
          <a:p>
            <a:pPr marL="0" indent="0" algn="just" rtl="1">
              <a:buNone/>
            </a:pPr>
            <a:r>
              <a:rPr lang="fa-IR" sz="3100" dirty="0">
                <a:cs typeface="2  Badr" pitchFamily="2" charset="-78"/>
              </a:rPr>
              <a:t>يكي از گروه هاي بزرگ آلاينده ها كه با ورود به بافت خاك و اكوسيستم هاي آبي، تاثيرات نا بهنجار بسياري را بر روي زيست بوم ها، كليه موجودات از جمله انسان بجا مي گذارد. آلاينده هاي آلي </a:t>
            </a:r>
            <a:r>
              <a:rPr lang="fa-IR" sz="3100" dirty="0" smtClean="0">
                <a:cs typeface="2  Badr" pitchFamily="2" charset="-78"/>
              </a:rPr>
              <a:t>كم مقدار می باشد.</a:t>
            </a:r>
          </a:p>
          <a:p>
            <a:pPr marL="0" indent="0" algn="just" rtl="1">
              <a:buNone/>
            </a:pPr>
            <a:r>
              <a:rPr lang="fa-IR" sz="3100" dirty="0">
                <a:cs typeface="2  Badr" pitchFamily="2" charset="-78"/>
              </a:rPr>
              <a:t>دركنار ديگر آلاينده ها، عناصركم مقدار (فلزات سنگين، تركيبات آلي فلزي)، عناصرراديواكتيو، </a:t>
            </a:r>
            <a:r>
              <a:rPr lang="fa-IR" sz="3100" dirty="0" smtClean="0">
                <a:cs typeface="2  Badr" pitchFamily="2" charset="-78"/>
              </a:rPr>
              <a:t>آلاينده هاي </a:t>
            </a:r>
            <a:r>
              <a:rPr lang="fa-IR" sz="3100" dirty="0">
                <a:cs typeface="2  Badr" pitchFamily="2" charset="-78"/>
              </a:rPr>
              <a:t>معدني(آزبست، موادمغذي، به مانند نيترات، نيتريت، آمونيوم، فسفات، سيليس) باعث تغييرات </a:t>
            </a:r>
            <a:r>
              <a:rPr lang="fa-IR" sz="3100" dirty="0" smtClean="0">
                <a:cs typeface="2  Badr" pitchFamily="2" charset="-78"/>
              </a:rPr>
              <a:t>نابهنجار در </a:t>
            </a:r>
            <a:r>
              <a:rPr lang="fa-IR" sz="3100" dirty="0">
                <a:cs typeface="2  Badr" pitchFamily="2" charset="-78"/>
              </a:rPr>
              <a:t>پارامترهاي فيزيكي وشيميايي (مانند اسيديته، قليائيت، شوري) و ويژگي هاي فيزيكي خاك شده و </a:t>
            </a:r>
            <a:r>
              <a:rPr lang="fa-IR" sz="3100" dirty="0" smtClean="0">
                <a:cs typeface="2  Badr" pitchFamily="2" charset="-78"/>
              </a:rPr>
              <a:t>از تهديد </a:t>
            </a:r>
            <a:r>
              <a:rPr lang="fa-IR" sz="3100" dirty="0">
                <a:cs typeface="2  Badr" pitchFamily="2" charset="-78"/>
              </a:rPr>
              <a:t>كننده هاي بزرگ سلامت محيط زيست به ويژه محيط زيست خاك به شمار مي آيند.</a:t>
            </a:r>
          </a:p>
        </p:txBody>
      </p:sp>
    </p:spTree>
    <p:extLst>
      <p:ext uri="{BB962C8B-B14F-4D97-AF65-F5344CB8AC3E}">
        <p14:creationId xmlns:p14="http://schemas.microsoft.com/office/powerpoint/2010/main" val="161141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92500"/>
          </a:bodyPr>
          <a:lstStyle/>
          <a:p>
            <a:pPr marL="0" indent="0" algn="just" rtl="1">
              <a:buNone/>
            </a:pPr>
            <a:r>
              <a:rPr lang="fa-IR" sz="3700" dirty="0">
                <a:cs typeface="2  Badr" pitchFamily="2" charset="-78"/>
              </a:rPr>
              <a:t>آلاينده هاي آلي كم مقدار، شمار بزرگي از آلاينده هاي گوناگون را در بر مي گيرد و بسياري از </a:t>
            </a:r>
            <a:r>
              <a:rPr lang="fa-IR" sz="3700" dirty="0" smtClean="0">
                <a:cs typeface="2  Badr" pitchFamily="2" charset="-78"/>
              </a:rPr>
              <a:t>آلاينده مي </a:t>
            </a:r>
            <a:r>
              <a:rPr lang="fa-IR" sz="3700" dirty="0">
                <a:cs typeface="2  Badr" pitchFamily="2" charset="-78"/>
              </a:rPr>
              <a:t>باشند و زمان بسياري </a:t>
            </a:r>
            <a:r>
              <a:rPr lang="en-US" sz="3700" dirty="0">
                <a:cs typeface="2  Badr" pitchFamily="2" charset="-78"/>
              </a:rPr>
              <a:t> </a:t>
            </a:r>
            <a:r>
              <a:rPr lang="fa-IR" sz="3700" dirty="0">
                <a:cs typeface="2  Badr" pitchFamily="2" charset="-78"/>
              </a:rPr>
              <a:t>هاي آلي كه دراين گروه قرارمي گيرند، درشمار آلاينده هاي آلي پايدار </a:t>
            </a:r>
            <a:r>
              <a:rPr lang="fa-IR" sz="3700" dirty="0" smtClean="0">
                <a:cs typeface="2  Badr" pitchFamily="2" charset="-78"/>
              </a:rPr>
              <a:t>را </a:t>
            </a:r>
            <a:r>
              <a:rPr lang="fa-IR" sz="3700" dirty="0">
                <a:cs typeface="2  Badr" pitchFamily="2" charset="-78"/>
              </a:rPr>
              <a:t>دراكوسيستم هاي خاك به تخريب وتهديد زيست بوم مي پردازند. آفت كش ها(به ويژه آف تكش هاي </a:t>
            </a:r>
            <a:r>
              <a:rPr lang="fa-IR" sz="3700" dirty="0" smtClean="0">
                <a:cs typeface="2  Badr" pitchFamily="2" charset="-78"/>
              </a:rPr>
              <a:t>كلره)ونيز </a:t>
            </a:r>
            <a:r>
              <a:rPr lang="fa-IR" sz="3700" dirty="0">
                <a:cs typeface="2  Badr" pitchFamily="2" charset="-78"/>
              </a:rPr>
              <a:t>پلي كلريد بي فنيل ها دركناربخشي از هيدروكربون هاي نفتي درشمارمواد آلي پايدار قرار گرفته </a:t>
            </a:r>
            <a:r>
              <a:rPr lang="fa-IR" sz="3700" dirty="0" smtClean="0">
                <a:cs typeface="2  Badr" pitchFamily="2" charset="-78"/>
              </a:rPr>
              <a:t>و اثرات </a:t>
            </a:r>
            <a:r>
              <a:rPr lang="fa-IR" sz="3700" dirty="0">
                <a:cs typeface="2  Badr" pitchFamily="2" charset="-78"/>
              </a:rPr>
              <a:t>زيانبار زيست محيطي بسياري را برجاي مي </a:t>
            </a:r>
            <a:r>
              <a:rPr lang="fa-IR" sz="3700" dirty="0" smtClean="0">
                <a:cs typeface="2  Badr" pitchFamily="2" charset="-78"/>
              </a:rPr>
              <a:t>گذارند.</a:t>
            </a:r>
            <a:endParaRPr lang="fa-IR" sz="4400" dirty="0">
              <a:solidFill>
                <a:srgbClr val="FF0000"/>
              </a:solidFill>
              <a:cs typeface="2  Elham" pitchFamily="2" charset="-78"/>
            </a:endParaRPr>
          </a:p>
        </p:txBody>
      </p:sp>
    </p:spTree>
    <p:extLst>
      <p:ext uri="{BB962C8B-B14F-4D97-AF65-F5344CB8AC3E}">
        <p14:creationId xmlns:p14="http://schemas.microsoft.com/office/powerpoint/2010/main" val="161141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خسته نباشید</a:t>
            </a:r>
          </a:p>
          <a:p>
            <a:pPr marL="0" indent="0" algn="ctr">
              <a:buNone/>
            </a:pPr>
            <a:endParaRPr lang="fa-IR" sz="4400" dirty="0">
              <a:solidFill>
                <a:srgbClr val="FF0000"/>
              </a:solidFill>
              <a:cs typeface="2  Elham"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096000" cy="4086225"/>
          </a:xfrm>
          <a:prstGeom prst="rect">
            <a:avLst/>
          </a:prstGeom>
        </p:spPr>
      </p:pic>
    </p:spTree>
    <p:extLst>
      <p:ext uri="{BB962C8B-B14F-4D97-AF65-F5344CB8AC3E}">
        <p14:creationId xmlns:p14="http://schemas.microsoft.com/office/powerpoint/2010/main" val="1363485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r" rtl="1"/>
            <a:r>
              <a:rPr lang="fa-IR" dirty="0" smtClean="0">
                <a:cs typeface="2  Baran" pitchFamily="2" charset="-78"/>
              </a:rPr>
              <a:t>جلسه چهارم</a:t>
            </a:r>
          </a:p>
          <a:p>
            <a:pPr algn="r" rtl="1"/>
            <a:endParaRPr lang="fa-IR" dirty="0" smtClean="0">
              <a:cs typeface="2  Baran" pitchFamily="2" charset="-78"/>
            </a:endParaRPr>
          </a:p>
          <a:p>
            <a:pPr marL="0" indent="0" algn="r" rtl="1">
              <a:buNone/>
            </a:pPr>
            <a:endParaRPr lang="fa-I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799" y="2438400"/>
            <a:ext cx="6327775"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2085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آلاينده هاي آلي پايدار</a:t>
            </a:r>
          </a:p>
        </p:txBody>
      </p:sp>
      <p:sp>
        <p:nvSpPr>
          <p:cNvPr id="3" name="Content Placeholder 2"/>
          <p:cNvSpPr>
            <a:spLocks noGrp="1"/>
          </p:cNvSpPr>
          <p:nvPr>
            <p:ph idx="1"/>
          </p:nvPr>
        </p:nvSpPr>
        <p:spPr/>
        <p:txBody>
          <a:bodyPr>
            <a:normAutofit fontScale="77500" lnSpcReduction="20000"/>
          </a:bodyPr>
          <a:lstStyle/>
          <a:p>
            <a:pPr marL="0" indent="0" algn="just" rtl="1">
              <a:buNone/>
            </a:pPr>
            <a:r>
              <a:rPr lang="fa-IR" sz="3400" dirty="0">
                <a:cs typeface="2  Badr" pitchFamily="2" charset="-78"/>
              </a:rPr>
              <a:t>تركيبات آلي پايدار از سموم بسيار خطرناك مي باشد و در چند دهه گذشته باعث نگراني هاي </a:t>
            </a:r>
            <a:r>
              <a:rPr lang="fa-IR" sz="3400" dirty="0" smtClean="0">
                <a:cs typeface="2  Badr" pitchFamily="2" charset="-78"/>
              </a:rPr>
              <a:t>جدي در </a:t>
            </a:r>
            <a:r>
              <a:rPr lang="fa-IR" sz="3400" dirty="0">
                <a:cs typeface="2  Badr" pitchFamily="2" charset="-78"/>
              </a:rPr>
              <a:t>زمينه اثرات نامطلوب سلامت و محيط زيست شده است. با توجه به اثرات نامطلوب تركيبات ياد </a:t>
            </a:r>
            <a:r>
              <a:rPr lang="fa-IR" sz="3400" dirty="0" smtClean="0">
                <a:cs typeface="2  Badr" pitchFamily="2" charset="-78"/>
              </a:rPr>
              <a:t>شده بخش </a:t>
            </a:r>
            <a:r>
              <a:rPr lang="fa-IR" sz="3400" dirty="0">
                <a:cs typeface="2  Badr" pitchFamily="2" charset="-78"/>
              </a:rPr>
              <a:t>حفاظت محيط زيست سازمان ملل متحد تلاش هاي سازمان يافته اي را با همكاري كشورهاي عضودر قالب يك سلسله برنامه هاي مدون براي كنترل آنها ارائه </a:t>
            </a:r>
            <a:r>
              <a:rPr lang="fa-IR" sz="3400" dirty="0" smtClean="0">
                <a:cs typeface="2  Badr" pitchFamily="2" charset="-78"/>
              </a:rPr>
              <a:t>نمودند.</a:t>
            </a:r>
          </a:p>
          <a:p>
            <a:pPr marL="0" indent="0" algn="just" rtl="1">
              <a:buNone/>
            </a:pPr>
            <a:r>
              <a:rPr lang="fa-IR" sz="3400" dirty="0">
                <a:cs typeface="2  Badr" pitchFamily="2" charset="-78"/>
              </a:rPr>
              <a:t>آلاينده هاي آلي پايدار تركيباتي هستند كه داراي خاصيت سمي پايدار بوده وخاصيت تجمعي </a:t>
            </a:r>
            <a:r>
              <a:rPr lang="fa-IR" sz="3400" dirty="0" smtClean="0">
                <a:cs typeface="2  Badr" pitchFamily="2" charset="-78"/>
              </a:rPr>
              <a:t>دربافت هاي </a:t>
            </a:r>
            <a:r>
              <a:rPr lang="fa-IR" sz="3400" dirty="0">
                <a:cs typeface="2  Badr" pitchFamily="2" charset="-78"/>
              </a:rPr>
              <a:t>زنده واستعداد ذخيره وانتقال درازمدت را دارند. همچنين داراي حلاليت كم درآب وحلاليت </a:t>
            </a:r>
            <a:r>
              <a:rPr lang="fa-IR" sz="3400" dirty="0" smtClean="0">
                <a:cs typeface="2  Badr" pitchFamily="2" charset="-78"/>
              </a:rPr>
              <a:t>بالا دربرخي </a:t>
            </a:r>
            <a:r>
              <a:rPr lang="fa-IR" sz="3400" dirty="0">
                <a:cs typeface="2  Badr" pitchFamily="2" charset="-78"/>
              </a:rPr>
              <a:t>ازحلال هاي آلي مانند چربي ها بوده و مي توانند باعث بروز اثرات زيانبار برمحيط زيست </a:t>
            </a:r>
            <a:r>
              <a:rPr lang="fa-IR" sz="3400" dirty="0" smtClean="0">
                <a:cs typeface="2  Badr" pitchFamily="2" charset="-78"/>
              </a:rPr>
              <a:t>وسلامت بشر </a:t>
            </a:r>
            <a:r>
              <a:rPr lang="fa-IR" sz="3400" dirty="0">
                <a:cs typeface="2  Badr" pitchFamily="2" charset="-78"/>
              </a:rPr>
              <a:t>در محل هاي دور يا نزديك از اين منابع شوند</a:t>
            </a:r>
            <a:r>
              <a:rPr lang="fa-IR" sz="3400" dirty="0" smtClean="0">
                <a:cs typeface="2  Badr" pitchFamily="2" charset="-78"/>
              </a:rPr>
              <a:t>.</a:t>
            </a:r>
          </a:p>
          <a:p>
            <a:pPr marL="0" indent="0" algn="just" rtl="1">
              <a:buNone/>
            </a:pPr>
            <a:r>
              <a:rPr lang="fa-IR" sz="3400" dirty="0">
                <a:cs typeface="2  Badr" pitchFamily="2" charset="-78"/>
              </a:rPr>
              <a:t>اين مواد، نيمه عمر زيست محيطي طولاني دارند. بنابراين رها سازي متوالي آنها در طول زمان منجر </a:t>
            </a:r>
            <a:r>
              <a:rPr lang="fa-IR" sz="3400" dirty="0" smtClean="0">
                <a:cs typeface="2  Badr" pitchFamily="2" charset="-78"/>
              </a:rPr>
              <a:t>به ذخيره </a:t>
            </a:r>
            <a:r>
              <a:rPr lang="fa-IR" sz="3400" dirty="0">
                <a:cs typeface="2  Badr" pitchFamily="2" charset="-78"/>
              </a:rPr>
              <a:t>دائم وحضورآنها در همه جاي محيط زيست جهاني مي شود.</a:t>
            </a:r>
          </a:p>
        </p:txBody>
      </p:sp>
    </p:spTree>
    <p:extLst>
      <p:ext uri="{BB962C8B-B14F-4D97-AF65-F5344CB8AC3E}">
        <p14:creationId xmlns:p14="http://schemas.microsoft.com/office/powerpoint/2010/main" val="1611414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نوع كاربري</a:t>
            </a:r>
          </a:p>
        </p:txBody>
      </p:sp>
      <p:sp>
        <p:nvSpPr>
          <p:cNvPr id="3" name="Content Placeholder 2"/>
          <p:cNvSpPr>
            <a:spLocks noGrp="1"/>
          </p:cNvSpPr>
          <p:nvPr>
            <p:ph idx="1"/>
          </p:nvPr>
        </p:nvSpPr>
        <p:spPr/>
        <p:txBody>
          <a:bodyPr>
            <a:normAutofit fontScale="92500" lnSpcReduction="20000"/>
          </a:bodyPr>
          <a:lstStyle/>
          <a:p>
            <a:pPr marL="0" indent="0" algn="just" rtl="1">
              <a:buNone/>
            </a:pPr>
            <a:r>
              <a:rPr lang="fa-IR" sz="3600" dirty="0">
                <a:cs typeface="2  Badr" pitchFamily="2" charset="-78"/>
              </a:rPr>
              <a:t>كاربري هاي خاك براي تخليه پسماندها به طور كلي به دو گروه كاربري كشاورزي و </a:t>
            </a:r>
            <a:r>
              <a:rPr lang="fa-IR" sz="3600" dirty="0" smtClean="0">
                <a:cs typeface="2  Badr" pitchFamily="2" charset="-78"/>
              </a:rPr>
              <a:t>غيركشاورزي تقسيم </a:t>
            </a:r>
            <a:r>
              <a:rPr lang="fa-IR" sz="3600" dirty="0">
                <a:cs typeface="2  Badr" pitchFamily="2" charset="-78"/>
              </a:rPr>
              <a:t>شده است. بنابراين تقسيم بندي كاربري خاك ها در اين طرح به صورت زير مي باشد</a:t>
            </a:r>
            <a:r>
              <a:rPr lang="fa-IR" sz="3600" dirty="0" smtClean="0">
                <a:cs typeface="2  Badr" pitchFamily="2" charset="-78"/>
              </a:rPr>
              <a:t>:</a:t>
            </a:r>
          </a:p>
          <a:p>
            <a:pPr marL="0" indent="0" algn="just" rtl="1">
              <a:buNone/>
            </a:pPr>
            <a:r>
              <a:rPr lang="fa-IR" sz="3600" dirty="0">
                <a:cs typeface="2  Badr" pitchFamily="2" charset="-78"/>
              </a:rPr>
              <a:t>زمين هاي كشاورزي (كاربري كشاورزي) </a:t>
            </a:r>
          </a:p>
          <a:p>
            <a:pPr marL="0" indent="0" algn="just" rtl="1">
              <a:buNone/>
            </a:pPr>
            <a:r>
              <a:rPr lang="fa-IR" sz="3600" dirty="0">
                <a:cs typeface="2  Badr" pitchFamily="2" charset="-78"/>
              </a:rPr>
              <a:t>زمين هاي جنگلي (كاربري غيركشاورزي) </a:t>
            </a:r>
          </a:p>
          <a:p>
            <a:pPr marL="0" indent="0" algn="just" rtl="1">
              <a:buNone/>
            </a:pPr>
            <a:r>
              <a:rPr lang="fa-IR" sz="3600" dirty="0">
                <a:cs typeface="2  Badr" pitchFamily="2" charset="-78"/>
              </a:rPr>
              <a:t>زمين هاي قابل احيا (كاربري غيركشاورزي) </a:t>
            </a:r>
          </a:p>
          <a:p>
            <a:pPr marL="0" indent="0" algn="just" rtl="1">
              <a:buNone/>
            </a:pPr>
            <a:r>
              <a:rPr lang="fa-IR" sz="3600" dirty="0">
                <a:cs typeface="2  Badr" pitchFamily="2" charset="-78"/>
              </a:rPr>
              <a:t>مكان هاي عمومي تماس (كاربري غيركشاورزي) </a:t>
            </a:r>
          </a:p>
          <a:p>
            <a:pPr marL="0" indent="0" algn="just" rtl="1">
              <a:buNone/>
            </a:pPr>
            <a:r>
              <a:rPr lang="fa-IR" sz="3600" dirty="0">
                <a:cs typeface="2  Badr" pitchFamily="2" charset="-78"/>
              </a:rPr>
              <a:t>صنعتي (كاربري غيركشاورزي)</a:t>
            </a:r>
          </a:p>
        </p:txBody>
      </p:sp>
    </p:spTree>
    <p:extLst>
      <p:ext uri="{BB962C8B-B14F-4D97-AF65-F5344CB8AC3E}">
        <p14:creationId xmlns:p14="http://schemas.microsoft.com/office/powerpoint/2010/main" val="161141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وسعت آلودگي</a:t>
            </a:r>
          </a:p>
        </p:txBody>
      </p:sp>
      <p:sp>
        <p:nvSpPr>
          <p:cNvPr id="3" name="Content Placeholder 2"/>
          <p:cNvSpPr>
            <a:spLocks noGrp="1"/>
          </p:cNvSpPr>
          <p:nvPr>
            <p:ph idx="1"/>
          </p:nvPr>
        </p:nvSpPr>
        <p:spPr/>
        <p:txBody>
          <a:bodyPr>
            <a:normAutofit fontScale="92500" lnSpcReduction="20000"/>
          </a:bodyPr>
          <a:lstStyle/>
          <a:p>
            <a:pPr marL="0" indent="0" algn="just" rtl="1">
              <a:buNone/>
            </a:pPr>
            <a:r>
              <a:rPr lang="fa-IR" sz="3900" dirty="0" smtClean="0">
                <a:cs typeface="2  Badr" pitchFamily="2" charset="-78"/>
              </a:rPr>
              <a:t>آلاينده هايي كه از طرق مختلف توليد شده و از راه هاي مختلفي نيز وارد اكوسيستم خاك مي شوند، داراي سرنوشت مختلفي نيز در خاك مي باشند زيرا ويژگي هاي هر كدام از آنها با يكديگر متفاوت است و اين باعث شده كه هر كدام از آنها در خاك به مسيرهاي مختلفي انتشار يابند. لذا مي توان از اين معيار نيز آلاينده هاي خاك را تقسيم بندي نمود. بر اين اساس آلاينده ها به 2 گروه تقسيم مي شوند:</a:t>
            </a:r>
          </a:p>
          <a:p>
            <a:pPr marL="0" indent="0" algn="just" rtl="1">
              <a:buNone/>
            </a:pPr>
            <a:r>
              <a:rPr lang="fa-IR" sz="3900" dirty="0">
                <a:cs typeface="2  Badr" pitchFamily="2" charset="-78"/>
              </a:rPr>
              <a:t>آلاينده هاي شعاعي </a:t>
            </a:r>
            <a:endParaRPr lang="fa-IR" sz="3900" dirty="0" smtClean="0">
              <a:cs typeface="2  Badr" pitchFamily="2" charset="-78"/>
            </a:endParaRPr>
          </a:p>
          <a:p>
            <a:pPr marL="0" indent="0" algn="just" rtl="1">
              <a:buNone/>
            </a:pPr>
            <a:r>
              <a:rPr lang="fa-IR" sz="3900" dirty="0" smtClean="0">
                <a:cs typeface="2  Badr" pitchFamily="2" charset="-78"/>
              </a:rPr>
              <a:t>آلاينده </a:t>
            </a:r>
            <a:r>
              <a:rPr lang="fa-IR" sz="3900" dirty="0">
                <a:cs typeface="2  Badr" pitchFamily="2" charset="-78"/>
              </a:rPr>
              <a:t>هاي عمقي</a:t>
            </a:r>
            <a:endParaRPr lang="fa-IR" sz="3900" dirty="0" smtClean="0">
              <a:cs typeface="2  Badr" pitchFamily="2" charset="-78"/>
            </a:endParaRPr>
          </a:p>
          <a:p>
            <a:pPr marL="0" indent="0" algn="just" rtl="1">
              <a:buNone/>
            </a:pPr>
            <a:endParaRPr lang="fa-IR" sz="3900" dirty="0">
              <a:cs typeface="2  Badr" pitchFamily="2" charset="-78"/>
            </a:endParaRPr>
          </a:p>
        </p:txBody>
      </p:sp>
    </p:spTree>
    <p:extLst>
      <p:ext uri="{BB962C8B-B14F-4D97-AF65-F5344CB8AC3E}">
        <p14:creationId xmlns:p14="http://schemas.microsoft.com/office/powerpoint/2010/main" val="161141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81000" y="152400"/>
            <a:ext cx="8610600" cy="4830763"/>
          </a:xfrm>
        </p:spPr>
        <p:txBody>
          <a:bodyPr>
            <a:noAutofit/>
          </a:bodyPr>
          <a:lstStyle/>
          <a:p>
            <a:pPr marL="0" indent="0" algn="just" rtl="1">
              <a:buNone/>
            </a:pPr>
            <a:r>
              <a:rPr lang="fa-IR" sz="3600" dirty="0">
                <a:cs typeface="2  Badr" pitchFamily="2" charset="-78"/>
              </a:rPr>
              <a:t>آلاينده هاي شعاعي به آلاينده هايي گفته مي شوند كه به علت خصوصيات خاص خود از </a:t>
            </a:r>
            <a:r>
              <a:rPr lang="fa-IR" sz="3600" dirty="0" smtClean="0">
                <a:cs typeface="2  Badr" pitchFamily="2" charset="-78"/>
              </a:rPr>
              <a:t>جمله حلاليت </a:t>
            </a:r>
            <a:r>
              <a:rPr lang="fa-IR" sz="3600" dirty="0">
                <a:cs typeface="2  Badr" pitchFamily="2" charset="-78"/>
              </a:rPr>
              <a:t>كم، فراريت بالا، دماي تبخير كم، نيمه عمر كم، جرم حجمي كم و ....در جهت عمق خاك </a:t>
            </a:r>
            <a:r>
              <a:rPr lang="fa-IR" sz="3600" dirty="0" smtClean="0">
                <a:cs typeface="2  Badr" pitchFamily="2" charset="-78"/>
              </a:rPr>
              <a:t>حركت نمي </a:t>
            </a:r>
            <a:r>
              <a:rPr lang="fa-IR" sz="3600" dirty="0">
                <a:cs typeface="2  Badr" pitchFamily="2" charset="-78"/>
              </a:rPr>
              <a:t>كنند و در اثر عوامل گوناگون مثل فرسايش آبي و بادي در سطح(شعاع) جابجا مي شوند و يا در اثر </a:t>
            </a:r>
            <a:r>
              <a:rPr lang="fa-IR" sz="3600" dirty="0" smtClean="0">
                <a:cs typeface="2  Badr" pitchFamily="2" charset="-78"/>
              </a:rPr>
              <a:t>نور خورشيد </a:t>
            </a:r>
            <a:r>
              <a:rPr lang="fa-IR" sz="3600" dirty="0">
                <a:cs typeface="2  Badr" pitchFamily="2" charset="-78"/>
              </a:rPr>
              <a:t>تجزيه و با تبخير خواهند شد و در عمق خاك فرونشست نخواهند كرد.(مثل:آلاينده هاي </a:t>
            </a:r>
            <a:r>
              <a:rPr lang="fa-IR" sz="3600" dirty="0" smtClean="0">
                <a:cs typeface="2  Badr" pitchFamily="2" charset="-78"/>
              </a:rPr>
              <a:t>نفتي) آلاينده </a:t>
            </a:r>
            <a:r>
              <a:rPr lang="fa-IR" sz="3600" dirty="0">
                <a:cs typeface="2  Badr" pitchFamily="2" charset="-78"/>
              </a:rPr>
              <a:t>هاي عمقي نيز به آلاينده هايي اطلاق مي شوند كه به علت ويژگي هاي خاص خود از </a:t>
            </a:r>
            <a:r>
              <a:rPr lang="fa-IR" sz="3600" dirty="0" smtClean="0">
                <a:cs typeface="2  Badr" pitchFamily="2" charset="-78"/>
              </a:rPr>
              <a:t>جمله حلاليت </a:t>
            </a:r>
            <a:r>
              <a:rPr lang="fa-IR" sz="3600" dirty="0">
                <a:cs typeface="2  Badr" pitchFamily="2" charset="-78"/>
              </a:rPr>
              <a:t>زياد، فراريت كم، نيمه عمر زياد، فراريت كم،.... همراه با آب موجود در خاك به سمت عمق </a:t>
            </a:r>
            <a:r>
              <a:rPr lang="fa-IR" sz="3600" dirty="0" smtClean="0">
                <a:cs typeface="2  Badr" pitchFamily="2" charset="-78"/>
              </a:rPr>
              <a:t>خاك حركت </a:t>
            </a:r>
            <a:r>
              <a:rPr lang="fa-IR" sz="3600" dirty="0">
                <a:cs typeface="2  Badr" pitchFamily="2" charset="-78"/>
              </a:rPr>
              <a:t>كرده و انتشار عمقي در خاك مي يابند. </a:t>
            </a:r>
          </a:p>
        </p:txBody>
      </p:sp>
    </p:spTree>
    <p:extLst>
      <p:ext uri="{BB962C8B-B14F-4D97-AF65-F5344CB8AC3E}">
        <p14:creationId xmlns:p14="http://schemas.microsoft.com/office/powerpoint/2010/main" val="3693408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1447800"/>
            <a:ext cx="8229600" cy="4525963"/>
          </a:xfrm>
        </p:spPr>
        <p:txBody>
          <a:bodyPr>
            <a:noAutofit/>
          </a:bodyPr>
          <a:lstStyle/>
          <a:p>
            <a:pPr marL="0" indent="0" algn="just" rtl="1">
              <a:buNone/>
            </a:pPr>
            <a:r>
              <a:rPr lang="fa-IR" sz="3600" dirty="0">
                <a:cs typeface="2  Badr" pitchFamily="2" charset="-78"/>
              </a:rPr>
              <a:t>علاوه بر خصوصيات آلاينده، ويژگي هاي خاك نيز در اين نوع انتشار تاثير زيادي خواهد داشت از آنجا كه هر چه بافت خاك شني بوده و داراي </a:t>
            </a:r>
            <a:r>
              <a:rPr lang="en-US" sz="3600" dirty="0" err="1">
                <a:cs typeface="2  Badr" pitchFamily="2" charset="-78"/>
              </a:rPr>
              <a:t>Ph</a:t>
            </a:r>
            <a:r>
              <a:rPr lang="fa-IR" sz="3600" dirty="0">
                <a:cs typeface="2  Badr" pitchFamily="2" charset="-78"/>
              </a:rPr>
              <a:t> اسيدي و درصد كلسيم كم، تبادل كاتيوني كم و نفوذ عمقي تر آب باشد، انتشار عمقي آلاينده افزيش خواهد يافت. به </a:t>
            </a:r>
            <a:r>
              <a:rPr lang="fa-IR" sz="3600" dirty="0" smtClean="0">
                <a:cs typeface="2  Badr" pitchFamily="2" charset="-78"/>
              </a:rPr>
              <a:t>علت وجود </a:t>
            </a:r>
            <a:r>
              <a:rPr lang="fa-IR" sz="3600" dirty="0">
                <a:cs typeface="2  Badr" pitchFamily="2" charset="-78"/>
              </a:rPr>
              <a:t>آهك در خاك هاي ايران و رسوب آلاينده با كلسيم موجود در آن، ميزان انتشار عمقي در خاك هاي آن كم است. (مثل:فلزات سنگين)</a:t>
            </a:r>
          </a:p>
        </p:txBody>
      </p:sp>
    </p:spTree>
    <p:extLst>
      <p:ext uri="{BB962C8B-B14F-4D97-AF65-F5344CB8AC3E}">
        <p14:creationId xmlns:p14="http://schemas.microsoft.com/office/powerpoint/2010/main" val="3693408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a:latin typeface="BNazaninBold"/>
              </a:rPr>
              <a:t>تقسيم بندي آلاينده هاي خاك براساس اثرگذري(سميت)</a:t>
            </a:r>
            <a:endParaRPr lang="fa-IR" dirty="0"/>
          </a:p>
        </p:txBody>
      </p:sp>
      <p:sp>
        <p:nvSpPr>
          <p:cNvPr id="3" name="Content Placeholder 2"/>
          <p:cNvSpPr>
            <a:spLocks noGrp="1"/>
          </p:cNvSpPr>
          <p:nvPr>
            <p:ph idx="1"/>
          </p:nvPr>
        </p:nvSpPr>
        <p:spPr/>
        <p:txBody>
          <a:bodyPr>
            <a:normAutofit fontScale="55000" lnSpcReduction="20000"/>
          </a:bodyPr>
          <a:lstStyle/>
          <a:p>
            <a:pPr marL="0" indent="0" algn="r" rtl="1">
              <a:buNone/>
            </a:pPr>
            <a:r>
              <a:rPr lang="fa-IR" sz="4600" dirty="0" smtClean="0">
                <a:cs typeface="2  Baran" pitchFamily="2" charset="-78"/>
              </a:rPr>
              <a:t>آلاينده </a:t>
            </a:r>
            <a:r>
              <a:rPr lang="fa-IR" sz="4600" dirty="0">
                <a:cs typeface="2  Baran" pitchFamily="2" charset="-78"/>
              </a:rPr>
              <a:t>هاي خاك رامي توان بر اساس ميزان سميت آنها براي انسان نيز تقسيم بندي نمود. كه </a:t>
            </a:r>
            <a:r>
              <a:rPr lang="fa-IR" sz="4600" dirty="0" smtClean="0">
                <a:cs typeface="2  Baran" pitchFamily="2" charset="-78"/>
              </a:rPr>
              <a:t>ميزان سميت </a:t>
            </a:r>
            <a:r>
              <a:rPr lang="fa-IR" sz="4600" dirty="0">
                <a:cs typeface="2  Baran" pitchFamily="2" charset="-78"/>
              </a:rPr>
              <a:t>آلاينده ها بر اساس حداقل غلظتي كه براي انسان ايجاد مسموميت مي كند، تعيين مي گردد كه </a:t>
            </a:r>
            <a:r>
              <a:rPr lang="fa-IR" sz="4600" dirty="0" smtClean="0">
                <a:cs typeface="2  Baran" pitchFamily="2" charset="-78"/>
              </a:rPr>
              <a:t>براساس </a:t>
            </a:r>
            <a:r>
              <a:rPr lang="fa-IR" sz="4600" dirty="0">
                <a:cs typeface="2  Baran" pitchFamily="2" charset="-78"/>
              </a:rPr>
              <a:t>آن مي توان آلاينده ها را به 3 گروه تقسيم بندي نمود.:</a:t>
            </a:r>
          </a:p>
          <a:p>
            <a:pPr marL="0" indent="0" algn="r" rtl="1">
              <a:buNone/>
            </a:pPr>
            <a:r>
              <a:rPr lang="fa-IR" sz="4600" dirty="0">
                <a:cs typeface="2  Baran" pitchFamily="2" charset="-78"/>
              </a:rPr>
              <a:t>آلاينده هاي با سميت زياد </a:t>
            </a:r>
          </a:p>
          <a:p>
            <a:pPr marL="0" indent="0" algn="r" rtl="1">
              <a:buNone/>
            </a:pPr>
            <a:r>
              <a:rPr lang="fa-IR" sz="4600" dirty="0">
                <a:cs typeface="2  Baran" pitchFamily="2" charset="-78"/>
              </a:rPr>
              <a:t>آلاينده هاي با سميت متوسط </a:t>
            </a:r>
          </a:p>
          <a:p>
            <a:pPr marL="0" indent="0" algn="r" rtl="1">
              <a:buNone/>
            </a:pPr>
            <a:r>
              <a:rPr lang="fa-IR" sz="4600" dirty="0">
                <a:cs typeface="2  Baran" pitchFamily="2" charset="-78"/>
              </a:rPr>
              <a:t>آلاينده هاي با سميت كم </a:t>
            </a:r>
          </a:p>
          <a:p>
            <a:pPr marL="0" indent="0" algn="r" rtl="1">
              <a:buNone/>
            </a:pPr>
            <a:r>
              <a:rPr lang="fa-IR" sz="4600" dirty="0">
                <a:cs typeface="2  Baran" pitchFamily="2" charset="-78"/>
              </a:rPr>
              <a:t>بديهي است كه هر چه ميزان حداقل غلظتي كه براي انسان ايجاد مسموميت مي كند بالاتر </a:t>
            </a:r>
            <a:r>
              <a:rPr lang="fa-IR" sz="4600" dirty="0" smtClean="0">
                <a:cs typeface="2  Baran" pitchFamily="2" charset="-78"/>
              </a:rPr>
              <a:t>باشد، سميت </a:t>
            </a:r>
            <a:r>
              <a:rPr lang="fa-IR" sz="4600" dirty="0">
                <a:cs typeface="2  Baran" pitchFamily="2" charset="-78"/>
              </a:rPr>
              <a:t>آلاينده مربوطه براي انسان كمتر بوده و جزء دسته آلاينده هاي با سميت كم مي باشد و بر عكس </a:t>
            </a:r>
            <a:r>
              <a:rPr lang="fa-IR" sz="4600" dirty="0" smtClean="0">
                <a:cs typeface="2  Baran" pitchFamily="2" charset="-78"/>
              </a:rPr>
              <a:t>هرچه </a:t>
            </a:r>
            <a:r>
              <a:rPr lang="fa-IR" sz="4600" dirty="0">
                <a:cs typeface="2  Baran" pitchFamily="2" charset="-78"/>
              </a:rPr>
              <a:t>ميزان حداقل غلظتي كه براي انسان ايجاد مسموميت مي كند، پايين تر باشد، سميت آلاينده </a:t>
            </a:r>
            <a:r>
              <a:rPr lang="fa-IR" sz="4600" dirty="0" smtClean="0">
                <a:cs typeface="2  Baran" pitchFamily="2" charset="-78"/>
              </a:rPr>
              <a:t>مربوطهبراي </a:t>
            </a:r>
            <a:r>
              <a:rPr lang="fa-IR" sz="4600" dirty="0">
                <a:cs typeface="2  Baran" pitchFamily="2" charset="-78"/>
              </a:rPr>
              <a:t>انسان بيشتر است و آن آلاينده جزء دسته آلاينده هاي با سميت زياد قرار خواهد گرفت</a:t>
            </a:r>
            <a:r>
              <a:rPr lang="fa-IR" dirty="0"/>
              <a:t>.</a:t>
            </a:r>
          </a:p>
        </p:txBody>
      </p:sp>
    </p:spTree>
    <p:extLst>
      <p:ext uri="{BB962C8B-B14F-4D97-AF65-F5344CB8AC3E}">
        <p14:creationId xmlns:p14="http://schemas.microsoft.com/office/powerpoint/2010/main" val="188368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marL="0" indent="0" algn="ctr">
              <a:buNone/>
            </a:pPr>
            <a:r>
              <a:rPr lang="fa-IR" b="1" dirty="0">
                <a:latin typeface="BNazaninBold"/>
              </a:rPr>
              <a:t>پاك سازي خاك</a:t>
            </a:r>
          </a:p>
          <a:p>
            <a:pPr marL="0" indent="0" algn="ctr">
              <a:buNone/>
            </a:pPr>
            <a:r>
              <a:rPr lang="fa-IR" b="1" dirty="0">
                <a:latin typeface="BNazaninBold"/>
              </a:rPr>
              <a:t>قوانين و مقررات</a:t>
            </a:r>
            <a:endParaRPr lang="fa-IR" dirty="0"/>
          </a:p>
        </p:txBody>
      </p:sp>
    </p:spTree>
    <p:extLst>
      <p:ext uri="{BB962C8B-B14F-4D97-AF65-F5344CB8AC3E}">
        <p14:creationId xmlns:p14="http://schemas.microsoft.com/office/powerpoint/2010/main" val="14957528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6200" y="533400"/>
            <a:ext cx="8610600" cy="6172200"/>
          </a:xfrm>
        </p:spPr>
        <p:txBody>
          <a:bodyPr>
            <a:normAutofit/>
          </a:bodyPr>
          <a:lstStyle/>
          <a:p>
            <a:pPr marL="0" indent="0" algn="just" rtl="1">
              <a:buNone/>
            </a:pPr>
            <a:r>
              <a:rPr lang="fa-IR" sz="2000" dirty="0">
                <a:latin typeface="BNazanin"/>
                <a:cs typeface="2  Badr" pitchFamily="2" charset="-78"/>
              </a:rPr>
              <a:t>رفتار و بر هم كنش هاي آلاينده ها با خاك شامل فرايندهاي فيزيكي، شيميايي و بيولوژيكي است كه در</a:t>
            </a:r>
          </a:p>
          <a:p>
            <a:pPr marL="0" indent="0" algn="just" rtl="1">
              <a:buNone/>
            </a:pPr>
            <a:r>
              <a:rPr lang="fa-IR" sz="2000" dirty="0">
                <a:latin typeface="BNazanin"/>
                <a:cs typeface="2  Badr" pitchFamily="2" charset="-78"/>
              </a:rPr>
              <a:t>سه جزء خاك (جامد، مايع و گاز) رخ مي دهند. فرايندها شامل سه گروه اصلي هستند كه عبارتند از:</a:t>
            </a:r>
          </a:p>
          <a:p>
            <a:pPr marL="0" indent="0" algn="just" rtl="1">
              <a:buNone/>
            </a:pPr>
            <a:r>
              <a:rPr lang="fa-IR" sz="2000" dirty="0">
                <a:latin typeface="BNazanin"/>
                <a:cs typeface="2  Badr" pitchFamily="2" charset="-78"/>
              </a:rPr>
              <a:t>نگهداري آلاينده در سطح يا درون خاك </a:t>
            </a:r>
            <a:r>
              <a:rPr lang="fa-IR" sz="2000" dirty="0">
                <a:latin typeface="Wingdings-Regular"/>
                <a:cs typeface="2  Badr" pitchFamily="2" charset="-78"/>
              </a:rPr>
              <a:t></a:t>
            </a:r>
          </a:p>
          <a:p>
            <a:pPr marL="0" indent="0" algn="just" rtl="1">
              <a:buNone/>
            </a:pPr>
            <a:r>
              <a:rPr lang="fa-IR" sz="2000" dirty="0">
                <a:latin typeface="BNazanin"/>
                <a:cs typeface="2  Badr" pitchFamily="2" charset="-78"/>
              </a:rPr>
              <a:t>خروج آلاينده از خاك </a:t>
            </a:r>
            <a:r>
              <a:rPr lang="fa-IR" sz="2000" dirty="0">
                <a:latin typeface="Wingdings-Regular"/>
                <a:cs typeface="2  Badr" pitchFamily="2" charset="-78"/>
              </a:rPr>
              <a:t></a:t>
            </a:r>
          </a:p>
          <a:p>
            <a:pPr marL="0" indent="0" algn="just" rtl="1">
              <a:buNone/>
            </a:pPr>
            <a:r>
              <a:rPr lang="fa-IR" sz="2000" dirty="0">
                <a:latin typeface="BNazanin"/>
                <a:cs typeface="2  Badr" pitchFamily="2" charset="-78"/>
              </a:rPr>
              <a:t>تغيير شكل آلاينده در خاك </a:t>
            </a:r>
            <a:r>
              <a:rPr lang="fa-IR" sz="2000" dirty="0">
                <a:latin typeface="Wingdings-Regular"/>
                <a:cs typeface="2  Badr" pitchFamily="2" charset="-78"/>
              </a:rPr>
              <a:t></a:t>
            </a:r>
          </a:p>
          <a:p>
            <a:pPr marL="0" indent="0" algn="just" rtl="1">
              <a:buNone/>
            </a:pPr>
            <a:r>
              <a:rPr lang="fa-IR" sz="2000" dirty="0">
                <a:latin typeface="BNazanin"/>
                <a:cs typeface="2  Badr" pitchFamily="2" charset="-78"/>
              </a:rPr>
              <a:t>دو گروه اول عمدتاً شامل فرايندهاي شيميايي و بيولوژيكي هستند كه به واسطه آنها آلاينده ها در</a:t>
            </a:r>
          </a:p>
          <a:p>
            <a:pPr marL="0" indent="0" algn="just" rtl="1">
              <a:buNone/>
            </a:pPr>
            <a:r>
              <a:rPr lang="fa-IR" sz="2000" dirty="0">
                <a:latin typeface="BNazanin"/>
                <a:cs typeface="2  Badr" pitchFamily="2" charset="-78"/>
              </a:rPr>
              <a:t>خاك پخش و توزيع </a:t>
            </a:r>
            <a:r>
              <a:rPr lang="fa-IR" sz="2000" dirty="0" smtClean="0">
                <a:latin typeface="BNazanin"/>
                <a:cs typeface="2  Badr" pitchFamily="2" charset="-78"/>
              </a:rPr>
              <a:t>ميشوند </a:t>
            </a:r>
            <a:r>
              <a:rPr lang="fa-IR" sz="2000" dirty="0">
                <a:latin typeface="BNazanin"/>
                <a:cs typeface="2  Badr" pitchFamily="2" charset="-78"/>
              </a:rPr>
              <a:t>و گروه سوم تنها شامل فرايندهاي فيزيكي است كه به وسيله آن آلايند </a:t>
            </a:r>
            <a:r>
              <a:rPr lang="fa-IR" sz="2000" dirty="0" smtClean="0">
                <a:latin typeface="BNazanin"/>
                <a:cs typeface="2  Badr" pitchFamily="2" charset="-78"/>
              </a:rPr>
              <a:t>ه ها </a:t>
            </a:r>
            <a:r>
              <a:rPr lang="fa-IR" sz="2000" dirty="0">
                <a:latin typeface="BNazanin"/>
                <a:cs typeface="2  Badr" pitchFamily="2" charset="-78"/>
              </a:rPr>
              <a:t>در</a:t>
            </a:r>
          </a:p>
          <a:p>
            <a:pPr marL="0" indent="0" algn="just" rtl="1">
              <a:buNone/>
            </a:pPr>
            <a:r>
              <a:rPr lang="fa-IR" sz="2000" dirty="0" smtClean="0">
                <a:latin typeface="BNazanin"/>
                <a:cs typeface="2  Badr" pitchFamily="2" charset="-78"/>
              </a:rPr>
              <a:t> </a:t>
            </a:r>
            <a:r>
              <a:rPr lang="fa-IR" sz="2000" dirty="0">
                <a:latin typeface="BNazanin"/>
                <a:cs typeface="2  Badr" pitchFamily="2" charset="-78"/>
              </a:rPr>
              <a:t>- خاك تغيير شكل داده و ذخيره مي شوند. </a:t>
            </a:r>
          </a:p>
          <a:p>
            <a:pPr marL="0" indent="0" algn="just" rtl="1">
              <a:buNone/>
            </a:pPr>
            <a:r>
              <a:rPr lang="fa-IR" sz="2000" dirty="0">
                <a:latin typeface="BNazanin"/>
                <a:cs typeface="2  Badr" pitchFamily="2" charset="-78"/>
              </a:rPr>
              <a:t>فرايند هاي فيزيكي برهم كنش آلاينده و خاك شامل انتقال و نگهداري آلاينده در خاك عمدتاً به</a:t>
            </a:r>
          </a:p>
          <a:p>
            <a:pPr marL="0" indent="0" algn="just" rtl="1">
              <a:buNone/>
            </a:pPr>
            <a:r>
              <a:rPr lang="fa-IR" sz="2000" dirty="0">
                <a:latin typeface="BNazanin"/>
                <a:cs typeface="2  Badr" pitchFamily="2" charset="-78"/>
              </a:rPr>
              <a:t>پارامترهاي فيزيكي خاك (دما، اندازه ذرات، بارالكتريكي و...) وابسته هستند در حالي كه </a:t>
            </a:r>
            <a:r>
              <a:rPr lang="fa-IR" sz="2000" dirty="0" smtClean="0">
                <a:latin typeface="BNazanin"/>
                <a:cs typeface="2  Badr" pitchFamily="2" charset="-78"/>
              </a:rPr>
              <a:t>فرايندهاي</a:t>
            </a:r>
            <a:endParaRPr lang="fa-IR" sz="2000" dirty="0">
              <a:latin typeface="BNazanin"/>
              <a:cs typeface="2  Badr" pitchFamily="2" charset="-78"/>
            </a:endParaRPr>
          </a:p>
          <a:p>
            <a:pPr marL="0" indent="0" algn="just" rtl="1">
              <a:buNone/>
            </a:pPr>
            <a:r>
              <a:rPr lang="fa-IR" sz="2000" dirty="0">
                <a:latin typeface="BNazanin"/>
                <a:cs typeface="2  Badr" pitchFamily="2" charset="-78"/>
              </a:rPr>
              <a:t>شيميايي و زيستي اكثراً به نوع وطبيعت شيميايي آلايند </a:t>
            </a:r>
            <a:r>
              <a:rPr lang="fa-IR" sz="2000" dirty="0" smtClean="0">
                <a:latin typeface="BNazanin"/>
                <a:cs typeface="2  Badr" pitchFamily="2" charset="-78"/>
              </a:rPr>
              <a:t>ه ها </a:t>
            </a:r>
            <a:r>
              <a:rPr lang="fa-IR" sz="2000" dirty="0">
                <a:latin typeface="BNazanin"/>
                <a:cs typeface="2  Badr" pitchFamily="2" charset="-78"/>
              </a:rPr>
              <a:t>و شرايط زيستي خاك مربوط است.</a:t>
            </a:r>
          </a:p>
          <a:p>
            <a:pPr marL="0" indent="0" algn="just" rtl="1">
              <a:buNone/>
            </a:pPr>
            <a:r>
              <a:rPr lang="fa-IR" sz="2000" dirty="0">
                <a:latin typeface="BNazanin"/>
                <a:cs typeface="2  Badr" pitchFamily="2" charset="-78"/>
              </a:rPr>
              <a:t>بعنوان مثال براي كنترل بيولوژيكي آلودگي خاك، شامل همه فرآيندهاي تغيير و تبديل بيولوژيك</a:t>
            </a:r>
          </a:p>
          <a:p>
            <a:pPr marL="0" indent="0" algn="just" rtl="1">
              <a:buNone/>
            </a:pPr>
            <a:r>
              <a:rPr lang="fa-IR" sz="2000" dirty="0">
                <a:latin typeface="BNazanin"/>
                <a:cs typeface="2  Badr" pitchFamily="2" charset="-78"/>
              </a:rPr>
              <a:t>بوده كه هريك به اكولوژي ميكروبي، عمق، و دسترسي به اكسيژن در محل آلودگي بستگي دارد.</a:t>
            </a:r>
            <a:endParaRPr lang="fa-IR" sz="2000" dirty="0">
              <a:cs typeface="2  Badr" pitchFamily="2" charset="-78"/>
            </a:endParaRPr>
          </a:p>
        </p:txBody>
      </p:sp>
    </p:spTree>
    <p:extLst>
      <p:ext uri="{BB962C8B-B14F-4D97-AF65-F5344CB8AC3E}">
        <p14:creationId xmlns:p14="http://schemas.microsoft.com/office/powerpoint/2010/main" val="37237003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95879" y="1600200"/>
            <a:ext cx="695224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31462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خسته نباشید</a:t>
            </a:r>
          </a:p>
          <a:p>
            <a:pPr marL="0" indent="0" algn="ctr">
              <a:buNone/>
            </a:pPr>
            <a:endParaRPr lang="fa-IR" sz="4400" dirty="0">
              <a:solidFill>
                <a:srgbClr val="FF0000"/>
              </a:solidFill>
              <a:cs typeface="2  Elham"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096000" cy="4086225"/>
          </a:xfrm>
          <a:prstGeom prst="rect">
            <a:avLst/>
          </a:prstGeom>
        </p:spPr>
      </p:pic>
    </p:spTree>
    <p:extLst>
      <p:ext uri="{BB962C8B-B14F-4D97-AF65-F5344CB8AC3E}">
        <p14:creationId xmlns:p14="http://schemas.microsoft.com/office/powerpoint/2010/main" val="13634855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r" rtl="1"/>
            <a:r>
              <a:rPr lang="fa-IR" b="1" dirty="0" smtClean="0">
                <a:cs typeface="2  Baran" pitchFamily="2" charset="-78"/>
              </a:rPr>
              <a:t>جلسه پنجم</a:t>
            </a:r>
          </a:p>
          <a:p>
            <a:pPr algn="r" rtl="1"/>
            <a:endParaRPr lang="fa-IR" b="1" dirty="0">
              <a:cs typeface="2  Baran" pitchFamily="2" charset="-78"/>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113" y="2590800"/>
            <a:ext cx="6327775"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8491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marL="0" indent="0" algn="r">
              <a:buNone/>
            </a:pPr>
            <a:r>
              <a:rPr lang="fa-IR" b="1" dirty="0">
                <a:latin typeface="BNazaninBold"/>
              </a:rPr>
              <a:t>تقسيم بندي مقادير آلاينده ها در خاك</a:t>
            </a:r>
          </a:p>
          <a:p>
            <a:pPr marL="0" indent="0" algn="r">
              <a:buNone/>
            </a:pPr>
            <a:r>
              <a:rPr lang="fa-IR" dirty="0">
                <a:latin typeface="BNazanin"/>
              </a:rPr>
              <a:t>مقدار يك ماده آلاينده در خاك در سه سطح قابل تقسيم بندي مي باشد كه اين مقادير متناسب با تغييرات</a:t>
            </a:r>
          </a:p>
          <a:p>
            <a:pPr marL="0" indent="0" algn="r">
              <a:buNone/>
            </a:pPr>
            <a:r>
              <a:rPr lang="fa-IR" dirty="0">
                <a:latin typeface="BNazanin"/>
              </a:rPr>
              <a:t>غلظت يك آلاينده در خاك نيز مي باشند:</a:t>
            </a:r>
          </a:p>
          <a:p>
            <a:pPr marL="0" indent="0" algn="r">
              <a:buNone/>
            </a:pPr>
            <a:r>
              <a:rPr lang="en-US" dirty="0">
                <a:latin typeface="BNazanin"/>
              </a:rPr>
              <a:t>(</a:t>
            </a:r>
            <a:r>
              <a:rPr lang="en-US" sz="2400" b="1" dirty="0">
                <a:latin typeface="Constantia-Bold"/>
              </a:rPr>
              <a:t>Standard value</a:t>
            </a:r>
            <a:r>
              <a:rPr lang="en-US" dirty="0">
                <a:latin typeface="BNazanin"/>
              </a:rPr>
              <a:t>) </a:t>
            </a:r>
            <a:r>
              <a:rPr lang="fa-IR" dirty="0">
                <a:latin typeface="BNazanin"/>
              </a:rPr>
              <a:t>مقدار استاندارد</a:t>
            </a:r>
          </a:p>
          <a:p>
            <a:pPr marL="0" indent="0" algn="r">
              <a:buNone/>
            </a:pPr>
            <a:r>
              <a:rPr lang="en-US" dirty="0">
                <a:latin typeface="BNazanin"/>
              </a:rPr>
              <a:t>(</a:t>
            </a:r>
            <a:r>
              <a:rPr lang="en-US" sz="2400" b="1" dirty="0">
                <a:latin typeface="Constantia-Bold"/>
              </a:rPr>
              <a:t>Trigger value</a:t>
            </a:r>
            <a:r>
              <a:rPr lang="en-US" dirty="0">
                <a:latin typeface="BNazanin"/>
              </a:rPr>
              <a:t>) </a:t>
            </a:r>
            <a:r>
              <a:rPr lang="fa-IR" dirty="0">
                <a:latin typeface="BNazanin"/>
              </a:rPr>
              <a:t>مقدار هشدار</a:t>
            </a:r>
          </a:p>
          <a:p>
            <a:pPr marL="0" indent="0" algn="r">
              <a:buNone/>
            </a:pPr>
            <a:r>
              <a:rPr lang="en-US" dirty="0">
                <a:latin typeface="BNazanin"/>
              </a:rPr>
              <a:t>(</a:t>
            </a:r>
            <a:r>
              <a:rPr lang="en-US" sz="2400" b="1" dirty="0">
                <a:latin typeface="Constantia-Bold"/>
              </a:rPr>
              <a:t>Cleanup value</a:t>
            </a:r>
            <a:r>
              <a:rPr lang="en-US" dirty="0">
                <a:latin typeface="BNazanin"/>
              </a:rPr>
              <a:t>) </a:t>
            </a:r>
            <a:r>
              <a:rPr lang="fa-IR" dirty="0">
                <a:latin typeface="BNazanin"/>
              </a:rPr>
              <a:t>مقدار پاك سازي</a:t>
            </a:r>
            <a:endParaRPr lang="fa-IR" dirty="0"/>
          </a:p>
        </p:txBody>
      </p:sp>
    </p:spTree>
    <p:extLst>
      <p:ext uri="{BB962C8B-B14F-4D97-AF65-F5344CB8AC3E}">
        <p14:creationId xmlns:p14="http://schemas.microsoft.com/office/powerpoint/2010/main" val="27183496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r" rtl="1">
              <a:buNone/>
            </a:pPr>
            <a:r>
              <a:rPr lang="fa-IR" b="1" dirty="0">
                <a:cs typeface="2  Baran" pitchFamily="2" charset="-78"/>
              </a:rPr>
              <a:t>مقادير استاندارد آلاينده ها در خاك</a:t>
            </a:r>
          </a:p>
          <a:p>
            <a:pPr marL="0" indent="0" algn="r" rtl="1">
              <a:buNone/>
            </a:pPr>
            <a:r>
              <a:rPr lang="fa-IR" dirty="0">
                <a:cs typeface="2  Baran" pitchFamily="2" charset="-78"/>
              </a:rPr>
              <a:t>مقدار استاندارد يك آلاينده مشخص در خاك، غلظتي از آن آلاينده مي باشد كه هيچ اثر سوئي بر </a:t>
            </a:r>
            <a:r>
              <a:rPr lang="fa-IR" dirty="0" smtClean="0">
                <a:cs typeface="2  Baran" pitchFamily="2" charset="-78"/>
              </a:rPr>
              <a:t>سلامتي انسان</a:t>
            </a:r>
            <a:r>
              <a:rPr lang="fa-IR" dirty="0">
                <a:cs typeface="2  Baran" pitchFamily="2" charset="-78"/>
              </a:rPr>
              <a:t>، محيط زيست و موجودات زنده نداشته باشد و همچنين باعث تغيير كيفيت خاك نگردد. اين </a:t>
            </a:r>
            <a:r>
              <a:rPr lang="fa-IR" dirty="0" smtClean="0">
                <a:cs typeface="2  Baran" pitchFamily="2" charset="-78"/>
              </a:rPr>
              <a:t>تعريف معادل </a:t>
            </a:r>
            <a:r>
              <a:rPr lang="fa-IR" dirty="0">
                <a:cs typeface="2  Baran" pitchFamily="2" charset="-78"/>
              </a:rPr>
              <a:t>تعريف مقادير پژوهشي ارائه شده از سوي برخي كشورها است. در صورتي كه </a:t>
            </a:r>
            <a:r>
              <a:rPr lang="fa-IR" dirty="0" smtClean="0">
                <a:cs typeface="2  Baran" pitchFamily="2" charset="-78"/>
              </a:rPr>
              <a:t>غلظت </a:t>
            </a:r>
            <a:r>
              <a:rPr lang="fa-IR" dirty="0">
                <a:cs typeface="2  Baran" pitchFamily="2" charset="-78"/>
              </a:rPr>
              <a:t>يك آلاينده </a:t>
            </a:r>
            <a:r>
              <a:rPr lang="fa-IR" dirty="0" smtClean="0">
                <a:cs typeface="2  Baran" pitchFamily="2" charset="-78"/>
              </a:rPr>
              <a:t>در خاك </a:t>
            </a:r>
            <a:r>
              <a:rPr lang="fa-IR" dirty="0">
                <a:cs typeface="2  Baran" pitchFamily="2" charset="-78"/>
              </a:rPr>
              <a:t>كمتر از مقدار استاندارد تعيين شده براي آن باشد، نياز به انجام هيچ عمليات خاصي در </a:t>
            </a:r>
            <a:r>
              <a:rPr lang="fa-IR" dirty="0" smtClean="0">
                <a:cs typeface="2  Baran" pitchFamily="2" charset="-78"/>
              </a:rPr>
              <a:t>منطقه نمي </a:t>
            </a:r>
            <a:r>
              <a:rPr lang="fa-IR" dirty="0">
                <a:cs typeface="2  Baran" pitchFamily="2" charset="-78"/>
              </a:rPr>
              <a:t>باشد.</a:t>
            </a:r>
          </a:p>
        </p:txBody>
      </p:sp>
    </p:spTree>
    <p:extLst>
      <p:ext uri="{BB962C8B-B14F-4D97-AF65-F5344CB8AC3E}">
        <p14:creationId xmlns:p14="http://schemas.microsoft.com/office/powerpoint/2010/main" val="11892230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normAutofit lnSpcReduction="10000"/>
          </a:bodyPr>
          <a:lstStyle/>
          <a:p>
            <a:pPr algn="just" rtl="1"/>
            <a:r>
              <a:rPr lang="fa-IR" b="1" dirty="0">
                <a:latin typeface="BNazaninBold"/>
                <a:cs typeface="2  Baran" pitchFamily="2" charset="-78"/>
              </a:rPr>
              <a:t>مقادير هشدار آلاينده ها در خاك</a:t>
            </a:r>
          </a:p>
          <a:p>
            <a:pPr algn="just" rtl="1"/>
            <a:r>
              <a:rPr lang="fa-IR" dirty="0">
                <a:latin typeface="BNazanin"/>
                <a:cs typeface="2  Baran" pitchFamily="2" charset="-78"/>
              </a:rPr>
              <a:t>مقادير هشدار يك نوع آلاينده در خاك، به آستانه غلظتي از آن آلاينده گفته مي شود كه در طولاني </a:t>
            </a:r>
            <a:r>
              <a:rPr lang="fa-IR" dirty="0" smtClean="0">
                <a:latin typeface="BNazanin"/>
                <a:cs typeface="2  Baran" pitchFamily="2" charset="-78"/>
              </a:rPr>
              <a:t>مدت اثرات </a:t>
            </a:r>
            <a:r>
              <a:rPr lang="fa-IR" dirty="0">
                <a:latin typeface="BNazanin"/>
                <a:cs typeface="2  Baran" pitchFamily="2" charset="-78"/>
              </a:rPr>
              <a:t>غير قابل قبولي بر سلامتي انسان يا محيط زيست داشته </a:t>
            </a:r>
            <a:r>
              <a:rPr lang="fa-IR" dirty="0" smtClean="0">
                <a:latin typeface="BNazanin"/>
                <a:cs typeface="2  Baran" pitchFamily="2" charset="-78"/>
              </a:rPr>
              <a:t>باشد. با </a:t>
            </a:r>
            <a:r>
              <a:rPr lang="fa-IR" dirty="0">
                <a:latin typeface="BNazanin"/>
                <a:cs typeface="2  Baran" pitchFamily="2" charset="-78"/>
              </a:rPr>
              <a:t>توجه به اين كه در غلظت هاي هشدار احتمال وجود خطر براي سلامت انسان و يا محيط زيست </a:t>
            </a:r>
            <a:r>
              <a:rPr lang="fa-IR" dirty="0" smtClean="0">
                <a:latin typeface="BNazanin"/>
                <a:cs typeface="2  Baran" pitchFamily="2" charset="-78"/>
              </a:rPr>
              <a:t>زياد مي </a:t>
            </a:r>
            <a:r>
              <a:rPr lang="fa-IR" dirty="0">
                <a:latin typeface="BNazanin"/>
                <a:cs typeface="2  Baran" pitchFamily="2" charset="-78"/>
              </a:rPr>
              <a:t>باشد، انجام بررسي ها و تحقيقات بيشتر و دقيق تر براي اطمينان از وقوع اين خطرات الزامي مي باشد. </a:t>
            </a:r>
            <a:r>
              <a:rPr lang="fa-IR" dirty="0" smtClean="0">
                <a:latin typeface="BNazanin"/>
                <a:cs typeface="2  Baran" pitchFamily="2" charset="-78"/>
              </a:rPr>
              <a:t>در اين </a:t>
            </a:r>
            <a:r>
              <a:rPr lang="fa-IR" dirty="0">
                <a:latin typeface="BNazanin"/>
                <a:cs typeface="2  Baran" pitchFamily="2" charset="-78"/>
              </a:rPr>
              <a:t>غلظت ها نياز به انجام عمليات پاك سازي در منطقه نيست ولي مي بايست از ورود آلودگي </a:t>
            </a:r>
            <a:r>
              <a:rPr lang="fa-IR" dirty="0" smtClean="0">
                <a:latin typeface="BNazanin"/>
                <a:cs typeface="2  Baran" pitchFamily="2" charset="-78"/>
              </a:rPr>
              <a:t>بيشتر جلوگيري </a:t>
            </a:r>
            <a:r>
              <a:rPr lang="fa-IR" dirty="0">
                <a:latin typeface="BNazanin"/>
                <a:cs typeface="2  Baran" pitchFamily="2" charset="-78"/>
              </a:rPr>
              <a:t>نمود</a:t>
            </a:r>
            <a:r>
              <a:rPr lang="fa-IR" dirty="0">
                <a:latin typeface="BNazanin"/>
              </a:rPr>
              <a:t>.</a:t>
            </a:r>
            <a:endParaRPr lang="fa-IR" dirty="0"/>
          </a:p>
        </p:txBody>
      </p:sp>
    </p:spTree>
    <p:extLst>
      <p:ext uri="{BB962C8B-B14F-4D97-AF65-F5344CB8AC3E}">
        <p14:creationId xmlns:p14="http://schemas.microsoft.com/office/powerpoint/2010/main" val="3436667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marL="0" indent="0" algn="r" rtl="1">
              <a:buNone/>
            </a:pPr>
            <a:r>
              <a:rPr lang="fa-IR" b="1" dirty="0">
                <a:latin typeface="BNazaninBold"/>
              </a:rPr>
              <a:t>مقادير پاك سازي آلاينده ها در خاك</a:t>
            </a:r>
            <a:endParaRPr lang="fa-IR" b="1" dirty="0">
              <a:latin typeface="BNazaninBold"/>
              <a:cs typeface="2  Baran" pitchFamily="2" charset="-78"/>
            </a:endParaRPr>
          </a:p>
          <a:p>
            <a:pPr marL="0" indent="0" algn="r" rtl="1">
              <a:buNone/>
            </a:pPr>
            <a:r>
              <a:rPr lang="fa-IR" dirty="0">
                <a:latin typeface="BNazanin"/>
                <a:cs typeface="2  Baran" pitchFamily="2" charset="-78"/>
              </a:rPr>
              <a:t>در صورتي كه غلظت آلاينده در خاك به ميزاني باشد كه در كوتاه مدت منجر به ايجاد خطرات غير </a:t>
            </a:r>
            <a:r>
              <a:rPr lang="fa-IR" dirty="0" smtClean="0">
                <a:latin typeface="BNazanin"/>
                <a:cs typeface="2  Baran" pitchFamily="2" charset="-78"/>
              </a:rPr>
              <a:t>قابل قبول </a:t>
            </a:r>
            <a:r>
              <a:rPr lang="fa-IR" dirty="0">
                <a:latin typeface="BNazanin"/>
                <a:cs typeface="2  Baran" pitchFamily="2" charset="-78"/>
              </a:rPr>
              <a:t>براي سلامت انسان، محيط زيست و ساير موجودات زنده گردد، انجام عمليات پاك سازي به </a:t>
            </a:r>
            <a:r>
              <a:rPr lang="fa-IR" dirty="0" smtClean="0">
                <a:latin typeface="BNazanin"/>
                <a:cs typeface="2  Baran" pitchFamily="2" charset="-78"/>
              </a:rPr>
              <a:t>منظوركاهش </a:t>
            </a:r>
            <a:r>
              <a:rPr lang="fa-IR" dirty="0">
                <a:latin typeface="BNazanin"/>
                <a:cs typeface="2  Baran" pitchFamily="2" charset="-78"/>
              </a:rPr>
              <a:t>غلظت آلودگي در خاك الزامي مي باشد. استانداردهاي پاك سازي كشور نيز تدوين شده است و در اين طرح استفاده شده اند</a:t>
            </a:r>
          </a:p>
        </p:txBody>
      </p:sp>
    </p:spTree>
    <p:extLst>
      <p:ext uri="{BB962C8B-B14F-4D97-AF65-F5344CB8AC3E}">
        <p14:creationId xmlns:p14="http://schemas.microsoft.com/office/powerpoint/2010/main" val="3557103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latin typeface="BNazaninBold"/>
              </a:rPr>
              <a:t>هزينه هاي اجتماعي</a:t>
            </a:r>
            <a:endParaRPr lang="fa-IR" dirty="0"/>
          </a:p>
        </p:txBody>
      </p:sp>
      <p:sp>
        <p:nvSpPr>
          <p:cNvPr id="3" name="Content Placeholder 2"/>
          <p:cNvSpPr>
            <a:spLocks noGrp="1"/>
          </p:cNvSpPr>
          <p:nvPr>
            <p:ph idx="1"/>
          </p:nvPr>
        </p:nvSpPr>
        <p:spPr/>
        <p:txBody>
          <a:bodyPr>
            <a:normAutofit/>
          </a:bodyPr>
          <a:lstStyle/>
          <a:p>
            <a:pPr algn="r" rtl="1"/>
            <a:r>
              <a:rPr lang="fa-IR" dirty="0">
                <a:latin typeface="BNazanin"/>
                <a:cs typeface="2  Baran" pitchFamily="2" charset="-78"/>
              </a:rPr>
              <a:t>مبناي تصميم گيري هاي اقتصادي كلاسيك عمدتأ مقايسه هزينه ها در مقابل منافع است. اقتصادي </a:t>
            </a:r>
            <a:r>
              <a:rPr lang="fa-IR" dirty="0" smtClean="0">
                <a:latin typeface="BNazanin"/>
                <a:cs typeface="2  Baran" pitchFamily="2" charset="-78"/>
              </a:rPr>
              <a:t>بودن يك </a:t>
            </a:r>
            <a:r>
              <a:rPr lang="fa-IR" dirty="0">
                <a:latin typeface="BNazanin"/>
                <a:cs typeface="2  Baran" pitchFamily="2" charset="-78"/>
              </a:rPr>
              <a:t>فعاليت تا آنجاست كه منافع آن از هزينه هاي آن بيشتر باشد و هنگامي كه هزينه هاي يك فعاليت </a:t>
            </a:r>
            <a:r>
              <a:rPr lang="fa-IR" dirty="0" smtClean="0">
                <a:latin typeface="BNazanin"/>
                <a:cs typeface="2  Baran" pitchFamily="2" charset="-78"/>
              </a:rPr>
              <a:t>از منافع </a:t>
            </a:r>
            <a:r>
              <a:rPr lang="fa-IR" dirty="0">
                <a:latin typeface="BNazanin"/>
                <a:cs typeface="2  Baran" pitchFamily="2" charset="-78"/>
              </a:rPr>
              <a:t>آن كمتر شود، فعاليت اقتصادي نيز متوقف خواهد شد. در اقتصاد هزينه هايي كه در انجام يك </a:t>
            </a:r>
            <a:r>
              <a:rPr lang="fa-IR" dirty="0" smtClean="0">
                <a:latin typeface="BNazanin"/>
                <a:cs typeface="2  Baran" pitchFamily="2" charset="-78"/>
              </a:rPr>
              <a:t>فعاليت به </a:t>
            </a:r>
            <a:r>
              <a:rPr lang="fa-IR" dirty="0">
                <a:latin typeface="BNazanin"/>
                <a:cs typeface="2  Baran" pitchFamily="2" charset="-78"/>
              </a:rPr>
              <a:t>ديگران تحميل شده و معمولاً توسط مجري فعاليت در نظر گرفته نمي شود، هزينه هاي اجتماعي </a:t>
            </a:r>
            <a:r>
              <a:rPr lang="fa-IR" dirty="0" smtClean="0">
                <a:latin typeface="BNazanin"/>
                <a:cs typeface="2  Baran" pitchFamily="2" charset="-78"/>
              </a:rPr>
              <a:t>گفته مي </a:t>
            </a:r>
            <a:r>
              <a:rPr lang="fa-IR" dirty="0">
                <a:latin typeface="BNazanin"/>
                <a:cs typeface="2  Baran" pitchFamily="2" charset="-78"/>
              </a:rPr>
              <a:t>شود و در مقابل هزينه هاي خصوصي قرار مي گيرد.</a:t>
            </a:r>
            <a:endParaRPr lang="fa-IR" dirty="0">
              <a:cs typeface="2  Baran" pitchFamily="2" charset="-78"/>
            </a:endParaRPr>
          </a:p>
        </p:txBody>
      </p:sp>
    </p:spTree>
    <p:extLst>
      <p:ext uri="{BB962C8B-B14F-4D97-AF65-F5344CB8AC3E}">
        <p14:creationId xmlns:p14="http://schemas.microsoft.com/office/powerpoint/2010/main" val="2740564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marL="0" indent="0" algn="r" rtl="1">
              <a:buNone/>
            </a:pPr>
            <a:r>
              <a:rPr lang="fa-IR" b="1" dirty="0">
                <a:latin typeface="BNazaninBold"/>
                <a:cs typeface="2  Baran" pitchFamily="2" charset="-78"/>
              </a:rPr>
              <a:t>پيامدهاي خارجي</a:t>
            </a:r>
          </a:p>
          <a:p>
            <a:pPr marL="0" indent="0" algn="r" rtl="1">
              <a:buNone/>
            </a:pPr>
            <a:r>
              <a:rPr lang="fa-IR" dirty="0">
                <a:latin typeface="BNazanin"/>
                <a:cs typeface="2  Baran" pitchFamily="2" charset="-78"/>
              </a:rPr>
              <a:t>هزينه هاي اجتماعي به دليل وجود پيامدهاي خارجي منفي است كه در فعاليت هاي اقتصادي وجود </a:t>
            </a:r>
            <a:r>
              <a:rPr lang="fa-IR" dirty="0" smtClean="0">
                <a:latin typeface="BNazanin"/>
                <a:cs typeface="2  Baran" pitchFamily="2" charset="-78"/>
              </a:rPr>
              <a:t>دارد. پيامدهاي </a:t>
            </a:r>
            <a:r>
              <a:rPr lang="fa-IR" dirty="0">
                <a:latin typeface="BNazanin"/>
                <a:cs typeface="2  Baran" pitchFamily="2" charset="-78"/>
              </a:rPr>
              <a:t>خارجي همان اثرات بيروني هستند كه يك فعاليت اقتصادي بر ديگران (جامعه اي كه فعاليت </a:t>
            </a:r>
            <a:r>
              <a:rPr lang="fa-IR" dirty="0" smtClean="0">
                <a:latin typeface="BNazanin"/>
                <a:cs typeface="2  Baran" pitchFamily="2" charset="-78"/>
              </a:rPr>
              <a:t>در آن </a:t>
            </a:r>
            <a:r>
              <a:rPr lang="fa-IR" dirty="0">
                <a:latin typeface="BNazanin"/>
                <a:cs typeface="2  Baran" pitchFamily="2" charset="-78"/>
              </a:rPr>
              <a:t>انجام مي شود) تحميل مي كند و از يك فعاليت به فعاليت ديگر متفاوت است.</a:t>
            </a:r>
            <a:endParaRPr lang="fa-IR" dirty="0">
              <a:cs typeface="2  Baran" pitchFamily="2" charset="-78"/>
            </a:endParaRPr>
          </a:p>
        </p:txBody>
      </p:sp>
    </p:spTree>
    <p:extLst>
      <p:ext uri="{BB962C8B-B14F-4D97-AF65-F5344CB8AC3E}">
        <p14:creationId xmlns:p14="http://schemas.microsoft.com/office/powerpoint/2010/main" val="21731144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92500"/>
          </a:bodyPr>
          <a:lstStyle/>
          <a:p>
            <a:pPr marL="0" indent="0" algn="r" rtl="1">
              <a:buNone/>
            </a:pPr>
            <a:r>
              <a:rPr lang="fa-IR" b="1" dirty="0">
                <a:latin typeface="BNazaninBold"/>
                <a:cs typeface="2  Baran" pitchFamily="2" charset="-78"/>
              </a:rPr>
              <a:t>ويژگي هاي فيزيكي و شيميايي خاك</a:t>
            </a:r>
          </a:p>
          <a:p>
            <a:pPr marL="0" indent="0" algn="r" rtl="1">
              <a:buNone/>
            </a:pPr>
            <a:r>
              <a:rPr lang="fa-IR" dirty="0">
                <a:latin typeface="BNazanin"/>
                <a:cs typeface="2  Baran" pitchFamily="2" charset="-78"/>
              </a:rPr>
              <a:t>خاك يك سيستم سه فازي است كه از فاز جامد و دو فاز مايع و گاز تشكيل شده است. عناصر </a:t>
            </a:r>
            <a:r>
              <a:rPr lang="fa-IR" dirty="0" smtClean="0">
                <a:latin typeface="BNazanin"/>
                <a:cs typeface="2  Baran" pitchFamily="2" charset="-78"/>
              </a:rPr>
              <a:t>سنگين مطابق </a:t>
            </a:r>
            <a:r>
              <a:rPr lang="fa-IR" dirty="0">
                <a:latin typeface="BNazanin"/>
                <a:cs typeface="2  Baran" pitchFamily="2" charset="-78"/>
              </a:rPr>
              <a:t>شرايط فيزيكي و شكل هاي شيميايي يا تركيباتشان ممكن است در هريك از اين سه فاز وجود </a:t>
            </a:r>
            <a:r>
              <a:rPr lang="fa-IR" dirty="0" smtClean="0">
                <a:latin typeface="BNazanin"/>
                <a:cs typeface="2  Baran" pitchFamily="2" charset="-78"/>
              </a:rPr>
              <a:t>داشته باشند</a:t>
            </a:r>
            <a:r>
              <a:rPr lang="fa-IR" dirty="0">
                <a:latin typeface="BNazanin"/>
                <a:cs typeface="2  Baran" pitchFamily="2" charset="-78"/>
              </a:rPr>
              <a:t>. برهم كنش عناصر و آلاينده هاي آلي با فاز جامد از فاز مايع جدا اتفاق نمي افتد. فرايندهاي </a:t>
            </a:r>
            <a:r>
              <a:rPr lang="fa-IR" dirty="0" smtClean="0">
                <a:latin typeface="BNazanin"/>
                <a:cs typeface="2  Baran" pitchFamily="2" charset="-78"/>
              </a:rPr>
              <a:t>طبيعي تعادلي </a:t>
            </a:r>
            <a:r>
              <a:rPr lang="fa-IR" dirty="0">
                <a:latin typeface="BNazanin"/>
                <a:cs typeface="2  Baran" pitchFamily="2" charset="-78"/>
              </a:rPr>
              <a:t>را بين فازهاي جامد، مايع و گاز در خاك ايجاد نموده و تركيب فاز مايع را كنترل مي كنند. </a:t>
            </a:r>
            <a:r>
              <a:rPr lang="fa-IR" dirty="0" smtClean="0">
                <a:latin typeface="BNazanin"/>
                <a:cs typeface="2  Baran" pitchFamily="2" charset="-78"/>
              </a:rPr>
              <a:t>تركيب شيميايي </a:t>
            </a:r>
            <a:r>
              <a:rPr lang="fa-IR" dirty="0">
                <a:latin typeface="BNazanin"/>
                <a:cs typeface="2  Baran" pitchFamily="2" charset="-78"/>
              </a:rPr>
              <a:t>فاز مايع خاك (محلول خاك) در يك زمان مشخص، محصول نهايي همه واكنش هايي است كه </a:t>
            </a:r>
            <a:r>
              <a:rPr lang="fa-IR" dirty="0" smtClean="0">
                <a:latin typeface="BNazanin"/>
                <a:cs typeface="2  Baran" pitchFamily="2" charset="-78"/>
              </a:rPr>
              <a:t>در حضور </a:t>
            </a:r>
            <a:r>
              <a:rPr lang="fa-IR" dirty="0">
                <a:latin typeface="BNazanin"/>
                <a:cs typeface="2  Baran" pitchFamily="2" charset="-78"/>
              </a:rPr>
              <a:t>آب مايع در خاك صورت گرفته اند.</a:t>
            </a:r>
            <a:endParaRPr lang="fa-IR" dirty="0">
              <a:cs typeface="2  Baran" pitchFamily="2" charset="-78"/>
            </a:endParaRPr>
          </a:p>
        </p:txBody>
      </p:sp>
    </p:spTree>
    <p:extLst>
      <p:ext uri="{BB962C8B-B14F-4D97-AF65-F5344CB8AC3E}">
        <p14:creationId xmlns:p14="http://schemas.microsoft.com/office/powerpoint/2010/main" val="25237882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latin typeface="BNazaninBold"/>
              </a:rPr>
              <a:t>سرنوشت آلاينده ها</a:t>
            </a:r>
            <a:endParaRPr lang="fa-IR" dirty="0"/>
          </a:p>
        </p:txBody>
      </p:sp>
      <p:sp>
        <p:nvSpPr>
          <p:cNvPr id="3" name="Content Placeholder 2"/>
          <p:cNvSpPr>
            <a:spLocks noGrp="1"/>
          </p:cNvSpPr>
          <p:nvPr>
            <p:ph idx="1"/>
          </p:nvPr>
        </p:nvSpPr>
        <p:spPr/>
        <p:txBody>
          <a:bodyPr/>
          <a:lstStyle/>
          <a:p>
            <a:pPr marL="0" indent="0" algn="r" rtl="1">
              <a:buNone/>
            </a:pPr>
            <a:r>
              <a:rPr lang="fa-IR" dirty="0">
                <a:latin typeface="BNazanin"/>
                <a:cs typeface="2  Baran" pitchFamily="2" charset="-78"/>
              </a:rPr>
              <a:t>نوع خاك، ميكرو اقليم ، نوع آلاينده، مقدار آلودگي و كاربري مي تواند بر سرنوشت، رفتار و فعل و </a:t>
            </a:r>
            <a:r>
              <a:rPr lang="fa-IR" dirty="0" smtClean="0">
                <a:latin typeface="BNazanin"/>
                <a:cs typeface="2  Baran" pitchFamily="2" charset="-78"/>
              </a:rPr>
              <a:t>انفعالات آلاينده </a:t>
            </a:r>
            <a:r>
              <a:rPr lang="fa-IR" dirty="0">
                <a:latin typeface="BNazanin"/>
                <a:cs typeface="2  Baran" pitchFamily="2" charset="-78"/>
              </a:rPr>
              <a:t>ها با خاك و فرآيندهاي فيزيكي، شيميايي و بيولوژيكي در سه جزء خاك (جامد، مايع و گاز) </a:t>
            </a:r>
            <a:r>
              <a:rPr lang="fa-IR" dirty="0" smtClean="0">
                <a:latin typeface="BNazanin"/>
                <a:cs typeface="2  Baran" pitchFamily="2" charset="-78"/>
              </a:rPr>
              <a:t>موثر باشد</a:t>
            </a:r>
            <a:r>
              <a:rPr lang="fa-IR" dirty="0">
                <a:latin typeface="BNazanin"/>
                <a:cs typeface="2  Baran" pitchFamily="2" charset="-78"/>
              </a:rPr>
              <a:t>. فرآيندها شامل سه گروه اصلي زير هستند :</a:t>
            </a:r>
          </a:p>
          <a:p>
            <a:pPr marL="0" indent="0" algn="r" rtl="1">
              <a:buNone/>
            </a:pPr>
            <a:r>
              <a:rPr lang="fa-IR" b="1" dirty="0">
                <a:latin typeface="BNazaninBold"/>
                <a:cs typeface="2  Baran" pitchFamily="2" charset="-78"/>
              </a:rPr>
              <a:t> نگهداري آلاينده در سطح يا درون خاك</a:t>
            </a:r>
          </a:p>
          <a:p>
            <a:pPr marL="0" indent="0" algn="r" rtl="1">
              <a:buNone/>
            </a:pPr>
            <a:r>
              <a:rPr lang="fa-IR" b="1" dirty="0">
                <a:latin typeface="BNazaninBold"/>
                <a:cs typeface="2  Baran" pitchFamily="2" charset="-78"/>
              </a:rPr>
              <a:t> خروج آلاينده از خاك</a:t>
            </a:r>
          </a:p>
          <a:p>
            <a:pPr marL="0" indent="0" algn="r" rtl="1">
              <a:buNone/>
            </a:pPr>
            <a:r>
              <a:rPr lang="fa-IR" b="1" dirty="0">
                <a:latin typeface="BNazaninBold"/>
                <a:cs typeface="2  Baran" pitchFamily="2" charset="-78"/>
              </a:rPr>
              <a:t> تغيير شكل آلاينده در خاك</a:t>
            </a:r>
            <a:endParaRPr lang="fa-IR" dirty="0">
              <a:cs typeface="2  Baran" pitchFamily="2" charset="-78"/>
            </a:endParaRPr>
          </a:p>
        </p:txBody>
      </p:sp>
    </p:spTree>
    <p:extLst>
      <p:ext uri="{BB962C8B-B14F-4D97-AF65-F5344CB8AC3E}">
        <p14:creationId xmlns:p14="http://schemas.microsoft.com/office/powerpoint/2010/main" val="39013001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92500" lnSpcReduction="20000"/>
          </a:bodyPr>
          <a:lstStyle/>
          <a:p>
            <a:pPr algn="just" rtl="1"/>
            <a:r>
              <a:rPr lang="fa-IR" sz="3100" dirty="0">
                <a:latin typeface="BNazanin"/>
                <a:cs typeface="2  Baran" pitchFamily="2" charset="-78"/>
              </a:rPr>
              <a:t>دو گروه اول عمدتاً شامل </a:t>
            </a:r>
            <a:r>
              <a:rPr lang="fa-IR" dirty="0">
                <a:latin typeface="BNazanin"/>
                <a:cs typeface="2  Baran" pitchFamily="2" charset="-78"/>
              </a:rPr>
              <a:t>پروسه هاي فيزيكي هستند كه به واسطه آنها آلايند هها در خاك پخش و </a:t>
            </a:r>
            <a:r>
              <a:rPr lang="fa-IR" dirty="0" smtClean="0">
                <a:latin typeface="BNazanin"/>
                <a:cs typeface="2  Baran" pitchFamily="2" charset="-78"/>
              </a:rPr>
              <a:t>توزيع مي </a:t>
            </a:r>
            <a:r>
              <a:rPr lang="fa-IR" dirty="0">
                <a:latin typeface="BNazanin"/>
                <a:cs typeface="2  Baran" pitchFamily="2" charset="-78"/>
              </a:rPr>
              <a:t>شوند و گروه سوم تنها شامل پروسه هاي شيميايي و بيولوژيكي است كه به وسيله آن آلاينده ها در </a:t>
            </a:r>
            <a:r>
              <a:rPr lang="fa-IR" dirty="0" smtClean="0">
                <a:latin typeface="BNazanin"/>
                <a:cs typeface="2  Baran" pitchFamily="2" charset="-78"/>
              </a:rPr>
              <a:t>خاك تغيير </a:t>
            </a:r>
            <a:r>
              <a:rPr lang="fa-IR" dirty="0">
                <a:latin typeface="BNazanin"/>
                <a:cs typeface="2  Baran" pitchFamily="2" charset="-78"/>
              </a:rPr>
              <a:t>شكل و ذخيره مي شوند. پروسه هاي فيزيكي برهم كنش آلاينده و خاك شامل انتقال و نگهداري </a:t>
            </a:r>
            <a:r>
              <a:rPr lang="fa-IR" dirty="0" smtClean="0">
                <a:latin typeface="BNazanin"/>
                <a:cs typeface="2  Baran" pitchFamily="2" charset="-78"/>
              </a:rPr>
              <a:t>آلاينده در </a:t>
            </a:r>
            <a:r>
              <a:rPr lang="fa-IR" dirty="0">
                <a:latin typeface="BNazanin"/>
                <a:cs typeface="2  Baran" pitchFamily="2" charset="-78"/>
              </a:rPr>
              <a:t>خاك عمدتاً به پارامترهاي فيزيكي خاك (دما، اندازه ذرات، بارالكتريكي و غيره) وابسته هستند در </a:t>
            </a:r>
            <a:r>
              <a:rPr lang="fa-IR" dirty="0" smtClean="0">
                <a:latin typeface="BNazanin"/>
                <a:cs typeface="2  Baran" pitchFamily="2" charset="-78"/>
              </a:rPr>
              <a:t>حالي كه </a:t>
            </a:r>
            <a:r>
              <a:rPr lang="fa-IR" dirty="0">
                <a:latin typeface="BNazanin"/>
                <a:cs typeface="2  Baran" pitchFamily="2" charset="-78"/>
              </a:rPr>
              <a:t>پروسه هاي شيميايي اكثراً به نوع وطبيعت شيميايي آلايند هها مربوط است. به عنوان مثال براي </a:t>
            </a:r>
            <a:r>
              <a:rPr lang="fa-IR" dirty="0" smtClean="0">
                <a:latin typeface="BNazanin"/>
                <a:cs typeface="2  Baran" pitchFamily="2" charset="-78"/>
              </a:rPr>
              <a:t>كنترل بيولوژيكي </a:t>
            </a:r>
            <a:r>
              <a:rPr lang="fa-IR" dirty="0">
                <a:latin typeface="BNazanin"/>
                <a:cs typeface="2  Baran" pitchFamily="2" charset="-78"/>
              </a:rPr>
              <a:t>آلودگي خاك، شامل همه فرآيندهاي تغيير و تبديل بيولوژيك كه هريك به اكولوژي </a:t>
            </a:r>
            <a:r>
              <a:rPr lang="fa-IR" dirty="0" smtClean="0">
                <a:latin typeface="BNazanin"/>
                <a:cs typeface="2  Baran" pitchFamily="2" charset="-78"/>
              </a:rPr>
              <a:t>ميكروبي، عمق</a:t>
            </a:r>
            <a:r>
              <a:rPr lang="fa-IR" dirty="0">
                <a:latin typeface="BNazanin"/>
                <a:cs typeface="2  Baran" pitchFamily="2" charset="-78"/>
              </a:rPr>
              <a:t>، و </a:t>
            </a:r>
            <a:r>
              <a:rPr lang="fa-IR" sz="3100" dirty="0">
                <a:latin typeface="BNazanin"/>
                <a:cs typeface="2  Baran" pitchFamily="2" charset="-78"/>
              </a:rPr>
              <a:t>دسترسي به اكسيژن در محل آلودگي بستگي </a:t>
            </a:r>
            <a:r>
              <a:rPr lang="fa-IR" sz="3100" dirty="0" smtClean="0">
                <a:latin typeface="BNazanin"/>
                <a:cs typeface="2  Baran" pitchFamily="2" charset="-78"/>
              </a:rPr>
              <a:t>دارد.</a:t>
            </a:r>
            <a:endParaRPr lang="fa-IR" sz="3100" dirty="0">
              <a:latin typeface="BNazanin"/>
              <a:cs typeface="2  Baran" pitchFamily="2" charset="-78"/>
            </a:endParaRPr>
          </a:p>
        </p:txBody>
      </p:sp>
    </p:spTree>
    <p:extLst>
      <p:ext uri="{BB962C8B-B14F-4D97-AF65-F5344CB8AC3E}">
        <p14:creationId xmlns:p14="http://schemas.microsoft.com/office/powerpoint/2010/main" val="17675056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marL="0" indent="0" algn="ctr">
              <a:buNone/>
            </a:pPr>
            <a:r>
              <a:rPr lang="fa-IR" sz="4400" dirty="0" smtClean="0">
                <a:solidFill>
                  <a:srgbClr val="FF0000"/>
                </a:solidFill>
                <a:cs typeface="2  Elham" pitchFamily="2" charset="-78"/>
              </a:rPr>
              <a:t>خسته نباشید</a:t>
            </a:r>
          </a:p>
          <a:p>
            <a:pPr marL="0" indent="0" algn="ctr">
              <a:buNone/>
            </a:pPr>
            <a:endParaRPr lang="fa-IR" sz="4400" dirty="0">
              <a:solidFill>
                <a:srgbClr val="FF0000"/>
              </a:solidFill>
              <a:cs typeface="2  Elham"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096000" cy="4086225"/>
          </a:xfrm>
          <a:prstGeom prst="rect">
            <a:avLst/>
          </a:prstGeom>
        </p:spPr>
      </p:pic>
    </p:spTree>
    <p:extLst>
      <p:ext uri="{BB962C8B-B14F-4D97-AF65-F5344CB8AC3E}">
        <p14:creationId xmlns:p14="http://schemas.microsoft.com/office/powerpoint/2010/main" val="1414109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4220</Words>
  <Application>Microsoft Office PowerPoint</Application>
  <PresentationFormat>On-screen Show (4:3)</PresentationFormat>
  <Paragraphs>131</Paragraphs>
  <Slides>66</Slides>
  <Notes>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PowerPoint Presentation</vt:lpstr>
      <vt:lpstr>  نام درس: آلودگی خاک استاد: دکتر محمد رحمانی m.rahmani@umz.ac.ir </vt:lpstr>
      <vt:lpstr>PowerPoint Presentation</vt:lpstr>
      <vt:lpstr>PowerPoint Presentation</vt:lpstr>
      <vt:lpstr>مقدمه:  خاك به دليل اهميت فزاينده در مسايل توسعه جهاني نظير امنيت غذايي، تخريب زمين و ارائه خدمات اكوسيستمي اهميت دارد. خاك علاوه بر اين كه تأمين كننده مواد غذايي است ، خاصيت تصفيه كنندگي نيز دارد و به همين دليل به عنوان يكي از پالاينده هاي مهم طبيعت محسوب ميشود. اين خاصيت خاك در اثر خواص فيزيكي، شيميايي و زيستي آن حاصل مي گردد. با توجه به وجود چرخه مواد بين اكوسيستم هاي موجود در طبيعت و بستر بودن خاك براي حيات در زيست كره، هرگونه آلودگي در اين محيط به طور مستقيم يا غير مستقيم بر ديگر موجودات زنده اثر مي گذارد. متاسفانه بحث آلودگي خاك نسبت به ساير آلودگيهاي زيست محيطي همچون آب و هوا، به دليل ملموس نبودن آن كمتر مورد توجه قرار گرفته است. ولي بايد توجه نمود كه خاك به عنوان يك عنصرمياني بين آب و هوا نقش بسيار مهمي در انتقال و نگهداشت آلودگي دارد. بخصوص به دليل ماهيت جامدبودن آن مسئله نگهداشت و انتقال آلودگي از اين محيط به ساير محيط ها و جانداران قابل تامل مي باشد.</vt:lpstr>
      <vt:lpstr> برنامه ريزي براي حفاظت از خاك لازمه بقاي نسل بشر است و برخورداري از زمين پاك حق همه آنهايي است كه روي اين كره خاكي زندگي مي كنندو براي حفظ زمين نيز، حفظ و صيانت از خاك الزامي است. صيانت از خاك در واقع صيانت از همه منابع طبيعي است و موضوعي است كه كمتر به آن پرداخته شده است. يكي از دلايل مهم اهميت توجه به خاك و جلوگيري از آلودگي و از بين رفتن آن، مدت زمان طولاني لازم جهت تجديد منابع آن است به گونه اي كه براي تشكيل يك سانتي متر خاك حاصلخيز 700 تا 1000 سال وقت لازم است.</vt:lpstr>
      <vt:lpstr>تعاريف پايه:      تعريف سرزمين:  منطقه اي از سطح زمين كه همه ويژگي هاي نسبتاً پايدار يا قابل پيش بيني زيست كره به صورت عمودي در بالا و پايين آن قرار گرفته باشد، سرزمين ناميده ميشود. سرزمين داراي يك گسترش جغرافيايي است و بر اساس همه خصوصياتي كه بر كاربري زمين تاثير گذارند، تشريح مي شود. با اين تعريف به خوبي مي توان دريافت كه خاك تنها بخشي از سرزمين است. </vt:lpstr>
      <vt:lpstr>خاك خاك مخلوط پيچيده اي از مواد معدني، آلي و موجودات زنده است كه از تجزيه و تخريب سنگ ها در نتيجه هوازدگي بوجود مي آيد. خاك به آهستگي در مناطق خشك و سريع در مناطق مرطوب، هميشه و در همه حال توسعه مي يابد. در سال هاي دور تصور ميشد خاك بخش بي ارزش پوسته زمين است تا اين كه در سال 1880 ميلادي توسط دانشمندي روسي به نام "داكوچائف" به عنوان بخشي زنده و داراي ارزش مورد مطالعه قرار گرفت. به تعريفي ديگر خاك واژه اي عمومي است كه براي توده هاي طبيعي تشكيل شده از مواد معدني و آلي مورد استفاده قرار مي گيرد. مرزهاي افقي خاك تا جايي است كه به آب هاي عميق يا به مناطق لم يزرع سنگي يا يخي مي رسد.</vt:lpstr>
      <vt:lpstr>عوامل تشكيل دهنده خاك و پراكنش آنها:  براساس فرمول يعني پنج عامل اصلي در تشكيل و پراكنش خاك ها موثر است كه عبارتند از: اقليم ، موجودات زنده، زمان، مواد مادری، پستی بلندی  اهميت نسبت اين عوامل هميشه يكسان نيست و باتوجه به منطقه تفاوت است. با توجه به وضعيت جغرافيايي ايران در تشكيل و پراكنش خاك ها هر پنج عامل گفته شده تاثير قابل توجهي دارند و از نقطه نظر تشكيل و پراكنش خاك ها تقريبا اهميت يكساني دارند، وليكن باتوجه به دامنه ي تاثيرگذاري هر عامل و يا به عبارت ديگر با توجه به مساحتي كه هر عامل اهميت بيشتري را به خود اختصاص مي دهد مي توان اين عامل ها را به ترتيب زير مورد بررسي قرار داد:</vt:lpstr>
      <vt:lpstr> مواد مادري:اين عامل مهم ترين تاثير را در ايجاد خاكهاي هر منطقه بويژه در مراحل نخست هواديدگي و خاكسازي دارد و به تدريج هنگام با افزايش فرآيندهاي خاك ساز از اهميت آن كاسته ميشود، ليكن درمناطق خشك و گرم اين عامل اهميت بسيار زيادي را در تشكيل و تكامل خاك ها دارد.</vt:lpstr>
      <vt:lpstr>آب و هوا: درجه حرارت و بارندگي بويژه انتشار فصلي آن از عوامل مشخص آب و هوائي هستند. تجزيه و تخريب كاني هاي سنگ مادر در آب و هواي گرم و مرطوب سريع تر است. جهت حركت آب بروي منطقه هواديده و خاك ها و شستشوي نمك هاي محلول از آن، به مقدار بارندگي و توزيع فصلي آن مربوط مي شود. بنابراين در يك آب و هواي هميشه مرطوب كه حركت آب از بالا به پايين است به انتقال عناصر آزاد شده توسط تجزيه و تخريب كاني هاي سنگ مادر به طرف پايين منجر ميشود. در يك آب و هواي پيوسته خشك يا داراي يك فصل طولاني پيوسته خشك اغلب حركت آب از پايين به بالاست و مواد تخريب يافته از منطقه تخريب انتقال نخواهند يافت.</vt:lpstr>
      <vt:lpstr> پستي و بلندي:عامل توپوگرافي معين ميكند كه آيا حركت عمودي آب بر روي مواد هواديده وجود دارد يا خير. اين عامل بويژه در نواحي داراي مقدار نسبتا زيادي بارندگي كه در آ نها مناطق پست سطحی ممكن است تقريبا تا سطح زمين از آب اشباع باشند اهميت دارند . غالب بودن شرايط اكسيداسيون و احياء و عمقي كه شرايط اكسيداسيون فعال تا آنجا نفوذ ميكند تا اندازه اي به اشباع بودن خاك ها از آب مربوط ميشود.</vt:lpstr>
      <vt:lpstr>پوشش گياهي و موجودات زنده:گياهان، جانوران، حشرات، باكتري ها و قارچ ها در تشيكل خاك اهميت دارند. اين موجودات مقدار مواد آلي و ازت در خاك و اثرات آن بر روي ساختمان و حفرات را تعيين مي كنند. از عوامل مهم بحث پوشش گياهي مقدار و نوع مواد حاصل از تجزيه و فساد آن ها است. در مناطق خشك كه در آنها پوشش گياهي به سرعت اكسيده ميشود فاقد اسيدهاي آلي بوده يا اسيدهاي آلي ناچيز توليد ميشوند كه ميتوانند در هواديدگي مواد شركت نمايند همچنين در مناطقي كه داراي درختان بي خزان بيشتري نسبت به درختان خزان دار ميباشند تجمع ناچيزي از يك ورقه كوچك و مقدار ناچيزي مواد حاصل از تجزيه مواد آلي وجود خواهد داشت.</vt:lpstr>
      <vt:lpstr>زمان: چون فرآيند هاي هواديدگي نسبتا كند هستند، زمان يك عامل مهم در تكامل مواد حاصل از هواديدگي است. در مراحل اوليه هواديدگي بعضي ازسنگ ها ممكن است در منطقه هواديده عناصر قليايي و قليايي خاكي وجود داشته باشند و در نتيجه يك نوع معيني از مواد حاصل از هواديدگي تشكيل مي شود.</vt:lpstr>
      <vt:lpstr>PowerPoint Presentation</vt:lpstr>
      <vt:lpstr>PowerPoint Presentation</vt:lpstr>
      <vt:lpstr>آلودگي خاك:   به معني وجود مواد آلاينده در خاك به ميزاني كه باعث ايجاد اثرات نامطلوب بر انسان و ساير موجودات زنده شده و يا هرگونه تغيير در تركيب شيميايي و فيزيكي در خاك به طوري كه خاصيت اصلي آن را تغيير دهد، اطلاق ميگردد. آلودگي خاك موجب ميشود حيات انسان و گياه و حتي ماندگاري تاسيسات و ابنيه تحت الشعاع قرار گيرد.</vt:lpstr>
      <vt:lpstr>آلاينده  وجود يك ماده در جايي غير از محيط طبيعي خود و يا غلظتي بيش از غلظت طبيعي به نحوي كه باعث ايجاد اثرات نامطلوب بر روي موجودات زنده و يا كاهش كيفيت محيط شود. در مسئله آلودگي خاك آلاينده هايي با خواص زير مد نظر مي باشند: - داراي خواص سمي بوده (مثل برخي فلزات سنگين، هيدروكربن هاي آروماتيك چند حلقه اي) - داراي پتانسيل تحرك در خاك و آسيب به كيفيت آب هاي زيرزميني باشند (مثل منوكلروآمين ها، آمين هاو برخي نمك ها) - داراي اثرات نامطلوب بر خواص خاك باشند (مثل نمك هاي سديم، ميزان بالايي از هيدروكربن هاي داراي سميت پايين و سولفور) </vt:lpstr>
      <vt:lpstr> پايش خاك: به معني حفاظت از خاك در قبال تخليه آلايند ه ها به سطح آن مي باشد البته در شرايطي كه نحوه بهره برداري از خاك مناسب بوده و يا كنترل هاي مهندسي در مكان هاي تخليه آلاينده ها انجام گيرد سطح آلودگي خاك حداقل مي باشد. مهمترين موضوع در پايش خاك، جلوگيري و يا كاهش تخليه آلاينده ها با توجه به پتانسيل خطر آنها براي ايجاد اثرات سوء بر خاك، هوا، آب و يا ارگانيسم هايي است كه در تماس با خاك مي باشند.   </vt:lpstr>
      <vt:lpstr>استاندارد خاك: مقادير استاندارد خاك، استانداردهاي عمومي كيفيت هستند كه در كشورهاي مختلف براي قانونمند كردن مديريت خاك هاي آلوده به تصويب رسيده اند. اين مقادير معمولاً به شكل مقادير غلظت آلايند ه ها در خاك (mg/kg وزن خشک خاک) می باشند.</vt:lpstr>
      <vt:lpstr>به طور خاص نشان دهنده غلظتي از "اصطلاح "مقادير استاندارد  آلاينده ها در خاك آلاينده هاي خاك است كه در صورتي كه مقدار آنها افزايش يابد، ممكن است باعث ايجاد اثرات سوء بر سلامتي انسان و يا ساير موجودات گردد و در صورتي كه غلظت واقعي اين آلاينده ها كمتر و يا معادل مقدار استاندارد پيشنهادي باشد، اين مقدار قابل قبول است چرا كه داراي كمترين اثرات سوء مي باشد.</vt:lpstr>
      <vt:lpstr>ارزيابي خطر: فرايندي است كه احتمال وجود خطر در يك زمينه را مورد بررسي قرار مي دهد. ارزيابي خطر زيست محيطي مشخص مي كند كه براي تعيين احتمال خطرات زيست محيطي كه باعث ايجاد آسيب به فرد يا اكوسيستم شود، چه اطلاعاتي بايد بررسي شوند. در اين گزارش، خطر زيست محيطي شامل آلوده شدن خاك مي باشد. فرايند ارزيابي خطر يك فرايند چند مرحله اي است كه شامل:</vt:lpstr>
      <vt:lpstr>- مدل مفهومي (مجموعه مشخصات درعرض قرارگيري انسان، سرنوشت آلاينده ها و اطلاعات مربوط به انتقال آلاينده درخاك. - مقايسه مقدار در معرض قرارگيري انسان (مقدار آلودگي موجود) با مقادير مرجع استاندارد سلامتي.  ارزيابي خطر براي سلامتي انسان در جايي كه ميزان دريافت آلودگي، معادل و يا بيش از مقادير مرجع استاندارد سلامتي است.</vt:lpstr>
      <vt:lpstr>بررسي ضرورت و اهميت رفع آلودگي خاك: امروزه افزايش و توسعه بي رويه شهرها، روند سريع صنعتي شدن جوامع و نياز به تامين غذاي انسان به عنوان عوامل اصلي و مهم آلودگي خاك شناخته شده اند. با توجه به ارتباط بين اكوسيستم هاي خاك، آب و هوا و انتقال مستقيم و غير مستقيم آلودگي از اين محيط ها به انسان، در سال ها و دهه هاي اخير با توجه به رشد چشمگير صنايع و جوامع شهري در سراسر جهان، آلودگي آب ، خاك و هوا گريبانگير انسان گرديده است.</vt:lpstr>
      <vt:lpstr>استفاده صحيح ازخاك جهت بهره وري درست نياز به شناسايي دقيق اين منبع دارد به صورتي كه قدرت و توانايي آن ها از نظر قابليت ها و محدوديت ها مشخص گردد و از استفاده بي رويه و غير اصولي كه در نهايت منجر به تخريب و انهدام آن مي شود، جلوگيري بعمل آيد. بنابراين مطالعات خاك شناسي يكي از مطالعات زيربنايي در طرحهاي توسعه، برنامه ريزي ها، مديريت سرزمين و محيط زيست می باشد. به طور كلي هر گونه فعاليت انسان كه روي خاك انجام مي گيرد، براي بهينه و پايدار بودن نيازمند مطالعات خاك شناسي است.</vt:lpstr>
      <vt:lpstr>خاك از دو بخش زنده و مرده تشكيل شده است. بخش مرده خاك شامل سنگ هاي هوازده و مواد معدني حاصل از پوسيدگي گياهان و جانوران (مواد آلي يا هوموس) مي باشد كه هوا و آب نيز در اين بخش قرار مي گيرند. زماني كه خاك ازحالت طبيعي خود بر اثر فعاليت هاي مختلف انساني خارج شود، دچارآلودگي مي شود. به طور كلي هرگونه تغيير در ويژگي اجزاي تشكيل دهنده خاك در اثر توليد ناپايدار محصولات كشاورزي، كاربري شهري و صنعتي به وجود آيد، آلودگي خاك ناميده ميشود. آلودگي خاك باعث از بين رفتن پوشش گياهي و كاهش رشد و نمو گياهان و در نهايت منجربه فرسايش خاك و بيابان زايي مي شود. از طرف ديگر عامل كاهش كيفيت خاك در محل زندگي انسان و ديگر موجودات می شود.</vt:lpstr>
      <vt:lpstr>PowerPoint Presentation</vt:lpstr>
      <vt:lpstr>PowerPoint Presentation</vt:lpstr>
      <vt:lpstr>بررسي كارهاي مشابه انجام شده در سطح كشور، منطقه و جهان؟؟</vt:lpstr>
      <vt:lpstr>نمونه هایی از تحقیقات قابل انجام:</vt:lpstr>
      <vt:lpstr>PowerPoint Presentation</vt:lpstr>
      <vt:lpstr>رفع آلودگی</vt:lpstr>
      <vt:lpstr>نوع خاك</vt:lpstr>
      <vt:lpstr>PowerPoint Presentation</vt:lpstr>
      <vt:lpstr>منابع آلاینده</vt:lpstr>
      <vt:lpstr>PowerPoint Presentation</vt:lpstr>
      <vt:lpstr>آلاينده هاي معدني خاك</vt:lpstr>
      <vt:lpstr>PowerPoint Presentation</vt:lpstr>
      <vt:lpstr>PowerPoint Presentation</vt:lpstr>
      <vt:lpstr>PowerPoint Presentation</vt:lpstr>
      <vt:lpstr>PowerPoint Presentation</vt:lpstr>
      <vt:lpstr>آلاينده هاي آلي خاك</vt:lpstr>
      <vt:lpstr>PowerPoint Presentation</vt:lpstr>
      <vt:lpstr>PowerPoint Presentation</vt:lpstr>
      <vt:lpstr>PowerPoint Presentation</vt:lpstr>
      <vt:lpstr>آلاينده هاي آلي پايدار</vt:lpstr>
      <vt:lpstr>نوع كاربري</vt:lpstr>
      <vt:lpstr>وسعت آلودگي</vt:lpstr>
      <vt:lpstr>PowerPoint Presentation</vt:lpstr>
      <vt:lpstr>PowerPoint Presentation</vt:lpstr>
      <vt:lpstr>تقسيم بندي آلاينده هاي خاك براساس اثرگذري(سميت)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هزينه هاي اجتماعي</vt:lpstr>
      <vt:lpstr>PowerPoint Presentation</vt:lpstr>
      <vt:lpstr>PowerPoint Presentation</vt:lpstr>
      <vt:lpstr>سرنوشت آلاينده ها</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آلودگی خاک</dc:title>
  <dc:creator>m.rahmani</dc:creator>
  <cp:lastModifiedBy>user</cp:lastModifiedBy>
  <cp:revision>109</cp:revision>
  <dcterms:created xsi:type="dcterms:W3CDTF">2006-08-16T00:00:00Z</dcterms:created>
  <dcterms:modified xsi:type="dcterms:W3CDTF">2020-03-30T06:42:39Z</dcterms:modified>
</cp:coreProperties>
</file>