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0" r:id="rId2"/>
    <p:sldId id="341" r:id="rId3"/>
    <p:sldId id="342" r:id="rId4"/>
    <p:sldId id="343" r:id="rId5"/>
    <p:sldId id="344" r:id="rId6"/>
    <p:sldId id="345" r:id="rId7"/>
    <p:sldId id="346" r:id="rId8"/>
    <p:sldId id="347" r:id="rId9"/>
    <p:sldId id="348" r:id="rId10"/>
    <p:sldId id="350" r:id="rId11"/>
    <p:sldId id="349" r:id="rId1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1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430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2195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394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08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752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40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686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692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639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989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38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a.wikipedia.org/wiki/%D8%A7%D8%AB%D8%B1%D8%A8%D8%AE%D8%B4%DB%8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4079776" y="188640"/>
            <a:ext cx="4239004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تامین و مدیریت منابع مالی در کسب و کارهای جدید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FC98E2-EB72-4384-826D-1ACA0DE32780}"/>
              </a:ext>
            </a:extLst>
          </p:cNvPr>
          <p:cNvSpPr/>
          <p:nvPr/>
        </p:nvSpPr>
        <p:spPr>
          <a:xfrm>
            <a:off x="3215681" y="1836112"/>
            <a:ext cx="45175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دو وظیفه 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مهم هر </a:t>
            </a:r>
            <a:r>
              <a:rPr lang="fa-IR" sz="2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: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جذب و مدیریت منابع مالی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1D3267-83A4-48A4-ABA5-F7BD84FEAF1C}"/>
              </a:ext>
            </a:extLst>
          </p:cNvPr>
          <p:cNvSpPr/>
          <p:nvPr/>
        </p:nvSpPr>
        <p:spPr>
          <a:xfrm>
            <a:off x="1775521" y="4077073"/>
            <a:ext cx="797395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موفق می باید موضوع جذب و مدیریت منابع مالی را 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به صورت همزمان 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مورد توجه قرار دهد و وجود یکی به تنهایی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نمی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تواند منجر به موفقیت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شود.</a:t>
            </a:r>
          </a:p>
        </p:txBody>
      </p:sp>
    </p:spTree>
    <p:extLst>
      <p:ext uri="{BB962C8B-B14F-4D97-AF65-F5344CB8AC3E}">
        <p14:creationId xmlns:p14="http://schemas.microsoft.com/office/powerpoint/2010/main" val="67497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777686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چرا تامین مالی کسب و کارهای جدید دشوار است؟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1D3267-83A4-48A4-ABA5-F7BD84FEAF1C}"/>
              </a:ext>
            </a:extLst>
          </p:cNvPr>
          <p:cNvSpPr/>
          <p:nvPr/>
        </p:nvSpPr>
        <p:spPr>
          <a:xfrm>
            <a:off x="2279577" y="2132857"/>
            <a:ext cx="7973953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دلیل اول: 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عدم تقارن اطلاعات بین کارآفرینان و سرمایه گذاران. به عبارتی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در مقایسه با سرمایه گذار، آگاهی بیشتری نسبت به فرصت های مورد نظر دارد.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fa-IR" sz="20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دلیل دوم: 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عدم قطعیت در خصوص آینده.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278120" y="5206842"/>
            <a:ext cx="797395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بنابراین، 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برای تسهیل مشکل می باید به دنبال راه های کاهش عدم تقارن میان طرفین و همچنین کاهش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نااطمینانی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و عدم قطعیت باشیم.</a:t>
            </a:r>
          </a:p>
        </p:txBody>
      </p:sp>
    </p:spTree>
    <p:extLst>
      <p:ext uri="{BB962C8B-B14F-4D97-AF65-F5344CB8AC3E}">
        <p14:creationId xmlns:p14="http://schemas.microsoft.com/office/powerpoint/2010/main" val="2877296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مدیریت مالی کسب و کار جدید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1D3267-83A4-48A4-ABA5-F7BD84FEAF1C}"/>
              </a:ext>
            </a:extLst>
          </p:cNvPr>
          <p:cNvSpPr/>
          <p:nvPr/>
        </p:nvSpPr>
        <p:spPr>
          <a:xfrm>
            <a:off x="2279577" y="4590219"/>
            <a:ext cx="797395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هدف: 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هدف مدیریت مالی افزایش ارزش شرکت و در نتیجه افزایش ثروت سهامداران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می‌باشد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fa-IR" sz="20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423593" y="1628800"/>
            <a:ext cx="797395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مدیریت مالی، 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به 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  <a:hlinkClick r:id="rId2" tooltip="اثربخش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اثربخش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 و کارایی پول (وجوه/منابع مالی) به منظور دست یابی به اهداف سازمان گفته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می‌شود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 مدیریت مالی دربرگیرنده چگونگی افزایش سرمایه (تامین مالی)، و نحوه تخصیص آن است (به عنوان مثال بودجه بندی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سرمایه‌ای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60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مدیریت مالی کسب و کار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423593" y="1628800"/>
            <a:ext cx="7973953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به عنوان یک فرد یا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</a:t>
            </a: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باید بدانید: 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چقدر طلب دارید؟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چقدر بدهی دارید؟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هزینه/درآمدها چقدر است؟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برنامه های آتی شما چه می باشد؟</a:t>
            </a:r>
          </a:p>
        </p:txBody>
      </p:sp>
    </p:spTree>
    <p:extLst>
      <p:ext uri="{BB962C8B-B14F-4D97-AF65-F5344CB8AC3E}">
        <p14:creationId xmlns:p14="http://schemas.microsoft.com/office/powerpoint/2010/main" val="316507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مدیریت مالی کسب و کار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423593" y="1628800"/>
            <a:ext cx="7973953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به عنوان یک فرد یا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</a:t>
            </a: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باید بدانید: 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چقدر مطالبات مالی (فعلی و آینده) دارید؟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چقدر بدهی دارید؟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هزینه/درآمدها (فعلی و آینده) چقدر است؟</a:t>
            </a:r>
          </a:p>
          <a:p>
            <a:pPr marL="342900" indent="-34290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برنامه های آتی شما چه می باشد؟</a:t>
            </a:r>
          </a:p>
        </p:txBody>
      </p:sp>
    </p:spTree>
    <p:extLst>
      <p:ext uri="{BB962C8B-B14F-4D97-AF65-F5344CB8AC3E}">
        <p14:creationId xmlns:p14="http://schemas.microsoft.com/office/powerpoint/2010/main" val="207017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یک مشکل محتمل/معمول در مدیریت مالی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و کارهای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628801"/>
            <a:ext cx="7973953" cy="4147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عدم تناسب درآمدهای/وجوه نقد (مطالبات مدت دار) و بدهی ها است: 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دلیل عمده این مساله ناشی از عوامل زیر است:</a:t>
            </a:r>
            <a:endParaRPr lang="fa-IR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قدرت چانه زنی پایین که ناشی از جدید بودن کسب و کار است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مدیریت مالی نادرست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کمبود سرمایه در گردش.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تنوع کم مشتریان و احتمالا وجود یک مشتری بزرگ با قدرت چانه زنی بالا.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کمبود منابع تولید یا قدرت انحصاری آن ها یا قدرت چانه زنی بالای آن ها.</a:t>
            </a:r>
          </a:p>
        </p:txBody>
      </p:sp>
    </p:spTree>
    <p:extLst>
      <p:ext uri="{BB962C8B-B14F-4D97-AF65-F5344CB8AC3E}">
        <p14:creationId xmlns:p14="http://schemas.microsoft.com/office/powerpoint/2010/main" val="1363222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پیشبینی نتایج مالی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و کارهای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628800"/>
            <a:ext cx="7973953" cy="4208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به دلیل جدید بودن کسب و کار، اطلاعات مالی قبلی وجود ندارد؛ بنابراین اغلب صورت های مالی در سال های اولیه به صورت گزارش های پیشبینی هستند.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چگونه پیشبینی کنیم:</a:t>
            </a:r>
            <a:endParaRPr lang="fa-IR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از طریق میزان فروش محصولات مشابه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تجربه سایر شرکت های فعال در بازار مشابه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موقعیت اقتصادی.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نرخ رشد صنعت یا بازار.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F6230-1A37-44F9-8F87-65D0BF619859}"/>
              </a:ext>
            </a:extLst>
          </p:cNvPr>
          <p:cNvSpPr/>
          <p:nvPr/>
        </p:nvSpPr>
        <p:spPr>
          <a:xfrm>
            <a:off x="2538775" y="5715982"/>
            <a:ext cx="711444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چالش پیشبینی های دور از واقعیت می تواند بسیار خطرناک باشد.</a:t>
            </a:r>
          </a:p>
        </p:txBody>
      </p:sp>
    </p:spTree>
    <p:extLst>
      <p:ext uri="{BB962C8B-B14F-4D97-AF65-F5344CB8AC3E}">
        <p14:creationId xmlns:p14="http://schemas.microsoft.com/office/powerpoint/2010/main" val="412061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چرا جذب منابع مالی دشوار است؟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و کارهای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628800"/>
            <a:ext cx="7973953" cy="29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عدم تقارن اطلاعات: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عدم تمایل کارآفرینان به ارائه اطلاعات دقیق به سرمایه گذاران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برتری اطلاعات کارآفرینان ممکن است باعث سوء استفاده آن ها شود 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گزینش ناسازگار: انتخاب </a:t>
            </a:r>
            <a:r>
              <a:rPr lang="fa-IR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ناکارآفرین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/مدعی کارآفرینی به جای </a:t>
            </a:r>
            <a:r>
              <a:rPr lang="fa-IR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واقعی.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F6230-1A37-44F9-8F87-65D0BF619859}"/>
              </a:ext>
            </a:extLst>
          </p:cNvPr>
          <p:cNvSpPr/>
          <p:nvPr/>
        </p:nvSpPr>
        <p:spPr>
          <a:xfrm>
            <a:off x="2006630" y="5589240"/>
            <a:ext cx="828624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اغلب رابطه بین کارآفرینان و سرمایه گذاران محافظه </a:t>
            </a:r>
            <a:r>
              <a:rPr lang="fa-IR" sz="2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کارانه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و بدبینانه است.</a:t>
            </a:r>
          </a:p>
        </p:txBody>
      </p:sp>
    </p:spTree>
    <p:extLst>
      <p:ext uri="{BB962C8B-B14F-4D97-AF65-F5344CB8AC3E}">
        <p14:creationId xmlns:p14="http://schemas.microsoft.com/office/powerpoint/2010/main" val="180238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چرا جذب منابع مالی دشوار است؟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و کارهای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628800"/>
            <a:ext cx="7973953" cy="29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عدم قطعیت: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عدم وجود شواهد کافی از توانایی کارآفرینان و ارزش فرصت های معرفی شده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عدم امکان پیشبینی دقیق و واقعی میزان سودآوری فرصت معرفی شده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خوشبینی افراطی کارآفرینان در مقابل محافظه کاری افراطی سرمایه گذاران.</a:t>
            </a:r>
          </a:p>
        </p:txBody>
      </p:sp>
    </p:spTree>
    <p:extLst>
      <p:ext uri="{BB962C8B-B14F-4D97-AF65-F5344CB8AC3E}">
        <p14:creationId xmlns:p14="http://schemas.microsoft.com/office/powerpoint/2010/main" val="305774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1978275" y="476673"/>
            <a:ext cx="82354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آیا برای سرمایه گذاران صرفا وجود یک ایده خوب، کافی است؟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و کارهای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628800"/>
            <a:ext cx="797395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ایده یا تیم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5DE9E0-9862-4B67-B6AA-B85BF38C6E8D}"/>
              </a:ext>
            </a:extLst>
          </p:cNvPr>
          <p:cNvSpPr/>
          <p:nvPr/>
        </p:nvSpPr>
        <p:spPr>
          <a:xfrm>
            <a:off x="2855640" y="3820457"/>
            <a:ext cx="560307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اغلب سرمایه گذاران یک تیم عالی با ایده معمولی را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به یک نیم معمولی با ایده عالی ترجیح می دهند.</a:t>
            </a:r>
          </a:p>
        </p:txBody>
      </p:sp>
    </p:spTree>
    <p:extLst>
      <p:ext uri="{BB962C8B-B14F-4D97-AF65-F5344CB8AC3E}">
        <p14:creationId xmlns:p14="http://schemas.microsoft.com/office/powerpoint/2010/main" val="1476316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راه حل این چالش ها چیست؟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و کارهای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628801"/>
            <a:ext cx="7973953" cy="3604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تامین مالی شخصی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شرایط قرارداد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تخصص گرایی.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سرمایه گذاری با تمرکز بر مناطق جغرافیایی خاص.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تشکیل اتحادیه</a:t>
            </a:r>
          </a:p>
        </p:txBody>
      </p:sp>
    </p:spTree>
    <p:extLst>
      <p:ext uri="{BB962C8B-B14F-4D97-AF65-F5344CB8AC3E}">
        <p14:creationId xmlns:p14="http://schemas.microsoft.com/office/powerpoint/2010/main" val="112771266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Microsoft Sans Serif</vt:lpstr>
      <vt:lpstr>powerpoint-template-24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2020-05-19T10:29:18Z</dcterms:created>
  <dcterms:modified xsi:type="dcterms:W3CDTF">2020-05-19T10:29:58Z</dcterms:modified>
</cp:coreProperties>
</file>