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9" r:id="rId4"/>
    <p:sldId id="276" r:id="rId5"/>
    <p:sldId id="277" r:id="rId6"/>
    <p:sldId id="281" r:id="rId7"/>
    <p:sldId id="280" r:id="rId8"/>
    <p:sldId id="278" r:id="rId9"/>
    <p:sldId id="279" r:id="rId10"/>
    <p:sldId id="282" r:id="rId11"/>
    <p:sldId id="283" r:id="rId12"/>
    <p:sldId id="284" r:id="rId13"/>
    <p:sldId id="285" r:id="rId14"/>
    <p:sldId id="275"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D1CD2-23C5-4CEE-B296-96BDAF683A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2A0B28-A58E-4773-B607-D58BBCEBFA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FDC414-7F77-42DC-B1B1-1F8463223832}"/>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5" name="Footer Placeholder 4">
            <a:extLst>
              <a:ext uri="{FF2B5EF4-FFF2-40B4-BE49-F238E27FC236}">
                <a16:creationId xmlns:a16="http://schemas.microsoft.com/office/drawing/2014/main" id="{F68A9411-FA9B-42F6-8F2F-80386F312D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13EA43-976A-4AC5-A8EE-7A196CD3BD29}"/>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4253849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1445C-341C-46B4-A26B-F852BD3F52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1758EC-7B42-4D2B-88B5-FECABEBDA5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4BA6B9-4140-4E3B-93B1-04970D1D5304}"/>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5" name="Footer Placeholder 4">
            <a:extLst>
              <a:ext uri="{FF2B5EF4-FFF2-40B4-BE49-F238E27FC236}">
                <a16:creationId xmlns:a16="http://schemas.microsoft.com/office/drawing/2014/main" id="{67D3202A-F386-41F4-A33A-FE504F8552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116ED-0ADC-4D67-ADB0-79E9DDC80FBF}"/>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1605373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C462F-14C1-4C76-A7B1-0B22CD58BA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E71CBC-B4BD-4D97-A52B-CD5360CA76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485E14-3BA2-4630-90C3-4FA9F9230576}"/>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5" name="Footer Placeholder 4">
            <a:extLst>
              <a:ext uri="{FF2B5EF4-FFF2-40B4-BE49-F238E27FC236}">
                <a16:creationId xmlns:a16="http://schemas.microsoft.com/office/drawing/2014/main" id="{0146700A-B7AD-4450-A2A0-8E01566EE8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FA4E55-D4ED-4237-A0A1-FCF36358A502}"/>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2489055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42B30-4C59-4327-AD9F-470C1BA7B1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1DE2C4-E8DC-4703-8DC3-BFC7ED6743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8C8DC0-C1A6-40DD-A7E9-CBDAD89836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89FBA0-9473-4C10-843F-CA387E062172}"/>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6" name="Footer Placeholder 5">
            <a:extLst>
              <a:ext uri="{FF2B5EF4-FFF2-40B4-BE49-F238E27FC236}">
                <a16:creationId xmlns:a16="http://schemas.microsoft.com/office/drawing/2014/main" id="{F6BBD476-4B64-4836-8ECB-65B2419CFB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F396DE-3075-4767-B7E5-ACA6B57B9345}"/>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1533547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F65EC-7B39-429C-8BA3-DCFBF4D2B3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0EF5F1-969E-428F-8663-EFA9A8D86C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BC0B4E-E649-46D4-8D36-76D1A8C056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8E494C-5DF5-4B98-A4D8-32FC773415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ACB7B7-6B6F-482D-B587-E80E4449F4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FB1D16-5759-4403-B4EF-9DAB200AFDC1}"/>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8" name="Footer Placeholder 7">
            <a:extLst>
              <a:ext uri="{FF2B5EF4-FFF2-40B4-BE49-F238E27FC236}">
                <a16:creationId xmlns:a16="http://schemas.microsoft.com/office/drawing/2014/main" id="{14E9CE38-DB79-42F8-9A4A-03740B736A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A3D643-EB3D-4996-B9AB-5A5C74FB307C}"/>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973648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DB66B-747C-4ADE-81BA-5862EC1D2C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4F7643-3196-48A3-9565-219CC4569AEF}"/>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4" name="Footer Placeholder 3">
            <a:extLst>
              <a:ext uri="{FF2B5EF4-FFF2-40B4-BE49-F238E27FC236}">
                <a16:creationId xmlns:a16="http://schemas.microsoft.com/office/drawing/2014/main" id="{804C0AF8-83DA-4A3D-86A1-F76BEFBF6E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D65E97-31CF-42B0-9356-06D60C5982B0}"/>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490082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22EE63-7A7E-46BD-8E54-35E1DC20DA41}"/>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3" name="Footer Placeholder 2">
            <a:extLst>
              <a:ext uri="{FF2B5EF4-FFF2-40B4-BE49-F238E27FC236}">
                <a16:creationId xmlns:a16="http://schemas.microsoft.com/office/drawing/2014/main" id="{11D1E8BF-B9D5-4B94-B166-219A3A5A90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ED6ACC-3CC0-4D5D-867F-1683835F5B61}"/>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343405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89F8-999F-4557-9EC2-B5833EE1A7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7E1B28-3F1E-4E22-A318-F27AF5BA99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DC36F8-9400-4591-92A8-4E21040D2D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0788ED-428D-48D5-A4E0-E3317ED2C533}"/>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6" name="Footer Placeholder 5">
            <a:extLst>
              <a:ext uri="{FF2B5EF4-FFF2-40B4-BE49-F238E27FC236}">
                <a16:creationId xmlns:a16="http://schemas.microsoft.com/office/drawing/2014/main" id="{BA27A2EA-143A-4D5F-A9C2-C56C2DAEC9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A2A7EF-F087-41C2-9EC5-F84AE5B7B049}"/>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426349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57A6-809A-4181-BC0B-F2F70481C2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D4EA-5C4F-4823-8110-00807E91B9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07F19D-80CE-483C-9FA4-8786CAE0A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24E975-7630-4C95-9C9A-7B7045CA6782}"/>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6" name="Footer Placeholder 5">
            <a:extLst>
              <a:ext uri="{FF2B5EF4-FFF2-40B4-BE49-F238E27FC236}">
                <a16:creationId xmlns:a16="http://schemas.microsoft.com/office/drawing/2014/main" id="{449682A7-68F7-4363-911B-6D32A69FB3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C9F5F-B70C-44DF-9095-3ADE945CA66C}"/>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358823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A4E5-C078-4113-A3B4-B8908A7CB0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2FFF25-3BC4-413A-8693-819054FAF2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EB0F-C2EB-4C6D-B72D-93B8EAC2F654}"/>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5" name="Footer Placeholder 4">
            <a:extLst>
              <a:ext uri="{FF2B5EF4-FFF2-40B4-BE49-F238E27FC236}">
                <a16:creationId xmlns:a16="http://schemas.microsoft.com/office/drawing/2014/main" id="{9D64F079-638F-4A15-8117-DDE4F4D271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0C504E-8368-43DA-9B7E-F3D7CFE10E60}"/>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253722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9DB138-F00D-471D-B87F-E3862C8564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37D551-9BBA-45BF-B508-ED91414256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C15D73-AE0C-4947-9010-679D69043522}"/>
              </a:ext>
            </a:extLst>
          </p:cNvPr>
          <p:cNvSpPr>
            <a:spLocks noGrp="1"/>
          </p:cNvSpPr>
          <p:nvPr>
            <p:ph type="dt" sz="half" idx="10"/>
          </p:nvPr>
        </p:nvSpPr>
        <p:spPr/>
        <p:txBody>
          <a:bodyPr/>
          <a:lstStyle/>
          <a:p>
            <a:fld id="{783876F9-DA9C-4576-9C39-D1AB7A4A176D}" type="datetimeFigureOut">
              <a:rPr lang="en-US" smtClean="0"/>
              <a:t>5/1/2020</a:t>
            </a:fld>
            <a:endParaRPr lang="en-US"/>
          </a:p>
        </p:txBody>
      </p:sp>
      <p:sp>
        <p:nvSpPr>
          <p:cNvPr id="5" name="Footer Placeholder 4">
            <a:extLst>
              <a:ext uri="{FF2B5EF4-FFF2-40B4-BE49-F238E27FC236}">
                <a16:creationId xmlns:a16="http://schemas.microsoft.com/office/drawing/2014/main" id="{DA478739-40FE-465A-8083-ED3E90B37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256E4A-C1B0-469F-8A32-D921C6E614BC}"/>
              </a:ext>
            </a:extLst>
          </p:cNvPr>
          <p:cNvSpPr>
            <a:spLocks noGrp="1"/>
          </p:cNvSpPr>
          <p:nvPr>
            <p:ph type="sldNum" sz="quarter" idx="12"/>
          </p:nvPr>
        </p:nvSpPr>
        <p:spPr/>
        <p:txBody>
          <a:bodyPr/>
          <a:lstStyle/>
          <a:p>
            <a:fld id="{31C03608-0E2E-47ED-BE14-1B755BA15439}" type="slidenum">
              <a:rPr lang="en-US" smtClean="0"/>
              <a:t>‹#›</a:t>
            </a:fld>
            <a:endParaRPr lang="en-US"/>
          </a:p>
        </p:txBody>
      </p:sp>
    </p:spTree>
    <p:extLst>
      <p:ext uri="{BB962C8B-B14F-4D97-AF65-F5344CB8AC3E}">
        <p14:creationId xmlns:p14="http://schemas.microsoft.com/office/powerpoint/2010/main" val="3191110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518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99958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81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118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7270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384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245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045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135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1939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125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EDC792-B162-4E61-8AA9-89B0F5768E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F43102-51A0-4664-82C1-3CC54ED64B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0869E8-9841-449A-900C-FEA8A33202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3876F9-DA9C-4576-9C39-D1AB7A4A176D}" type="datetimeFigureOut">
              <a:rPr lang="en-US" smtClean="0"/>
              <a:t>5/1/2020</a:t>
            </a:fld>
            <a:endParaRPr lang="en-US"/>
          </a:p>
        </p:txBody>
      </p:sp>
      <p:sp>
        <p:nvSpPr>
          <p:cNvPr id="5" name="Footer Placeholder 4">
            <a:extLst>
              <a:ext uri="{FF2B5EF4-FFF2-40B4-BE49-F238E27FC236}">
                <a16:creationId xmlns:a16="http://schemas.microsoft.com/office/drawing/2014/main" id="{E0B204A9-2D30-4A72-9C23-2C69FD2772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985F29-2E39-4DC2-A3D8-D0ADC156DF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03608-0E2E-47ED-BE14-1B755BA15439}" type="slidenum">
              <a:rPr lang="en-US" smtClean="0"/>
              <a:t>‹#›</a:t>
            </a:fld>
            <a:endParaRPr lang="en-US"/>
          </a:p>
        </p:txBody>
      </p:sp>
    </p:spTree>
    <p:extLst>
      <p:ext uri="{BB962C8B-B14F-4D97-AF65-F5344CB8AC3E}">
        <p14:creationId xmlns:p14="http://schemas.microsoft.com/office/powerpoint/2010/main" val="1491447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52947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a:cs typeface="B Titr" panose="00000700000000000000" pitchFamily="2" charset="-78"/>
              </a:rPr>
              <a:t>نام درس:</a:t>
            </a:r>
            <a:br>
              <a:rPr lang="en-US" sz="2800" dirty="0">
                <a:cs typeface="B Titr" panose="00000700000000000000" pitchFamily="2" charset="-78"/>
              </a:rPr>
            </a:br>
            <a:br>
              <a:rPr lang="en-US" sz="2800" dirty="0">
                <a:cs typeface="B Titr" panose="00000700000000000000" pitchFamily="2" charset="-78"/>
              </a:rPr>
            </a:br>
            <a:br>
              <a:rPr lang="fa-IR" dirty="0">
                <a:cs typeface="B Titr" panose="00000700000000000000" pitchFamily="2" charset="-78"/>
              </a:rPr>
            </a:br>
            <a:r>
              <a:rPr lang="en-US" dirty="0">
                <a:cs typeface="B Titr" panose="00000700000000000000" pitchFamily="2" charset="-78"/>
              </a:rPr>
              <a:t>   </a:t>
            </a:r>
            <a:r>
              <a:rPr lang="fa-IR" dirty="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a:cs typeface="B Nazanin" panose="00000400000000000000" pitchFamily="2" charset="-78"/>
              </a:rPr>
              <a:t>ارائه از: </a:t>
            </a:r>
          </a:p>
          <a:p>
            <a:r>
              <a:rPr lang="fa-IR" b="1" dirty="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7B847-1357-4D20-9B90-938CA00F8B84}"/>
              </a:ext>
            </a:extLst>
          </p:cNvPr>
          <p:cNvSpPr>
            <a:spLocks noGrp="1"/>
          </p:cNvSpPr>
          <p:nvPr>
            <p:ph type="title"/>
          </p:nvPr>
        </p:nvSpPr>
        <p:spPr/>
        <p:txBody>
          <a:bodyPr/>
          <a:lstStyle/>
          <a:p>
            <a:pPr algn="r"/>
            <a:r>
              <a:rPr lang="fa-IR" dirty="0">
                <a:solidFill>
                  <a:srgbClr val="FF0000"/>
                </a:solidFill>
                <a:cs typeface="2  Nazanin" panose="00000400000000000000" pitchFamily="2" charset="-78"/>
              </a:rPr>
              <a:t>سایر خدمات وکارکردها </a:t>
            </a:r>
            <a:endParaRPr lang="en-US" dirty="0">
              <a:solidFill>
                <a:srgbClr val="FF0000"/>
              </a:solidFill>
              <a:cs typeface="2  Nazanin" panose="00000400000000000000" pitchFamily="2" charset="-78"/>
            </a:endParaRPr>
          </a:p>
        </p:txBody>
      </p:sp>
      <p:sp>
        <p:nvSpPr>
          <p:cNvPr id="4" name="Slide Number Placeholder 3">
            <a:extLst>
              <a:ext uri="{FF2B5EF4-FFF2-40B4-BE49-F238E27FC236}">
                <a16:creationId xmlns:a16="http://schemas.microsoft.com/office/drawing/2014/main" id="{4AC58F77-5FCF-4394-862F-31AFB346D5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FC3CD198-C471-43E8-AAFD-C6A136F317BD}"/>
              </a:ext>
            </a:extLst>
          </p:cNvPr>
          <p:cNvSpPr>
            <a:spLocks noGrp="1"/>
          </p:cNvSpPr>
          <p:nvPr>
            <p:ph idx="1"/>
          </p:nvPr>
        </p:nvSpPr>
        <p:spPr>
          <a:xfrm>
            <a:off x="838200" y="1533379"/>
            <a:ext cx="10515600" cy="4643584"/>
          </a:xfrm>
        </p:spPr>
        <p:txBody>
          <a:bodyPr>
            <a:normAutofit/>
          </a:bodyPr>
          <a:lstStyle/>
          <a:p>
            <a:pPr algn="just" rtl="1"/>
            <a:r>
              <a:rPr lang="fa-IR" dirty="0">
                <a:cs typeface="2  Nazanin" panose="00000400000000000000" pitchFamily="2" charset="-78"/>
              </a:rPr>
              <a:t>مواردی مثل انواع بهره برداری ها (که اغلب وابسته به تولیدات اولیه و ثانویه هستند)، حمل و نقل، ثبت وقایع تاریخی در رسوبات، کنترل و تصفیه آلودگی ها همگی از سایر خدمات و کارکردهای تالاب ها محسوب می شوند. البته این کارکردها و خدمات بسیار متفاوت و متنوع می باشند و شاید همگی آنها در داخل یک اکوسیستم تالابی موضوعیت نداشته باشند. به عنوان مثال برخی تالاب ها با توجه به موقعیت جغرافیایی و مراکز مسکونی و اقتصادی اطراف نقش مهمی در حمل و نقل افراد و کالا پیدا می کنند در حالیکه این کارکرد شاید در برخی تالاب های دیگر موضوعیت چندانی نداشته باشد. یا اینکه برخی تالاب ها ذخایر ارزشمندی از آبزیان و به ویژه ماهی ها دارند که به طور مستقیم قابل بهره برداری است. در حالیکه در بسیاری از تالاب های آب شور ذخایر ماهی وجود ندارد. اما بطور کلی جمع بندی موردی برخی از این کارکردها در سطح دنیا و همچنین به طور محدود در ایران اعداد و ارقامی را از نظر ارزشگذاری زیست محیطی ارائه می دهد.</a:t>
            </a:r>
            <a:endParaRPr lang="en-US" dirty="0">
              <a:cs typeface="2  Nazanin" panose="00000400000000000000" pitchFamily="2" charset="-78"/>
            </a:endParaRPr>
          </a:p>
        </p:txBody>
      </p:sp>
    </p:spTree>
    <p:extLst>
      <p:ext uri="{BB962C8B-B14F-4D97-AF65-F5344CB8AC3E}">
        <p14:creationId xmlns:p14="http://schemas.microsoft.com/office/powerpoint/2010/main" val="3689910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5E9518-764A-4B9C-A96F-35D39A2A20D8}"/>
              </a:ext>
            </a:extLst>
          </p:cNvPr>
          <p:cNvSpPr>
            <a:spLocks noGrp="1"/>
          </p:cNvSpPr>
          <p:nvPr>
            <p:ph idx="1"/>
          </p:nvPr>
        </p:nvSpPr>
        <p:spPr>
          <a:xfrm>
            <a:off x="548640" y="531397"/>
            <a:ext cx="11044311" cy="6190078"/>
          </a:xfrm>
          <a:blipFill>
            <a:blip r:embed="rId2"/>
            <a:tile tx="0" ty="0" sx="100000" sy="100000" flip="none" algn="tl"/>
          </a:blipFill>
        </p:spPr>
        <p:txBody>
          <a:bodyPr>
            <a:normAutofit lnSpcReduction="10000"/>
          </a:bodyPr>
          <a:lstStyle/>
          <a:p>
            <a:pPr algn="just" rtl="1"/>
            <a:r>
              <a:rPr lang="fa-IR" dirty="0">
                <a:cs typeface="2  Nazanin" panose="00000400000000000000" pitchFamily="2" charset="-78"/>
              </a:rPr>
              <a:t>بر این اساس ارزیابی انجام شده توسط صندوق جهانی حیات وحش (</a:t>
            </a:r>
            <a:r>
              <a:rPr lang="en-US" dirty="0" err="1">
                <a:cs typeface="2  Nazanin" panose="00000400000000000000" pitchFamily="2" charset="-78"/>
              </a:rPr>
              <a:t>wwf</a:t>
            </a:r>
            <a:r>
              <a:rPr lang="fa-IR" dirty="0">
                <a:cs typeface="2  Nazanin" panose="00000400000000000000" pitchFamily="2" charset="-78"/>
              </a:rPr>
              <a:t>)</a:t>
            </a:r>
            <a:r>
              <a:rPr lang="en-US" dirty="0">
                <a:cs typeface="2  Nazanin" panose="00000400000000000000" pitchFamily="2" charset="-78"/>
              </a:rPr>
              <a:t>     </a:t>
            </a:r>
            <a:r>
              <a:rPr lang="fa-IR" dirty="0">
                <a:cs typeface="2  Nazanin" panose="00000400000000000000" pitchFamily="2" charset="-78"/>
              </a:rPr>
              <a:t>نشان می دهد که با احتساب برخی از مهمترین کارکردها تالاب ها در سطح جهانی، ارزش اقتصادی تالاب های ثبت شده در کنوانسیون رامسر (وسعت تالاب های ثبت شده در کنوانسیون در زمان محاسبه 12.8 میلیون کیلومتر مربع بوده است)بالغ بر 70 میلیارد دلار در سال می باشد. در ارزیابی دیگری که توسط مراجع بین المللی انجام پذیرفته است ارزش اقتصادی کلیه اکوسیستم های طبیعی جهان حداقل 33 تریلون دلار برآورد گردیده که در این مطالعات ارزش خدمات و کارکردهای تالاب های جهان حدود 9.4 تریلون دلار تخمین زده شده است.</a:t>
            </a:r>
          </a:p>
          <a:p>
            <a:pPr marL="0" indent="0" algn="just" rtl="1">
              <a:buNone/>
            </a:pPr>
            <a:r>
              <a:rPr lang="fa-IR" dirty="0">
                <a:cs typeface="2  Nazanin" panose="00000400000000000000" pitchFamily="2" charset="-78"/>
              </a:rPr>
              <a:t>در همین راستا مطالعات اختصاصی در مورد تالاب های دنیا صورت پذیرفته که ارزش های تالاب ها را از نظر اقتصادی به تفکیک نوع تالاب به شرح ذیل برآورد نموده است.</a:t>
            </a:r>
          </a:p>
          <a:p>
            <a:pPr algn="just" rtl="1"/>
            <a:r>
              <a:rPr lang="fa-IR" dirty="0">
                <a:cs typeface="2  Nazanin" panose="00000400000000000000" pitchFamily="2" charset="-78"/>
              </a:rPr>
              <a:t>تالاب های حرائی 9990 دلار در سال</a:t>
            </a:r>
          </a:p>
          <a:p>
            <a:pPr algn="just" rtl="1"/>
            <a:r>
              <a:rPr lang="fa-IR" dirty="0">
                <a:cs typeface="2  Nazanin" panose="00000400000000000000" pitchFamily="2" charset="-78"/>
              </a:rPr>
              <a:t>خورها 22832 لار در سال</a:t>
            </a:r>
          </a:p>
          <a:p>
            <a:pPr algn="just" rtl="1"/>
            <a:r>
              <a:rPr lang="fa-IR" dirty="0">
                <a:cs typeface="2  Nazanin" panose="00000400000000000000" pitchFamily="2" charset="-78"/>
              </a:rPr>
              <a:t>آبسنگهای مرجانی6075 دلار در سال</a:t>
            </a:r>
          </a:p>
          <a:p>
            <a:pPr algn="just" rtl="1"/>
            <a:r>
              <a:rPr lang="fa-IR" dirty="0">
                <a:cs typeface="2  Nazanin" panose="00000400000000000000" pitchFamily="2" charset="-78"/>
              </a:rPr>
              <a:t>دریاچه ها و رودخانه ها 8496 دلار در سال</a:t>
            </a:r>
          </a:p>
          <a:p>
            <a:pPr algn="just" rtl="1"/>
            <a:r>
              <a:rPr lang="fa-IR" dirty="0">
                <a:cs typeface="2  Nazanin" panose="00000400000000000000" pitchFamily="2" charset="-78"/>
              </a:rPr>
              <a:t>دشت های سیلابی 19580 دلار در سال</a:t>
            </a:r>
          </a:p>
          <a:p>
            <a:pPr marL="0" indent="0" algn="just" rtl="1">
              <a:buNone/>
            </a:pPr>
            <a:endParaRPr lang="en-US" dirty="0">
              <a:cs typeface="2  Nazanin" panose="00000400000000000000" pitchFamily="2" charset="-78"/>
            </a:endParaRPr>
          </a:p>
        </p:txBody>
      </p:sp>
      <p:sp>
        <p:nvSpPr>
          <p:cNvPr id="4" name="Slide Number Placeholder 3">
            <a:extLst>
              <a:ext uri="{FF2B5EF4-FFF2-40B4-BE49-F238E27FC236}">
                <a16:creationId xmlns:a16="http://schemas.microsoft.com/office/drawing/2014/main" id="{BF66DAC0-76A1-4DC5-AA4A-A0F47810E0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843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8209FDE-1F52-48EC-9E3D-9F51845B32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AD312B40-89F8-4519-AC80-186359E221B0}"/>
              </a:ext>
            </a:extLst>
          </p:cNvPr>
          <p:cNvSpPr>
            <a:spLocks noGrp="1"/>
          </p:cNvSpPr>
          <p:nvPr>
            <p:ph idx="1"/>
          </p:nvPr>
        </p:nvSpPr>
        <p:spPr>
          <a:xfrm>
            <a:off x="838200" y="407963"/>
            <a:ext cx="10515600" cy="5769000"/>
          </a:xfrm>
        </p:spPr>
        <p:txBody>
          <a:bodyPr>
            <a:normAutofit/>
          </a:bodyPr>
          <a:lstStyle/>
          <a:p>
            <a:pPr algn="just" rtl="1"/>
            <a:r>
              <a:rPr lang="fa-IR" dirty="0">
                <a:cs typeface="2  Nazanin" panose="00000400000000000000" pitchFamily="2" charset="-78"/>
              </a:rPr>
              <a:t>البته همانطوریکه قبلا نیز توضیح داده شد، ارزش های تالاب ها متعدد و متنوع می باشد و کارکردهای آنها بسته به نوع تالاب و شرایط جغرافیایی و اقتصادی اجتماعی منطقه مربوطه متفاوت خواهد بود. در ایران مطالعات اقتصادی اندکی در مورد ارزش های تالاب ها صورت پذیرفته است اما برای بدست آوردن یک رقم کلی اگر ارزش هر هکتار تالاب را با در نظر گرفتن مطالعات محدود داخلی انجام شده و مطالعات جهانی که بخشی از آنها بیان شد حداقل 10000دلار در سال در نظر بگیریم. با در نظر گرفتن وسعت تالاب ها می توان ارزش تالاب های کشور را محاسبه نمود.</a:t>
            </a:r>
          </a:p>
          <a:p>
            <a:pPr marL="0" indent="0" algn="just" rtl="1">
              <a:buNone/>
            </a:pPr>
            <a:r>
              <a:rPr lang="fa-IR" dirty="0">
                <a:cs typeface="2  Nazanin" panose="00000400000000000000" pitchFamily="2" charset="-78"/>
              </a:rPr>
              <a:t>با توجه به تعاریف ارائه شده برای تالاب های ایران دارای تالاب های بسیار متعددی است که انواع رودخانه ها، سواحل، تالاب های ماندابی، دریاچه ای تورب زاری و ... را شامل می شود. از بین این تعداد تالاب حدود 84 تالاب تحت عناوین مختلف حفاظتی و به عنوان تالاب های با اهمیت ایران شناخته شده اند و تعداد 24 تالاب نیز به عنوان تالاب بین المللی یا رامسر سایت به ثبت رسیده اند.</a:t>
            </a:r>
            <a:endParaRPr lang="en-US" dirty="0">
              <a:cs typeface="2  Nazanin" panose="00000400000000000000" pitchFamily="2" charset="-78"/>
            </a:endParaRPr>
          </a:p>
        </p:txBody>
      </p:sp>
    </p:spTree>
    <p:extLst>
      <p:ext uri="{BB962C8B-B14F-4D97-AF65-F5344CB8AC3E}">
        <p14:creationId xmlns:p14="http://schemas.microsoft.com/office/powerpoint/2010/main" val="545579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AA411-D835-476D-819C-8D4D48CF626C}"/>
              </a:ext>
            </a:extLst>
          </p:cNvPr>
          <p:cNvSpPr>
            <a:spLocks noGrp="1"/>
          </p:cNvSpPr>
          <p:nvPr>
            <p:ph type="title"/>
          </p:nvPr>
        </p:nvSpPr>
        <p:spPr>
          <a:xfrm>
            <a:off x="838200" y="365125"/>
            <a:ext cx="10515600" cy="549275"/>
          </a:xfrm>
        </p:spPr>
        <p:txBody>
          <a:bodyPr>
            <a:normAutofit/>
          </a:bodyPr>
          <a:lstStyle/>
          <a:p>
            <a:pPr algn="just" rtl="1"/>
            <a:r>
              <a:rPr lang="fa-IR" sz="2800" dirty="0">
                <a:cs typeface="2  Nazanin" panose="00000400000000000000" pitchFamily="2" charset="-78"/>
              </a:rPr>
              <a:t>شکل زیر موقعیت تالاب های با اهمیت و حفاظتی ایران را در نقشه نشان می دهد:</a:t>
            </a:r>
            <a:endParaRPr lang="en-US" sz="2800" dirty="0">
              <a:cs typeface="2  Nazanin" panose="00000400000000000000" pitchFamily="2" charset="-78"/>
            </a:endParaRPr>
          </a:p>
        </p:txBody>
      </p:sp>
      <p:pic>
        <p:nvPicPr>
          <p:cNvPr id="5" name="Content Placeholder 4">
            <a:extLst>
              <a:ext uri="{FF2B5EF4-FFF2-40B4-BE49-F238E27FC236}">
                <a16:creationId xmlns:a16="http://schemas.microsoft.com/office/drawing/2014/main" id="{9E0B83CE-3930-46B3-9DFA-2F6BCF4591E7}"/>
              </a:ext>
            </a:extLst>
          </p:cNvPr>
          <p:cNvPicPr>
            <a:picLocks noGrp="1" noChangeAspect="1"/>
          </p:cNvPicPr>
          <p:nvPr>
            <p:ph idx="1"/>
          </p:nvPr>
        </p:nvPicPr>
        <p:blipFill>
          <a:blip r:embed="rId2"/>
          <a:stretch>
            <a:fillRect/>
          </a:stretch>
        </p:blipFill>
        <p:spPr>
          <a:xfrm>
            <a:off x="696352" y="1125415"/>
            <a:ext cx="10515599" cy="5596060"/>
          </a:xfrm>
          <a:prstGeom prst="rect">
            <a:avLst/>
          </a:prstGeom>
        </p:spPr>
      </p:pic>
      <p:sp>
        <p:nvSpPr>
          <p:cNvPr id="4" name="Slide Number Placeholder 3">
            <a:extLst>
              <a:ext uri="{FF2B5EF4-FFF2-40B4-BE49-F238E27FC236}">
                <a16:creationId xmlns:a16="http://schemas.microsoft.com/office/drawing/2014/main" id="{30BD08D0-31E3-45F2-BAB7-8E98F732A8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187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C36E-6613-4057-B0EA-6388FBBFA26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5F040A8-1948-47A4-B8DB-FDDC8A8B3205}"/>
              </a:ext>
            </a:extLst>
          </p:cNvPr>
          <p:cNvPicPr>
            <a:picLocks noGrp="1" noChangeAspect="1"/>
          </p:cNvPicPr>
          <p:nvPr>
            <p:ph idx="1"/>
          </p:nvPr>
        </p:nvPicPr>
        <p:blipFill>
          <a:blip r:embed="rId2"/>
          <a:stretch>
            <a:fillRect/>
          </a:stretch>
        </p:blipFill>
        <p:spPr>
          <a:xfrm>
            <a:off x="949569" y="365759"/>
            <a:ext cx="10515600" cy="3865088"/>
          </a:xfrm>
          <a:prstGeom prst="rect">
            <a:avLst/>
          </a:prstGeom>
        </p:spPr>
      </p:pic>
      <p:sp>
        <p:nvSpPr>
          <p:cNvPr id="4" name="Slide Number Placeholder 3">
            <a:extLst>
              <a:ext uri="{FF2B5EF4-FFF2-40B4-BE49-F238E27FC236}">
                <a16:creationId xmlns:a16="http://schemas.microsoft.com/office/drawing/2014/main" id="{9B5EE149-8A75-47CF-A1AB-07F9E532F7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F7E5D089-D467-4957-AF97-3F3747CB49D9}"/>
              </a:ext>
            </a:extLst>
          </p:cNvPr>
          <p:cNvPicPr>
            <a:picLocks noChangeAspect="1"/>
          </p:cNvPicPr>
          <p:nvPr/>
        </p:nvPicPr>
        <p:blipFill>
          <a:blip r:embed="rId3"/>
          <a:stretch>
            <a:fillRect/>
          </a:stretch>
        </p:blipFill>
        <p:spPr>
          <a:xfrm>
            <a:off x="2518117" y="3863975"/>
            <a:ext cx="6949439" cy="2857500"/>
          </a:xfrm>
          <a:prstGeom prst="rect">
            <a:avLst/>
          </a:prstGeom>
        </p:spPr>
      </p:pic>
    </p:spTree>
    <p:extLst>
      <p:ext uri="{BB962C8B-B14F-4D97-AF65-F5344CB8AC3E}">
        <p14:creationId xmlns:p14="http://schemas.microsoft.com/office/powerpoint/2010/main" val="1204080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D671-74B1-47BE-8F98-1B5FE850D9A2}"/>
              </a:ext>
            </a:extLst>
          </p:cNvPr>
          <p:cNvSpPr>
            <a:spLocks noGrp="1"/>
          </p:cNvSpPr>
          <p:nvPr>
            <p:ph type="title"/>
          </p:nvPr>
        </p:nvSpPr>
        <p:spPr/>
        <p:txBody>
          <a:bodyPr>
            <a:normAutofit/>
          </a:bodyPr>
          <a:lstStyle/>
          <a:p>
            <a:pPr algn="r" rtl="1"/>
            <a:r>
              <a:rPr lang="fa-IR" sz="2800" dirty="0">
                <a:cs typeface="2  Nazanin" panose="00000400000000000000" pitchFamily="2" charset="-78"/>
              </a:rPr>
              <a:t>- </a:t>
            </a:r>
            <a:r>
              <a:rPr lang="fa-IR" sz="2800" b="1" dirty="0">
                <a:solidFill>
                  <a:srgbClr val="FF0000"/>
                </a:solidFill>
                <a:cs typeface="2  Nazanin" panose="00000400000000000000" pitchFamily="2" charset="-78"/>
              </a:rPr>
              <a:t>بررسی ویژگی های فیزیکو شیمیایی و بیولوژیک تالاب ها</a:t>
            </a:r>
            <a:br>
              <a:rPr lang="fa-IR" sz="2800" b="1" dirty="0">
                <a:solidFill>
                  <a:srgbClr val="FF0000"/>
                </a:solidFill>
                <a:cs typeface="2  Nazanin" panose="00000400000000000000" pitchFamily="2" charset="-78"/>
              </a:rPr>
            </a:br>
            <a:br>
              <a:rPr lang="fa-IR" sz="2800" b="1" dirty="0">
                <a:solidFill>
                  <a:srgbClr val="FF0000"/>
                </a:solidFill>
                <a:cs typeface="2  Nazanin" panose="00000400000000000000" pitchFamily="2" charset="-78"/>
              </a:rPr>
            </a:br>
            <a:r>
              <a:rPr lang="fa-IR" sz="2800" b="1" dirty="0">
                <a:solidFill>
                  <a:srgbClr val="FF0000"/>
                </a:solidFill>
                <a:cs typeface="2  Nazanin" panose="00000400000000000000" pitchFamily="2" charset="-78"/>
              </a:rPr>
              <a:t>1-مرفولوژی دریاچه ها:</a:t>
            </a:r>
            <a:endParaRPr lang="en-US" sz="2800" b="1" dirty="0">
              <a:solidFill>
                <a:srgbClr val="FF0000"/>
              </a:solidFill>
              <a:cs typeface="2  Nazanin" panose="00000400000000000000" pitchFamily="2" charset="-78"/>
            </a:endParaRPr>
          </a:p>
        </p:txBody>
      </p:sp>
      <p:sp>
        <p:nvSpPr>
          <p:cNvPr id="4" name="Slide Number Placeholder 3">
            <a:extLst>
              <a:ext uri="{FF2B5EF4-FFF2-40B4-BE49-F238E27FC236}">
                <a16:creationId xmlns:a16="http://schemas.microsoft.com/office/drawing/2014/main" id="{ABEF74C8-9900-4F54-B45C-F7288C405A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Content Placeholder 10">
            <a:extLst>
              <a:ext uri="{FF2B5EF4-FFF2-40B4-BE49-F238E27FC236}">
                <a16:creationId xmlns:a16="http://schemas.microsoft.com/office/drawing/2014/main" id="{F3243D60-C542-4D48-8465-D15DDDDABBD1}"/>
              </a:ext>
            </a:extLst>
          </p:cNvPr>
          <p:cNvPicPr>
            <a:picLocks noGrp="1" noChangeAspect="1"/>
          </p:cNvPicPr>
          <p:nvPr>
            <p:ph idx="1"/>
          </p:nvPr>
        </p:nvPicPr>
        <p:blipFill>
          <a:blip r:embed="rId2"/>
          <a:stretch>
            <a:fillRect/>
          </a:stretch>
        </p:blipFill>
        <p:spPr>
          <a:xfrm>
            <a:off x="838200" y="2170348"/>
            <a:ext cx="10515599" cy="2789695"/>
          </a:xfrm>
          <a:prstGeom prst="rect">
            <a:avLst/>
          </a:prstGeom>
        </p:spPr>
      </p:pic>
      <p:pic>
        <p:nvPicPr>
          <p:cNvPr id="12" name="Picture 11">
            <a:extLst>
              <a:ext uri="{FF2B5EF4-FFF2-40B4-BE49-F238E27FC236}">
                <a16:creationId xmlns:a16="http://schemas.microsoft.com/office/drawing/2014/main" id="{35BB6CEF-4241-4861-9F48-C6FE2A3DF600}"/>
              </a:ext>
            </a:extLst>
          </p:cNvPr>
          <p:cNvPicPr>
            <a:picLocks noChangeAspect="1"/>
          </p:cNvPicPr>
          <p:nvPr/>
        </p:nvPicPr>
        <p:blipFill>
          <a:blip r:embed="rId3"/>
          <a:stretch>
            <a:fillRect/>
          </a:stretch>
        </p:blipFill>
        <p:spPr>
          <a:xfrm>
            <a:off x="1097280" y="4727385"/>
            <a:ext cx="9467557" cy="2120702"/>
          </a:xfrm>
          <a:prstGeom prst="rect">
            <a:avLst/>
          </a:prstGeom>
        </p:spPr>
      </p:pic>
    </p:spTree>
    <p:extLst>
      <p:ext uri="{BB962C8B-B14F-4D97-AF65-F5344CB8AC3E}">
        <p14:creationId xmlns:p14="http://schemas.microsoft.com/office/powerpoint/2010/main" val="2701593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D671-74B1-47BE-8F98-1B5FE850D9A2}"/>
              </a:ext>
            </a:extLst>
          </p:cNvPr>
          <p:cNvSpPr>
            <a:spLocks noGrp="1"/>
          </p:cNvSpPr>
          <p:nvPr>
            <p:ph type="title"/>
          </p:nvPr>
        </p:nvSpPr>
        <p:spPr/>
        <p:txBody>
          <a:bodyPr>
            <a:normAutofit/>
          </a:bodyPr>
          <a:lstStyle/>
          <a:p>
            <a:pPr algn="just" rtl="1"/>
            <a:r>
              <a:rPr lang="fa-IR" sz="2800" b="1" dirty="0">
                <a:solidFill>
                  <a:srgbClr val="FF0000"/>
                </a:solidFill>
                <a:cs typeface="2  Nazanin" panose="00000400000000000000" pitchFamily="2" charset="-78"/>
              </a:rPr>
              <a:t>2- توزیع حرارت در اکوسیستم های آبی</a:t>
            </a:r>
            <a:endParaRPr lang="en-US" sz="2800" b="1" dirty="0">
              <a:solidFill>
                <a:srgbClr val="FF0000"/>
              </a:solidFill>
              <a:cs typeface="2  Nazanin" panose="00000400000000000000" pitchFamily="2" charset="-78"/>
            </a:endParaRPr>
          </a:p>
        </p:txBody>
      </p:sp>
      <p:pic>
        <p:nvPicPr>
          <p:cNvPr id="5" name="Content Placeholder 4">
            <a:extLst>
              <a:ext uri="{FF2B5EF4-FFF2-40B4-BE49-F238E27FC236}">
                <a16:creationId xmlns:a16="http://schemas.microsoft.com/office/drawing/2014/main" id="{2A28E869-27C6-4917-8E16-2F5AA336261B}"/>
              </a:ext>
            </a:extLst>
          </p:cNvPr>
          <p:cNvPicPr>
            <a:picLocks noGrp="1" noChangeAspect="1"/>
          </p:cNvPicPr>
          <p:nvPr>
            <p:ph idx="1"/>
          </p:nvPr>
        </p:nvPicPr>
        <p:blipFill>
          <a:blip r:embed="rId2"/>
          <a:stretch>
            <a:fillRect/>
          </a:stretch>
        </p:blipFill>
        <p:spPr>
          <a:xfrm>
            <a:off x="970672" y="1828800"/>
            <a:ext cx="10383128" cy="3253501"/>
          </a:xfrm>
          <a:prstGeom prst="rect">
            <a:avLst/>
          </a:prstGeom>
        </p:spPr>
      </p:pic>
      <p:sp>
        <p:nvSpPr>
          <p:cNvPr id="4" name="Slide Number Placeholder 3">
            <a:extLst>
              <a:ext uri="{FF2B5EF4-FFF2-40B4-BE49-F238E27FC236}">
                <a16:creationId xmlns:a16="http://schemas.microsoft.com/office/drawing/2014/main" id="{ABEF74C8-9900-4F54-B45C-F7288C405A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descr="اکوسیستم آبی چیست ؟و انواع آن کدامند؟">
            <a:extLst>
              <a:ext uri="{FF2B5EF4-FFF2-40B4-BE49-F238E27FC236}">
                <a16:creationId xmlns:a16="http://schemas.microsoft.com/office/drawing/2014/main" id="{E499ADB7-2523-4262-A026-0886FC22C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462" y="4900612"/>
            <a:ext cx="6119445" cy="163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812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7508134-0C77-4772-BD60-59AB23EED5BB}"/>
              </a:ext>
            </a:extLst>
          </p:cNvPr>
          <p:cNvPicPr>
            <a:picLocks noChangeAspect="1"/>
          </p:cNvPicPr>
          <p:nvPr/>
        </p:nvPicPr>
        <p:blipFill>
          <a:blip r:embed="rId2"/>
          <a:stretch>
            <a:fillRect/>
          </a:stretch>
        </p:blipFill>
        <p:spPr>
          <a:xfrm>
            <a:off x="838200" y="468764"/>
            <a:ext cx="10515600" cy="968644"/>
          </a:xfrm>
          <a:prstGeom prst="rect">
            <a:avLst/>
          </a:prstGeom>
        </p:spPr>
      </p:pic>
      <p:sp>
        <p:nvSpPr>
          <p:cNvPr id="2" name="Title 1">
            <a:extLst>
              <a:ext uri="{FF2B5EF4-FFF2-40B4-BE49-F238E27FC236}">
                <a16:creationId xmlns:a16="http://schemas.microsoft.com/office/drawing/2014/main" id="{1BD0D671-74B1-47BE-8F98-1B5FE850D9A2}"/>
              </a:ext>
            </a:extLst>
          </p:cNvPr>
          <p:cNvSpPr>
            <a:spLocks noGrp="1"/>
          </p:cNvSpPr>
          <p:nvPr>
            <p:ph type="title"/>
          </p:nvPr>
        </p:nvSpPr>
        <p:spPr>
          <a:xfrm>
            <a:off x="838200" y="365125"/>
            <a:ext cx="10515600" cy="1072283"/>
          </a:xfrm>
        </p:spPr>
        <p:txBody>
          <a:bodyPr/>
          <a:lstStyle/>
          <a:p>
            <a:endParaRPr lang="en-US" dirty="0"/>
          </a:p>
        </p:txBody>
      </p:sp>
      <p:pic>
        <p:nvPicPr>
          <p:cNvPr id="7" name="Content Placeholder 6">
            <a:extLst>
              <a:ext uri="{FF2B5EF4-FFF2-40B4-BE49-F238E27FC236}">
                <a16:creationId xmlns:a16="http://schemas.microsoft.com/office/drawing/2014/main" id="{EBB01922-73BF-4192-A5E2-A62B712240E3}"/>
              </a:ext>
            </a:extLst>
          </p:cNvPr>
          <p:cNvPicPr>
            <a:picLocks noGrp="1" noChangeAspect="1"/>
          </p:cNvPicPr>
          <p:nvPr>
            <p:ph idx="1"/>
          </p:nvPr>
        </p:nvPicPr>
        <p:blipFill>
          <a:blip r:embed="rId3"/>
          <a:stretch>
            <a:fillRect/>
          </a:stretch>
        </p:blipFill>
        <p:spPr>
          <a:xfrm>
            <a:off x="838200" y="1487488"/>
            <a:ext cx="10515600" cy="4901748"/>
          </a:xfrm>
          <a:prstGeom prst="rect">
            <a:avLst/>
          </a:prstGeom>
        </p:spPr>
      </p:pic>
      <p:sp>
        <p:nvSpPr>
          <p:cNvPr id="4" name="Slide Number Placeholder 3">
            <a:extLst>
              <a:ext uri="{FF2B5EF4-FFF2-40B4-BE49-F238E27FC236}">
                <a16:creationId xmlns:a16="http://schemas.microsoft.com/office/drawing/2014/main" id="{ABEF74C8-9900-4F54-B45C-F7288C405A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950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D671-74B1-47BE-8F98-1B5FE850D9A2}"/>
              </a:ext>
            </a:extLst>
          </p:cNvPr>
          <p:cNvSpPr>
            <a:spLocks noGrp="1"/>
          </p:cNvSpPr>
          <p:nvPr>
            <p:ph type="title"/>
          </p:nvPr>
        </p:nvSpPr>
        <p:spPr/>
        <p:txBody>
          <a:bodyPr>
            <a:normAutofit/>
          </a:bodyPr>
          <a:lstStyle/>
          <a:p>
            <a:pPr algn="just" rtl="1"/>
            <a:r>
              <a:rPr lang="fa-IR" sz="2800" b="1" dirty="0">
                <a:solidFill>
                  <a:srgbClr val="FF0000"/>
                </a:solidFill>
                <a:cs typeface="2  Nazanin" panose="00000400000000000000" pitchFamily="2" charset="-78"/>
              </a:rPr>
              <a:t>3- شفافیت</a:t>
            </a:r>
            <a:endParaRPr lang="en-US" sz="2800" b="1" dirty="0">
              <a:solidFill>
                <a:srgbClr val="FF0000"/>
              </a:solidFill>
              <a:cs typeface="2  Nazanin" panose="00000400000000000000" pitchFamily="2" charset="-78"/>
            </a:endParaRPr>
          </a:p>
        </p:txBody>
      </p:sp>
      <p:pic>
        <p:nvPicPr>
          <p:cNvPr id="5" name="Content Placeholder 4">
            <a:extLst>
              <a:ext uri="{FF2B5EF4-FFF2-40B4-BE49-F238E27FC236}">
                <a16:creationId xmlns:a16="http://schemas.microsoft.com/office/drawing/2014/main" id="{5760E321-BE8F-40F3-8F3F-8A9588433312}"/>
              </a:ext>
            </a:extLst>
          </p:cNvPr>
          <p:cNvPicPr>
            <a:picLocks noGrp="1" noChangeAspect="1"/>
          </p:cNvPicPr>
          <p:nvPr>
            <p:ph idx="1"/>
          </p:nvPr>
        </p:nvPicPr>
        <p:blipFill>
          <a:blip r:embed="rId2"/>
          <a:stretch>
            <a:fillRect/>
          </a:stretch>
        </p:blipFill>
        <p:spPr>
          <a:xfrm>
            <a:off x="984738" y="1571477"/>
            <a:ext cx="10086536" cy="3386380"/>
          </a:xfrm>
          <a:prstGeom prst="rect">
            <a:avLst/>
          </a:prstGeom>
        </p:spPr>
      </p:pic>
      <p:sp>
        <p:nvSpPr>
          <p:cNvPr id="4" name="Slide Number Placeholder 3">
            <a:extLst>
              <a:ext uri="{FF2B5EF4-FFF2-40B4-BE49-F238E27FC236}">
                <a16:creationId xmlns:a16="http://schemas.microsoft.com/office/drawing/2014/main" id="{ABEF74C8-9900-4F54-B45C-F7288C405A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4A1635D-5067-4F1C-8E3F-F38169E3D0FA}"/>
              </a:ext>
            </a:extLst>
          </p:cNvPr>
          <p:cNvPicPr>
            <a:picLocks noChangeAspect="1"/>
          </p:cNvPicPr>
          <p:nvPr/>
        </p:nvPicPr>
        <p:blipFill>
          <a:blip r:embed="rId3"/>
          <a:stretch>
            <a:fillRect/>
          </a:stretch>
        </p:blipFill>
        <p:spPr>
          <a:xfrm>
            <a:off x="1350498" y="5047658"/>
            <a:ext cx="9340273" cy="1673817"/>
          </a:xfrm>
          <a:prstGeom prst="rect">
            <a:avLst/>
          </a:prstGeom>
        </p:spPr>
      </p:pic>
    </p:spTree>
    <p:extLst>
      <p:ext uri="{BB962C8B-B14F-4D97-AF65-F5344CB8AC3E}">
        <p14:creationId xmlns:p14="http://schemas.microsoft.com/office/powerpoint/2010/main" val="2418019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D671-74B1-47BE-8F98-1B5FE850D9A2}"/>
              </a:ext>
            </a:extLst>
          </p:cNvPr>
          <p:cNvSpPr>
            <a:spLocks noGrp="1"/>
          </p:cNvSpPr>
          <p:nvPr>
            <p:ph type="title"/>
          </p:nvPr>
        </p:nvSpPr>
        <p:spPr/>
        <p:txBody>
          <a:bodyPr>
            <a:normAutofit/>
          </a:bodyPr>
          <a:lstStyle/>
          <a:p>
            <a:pPr algn="r" rtl="1"/>
            <a:r>
              <a:rPr lang="fa-IR" sz="2800" b="1" dirty="0">
                <a:solidFill>
                  <a:srgbClr val="FF0000"/>
                </a:solidFill>
                <a:cs typeface="2  Nazanin" panose="00000400000000000000" pitchFamily="2" charset="-78"/>
              </a:rPr>
              <a:t>4-اکسیژن</a:t>
            </a:r>
            <a:endParaRPr lang="en-US" sz="2800" b="1" dirty="0">
              <a:solidFill>
                <a:srgbClr val="FF0000"/>
              </a:solidFill>
              <a:cs typeface="2  Nazanin" panose="00000400000000000000" pitchFamily="2" charset="-78"/>
            </a:endParaRPr>
          </a:p>
        </p:txBody>
      </p:sp>
      <p:pic>
        <p:nvPicPr>
          <p:cNvPr id="5" name="Content Placeholder 4">
            <a:extLst>
              <a:ext uri="{FF2B5EF4-FFF2-40B4-BE49-F238E27FC236}">
                <a16:creationId xmlns:a16="http://schemas.microsoft.com/office/drawing/2014/main" id="{428DBA05-A8A8-4951-AB3E-72FB6F020F88}"/>
              </a:ext>
            </a:extLst>
          </p:cNvPr>
          <p:cNvPicPr>
            <a:picLocks noGrp="1" noChangeAspect="1"/>
          </p:cNvPicPr>
          <p:nvPr>
            <p:ph idx="1"/>
          </p:nvPr>
        </p:nvPicPr>
        <p:blipFill>
          <a:blip r:embed="rId2"/>
          <a:stretch>
            <a:fillRect/>
          </a:stretch>
        </p:blipFill>
        <p:spPr>
          <a:xfrm>
            <a:off x="838200" y="1531709"/>
            <a:ext cx="10106465" cy="4618495"/>
          </a:xfrm>
          <a:prstGeom prst="rect">
            <a:avLst/>
          </a:prstGeom>
        </p:spPr>
      </p:pic>
      <p:sp>
        <p:nvSpPr>
          <p:cNvPr id="4" name="Slide Number Placeholder 3">
            <a:extLst>
              <a:ext uri="{FF2B5EF4-FFF2-40B4-BE49-F238E27FC236}">
                <a16:creationId xmlns:a16="http://schemas.microsoft.com/office/drawing/2014/main" id="{ABEF74C8-9900-4F54-B45C-F7288C405A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356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هفتم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D671-74B1-47BE-8F98-1B5FE850D9A2}"/>
              </a:ext>
            </a:extLst>
          </p:cNvPr>
          <p:cNvSpPr>
            <a:spLocks noGrp="1"/>
          </p:cNvSpPr>
          <p:nvPr>
            <p:ph type="title"/>
          </p:nvPr>
        </p:nvSpPr>
        <p:spPr/>
        <p:txBody>
          <a:bodyPr/>
          <a:lstStyle/>
          <a:p>
            <a:pPr algn="r" rtl="1"/>
            <a:r>
              <a:rPr lang="fa-IR" b="1" dirty="0">
                <a:solidFill>
                  <a:srgbClr val="FF0000"/>
                </a:solidFill>
                <a:cs typeface="2  Nazanin" panose="00000400000000000000" pitchFamily="2" charset="-78"/>
              </a:rPr>
              <a:t>5</a:t>
            </a:r>
            <a:r>
              <a:rPr lang="fa-IR" sz="2800" b="1" dirty="0">
                <a:solidFill>
                  <a:srgbClr val="FF0000"/>
                </a:solidFill>
                <a:cs typeface="2  Nazanin" panose="00000400000000000000" pitchFamily="2" charset="-78"/>
              </a:rPr>
              <a:t>- پ هاش (</a:t>
            </a:r>
            <a:r>
              <a:rPr lang="en-US" sz="2800" b="1" dirty="0">
                <a:solidFill>
                  <a:srgbClr val="FF0000"/>
                </a:solidFill>
                <a:cs typeface="2  Nazanin" panose="00000400000000000000" pitchFamily="2" charset="-78"/>
              </a:rPr>
              <a:t>pH</a:t>
            </a:r>
            <a:r>
              <a:rPr lang="fa-IR" sz="2800" b="1" dirty="0">
                <a:solidFill>
                  <a:srgbClr val="FF0000"/>
                </a:solidFill>
                <a:cs typeface="2  Nazanin" panose="00000400000000000000" pitchFamily="2" charset="-78"/>
              </a:rPr>
              <a:t>)</a:t>
            </a:r>
            <a:endParaRPr lang="en-US" sz="2800" b="1" dirty="0">
              <a:solidFill>
                <a:srgbClr val="FF0000"/>
              </a:solidFill>
              <a:cs typeface="2  Nazanin" panose="00000400000000000000" pitchFamily="2" charset="-78"/>
            </a:endParaRPr>
          </a:p>
        </p:txBody>
      </p:sp>
      <p:sp>
        <p:nvSpPr>
          <p:cNvPr id="3" name="Content Placeholder 2">
            <a:extLst>
              <a:ext uri="{FF2B5EF4-FFF2-40B4-BE49-F238E27FC236}">
                <a16:creationId xmlns:a16="http://schemas.microsoft.com/office/drawing/2014/main" id="{CC10A751-A1D7-4742-A75E-755D97CC8AAC}"/>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BEF74C8-9900-4F54-B45C-F7288C405A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338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634</Words>
  <Application>Microsoft Office PowerPoint</Application>
  <PresentationFormat>Widescreen</PresentationFormat>
  <Paragraphs>36</Paragraphs>
  <Slides>14</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14</vt:i4>
      </vt:variant>
    </vt:vector>
  </HeadingPairs>
  <TitlesOfParts>
    <vt:vector size="19" baseType="lpstr">
      <vt:lpstr>Arial</vt:lpstr>
      <vt:lpstr>Calibri</vt:lpstr>
      <vt:lpstr>Calibri Light</vt:lpstr>
      <vt:lpstr>Office Theme</vt:lpstr>
      <vt:lpstr>1_Office Theme</vt:lpstr>
      <vt:lpstr>PowerPoint Presentation</vt:lpstr>
      <vt:lpstr>نام درس:      بوم شناسی تالاب ها</vt:lpstr>
      <vt:lpstr>سایر خدمات وکارکردها </vt:lpstr>
      <vt:lpstr>PowerPoint Presentation</vt:lpstr>
      <vt:lpstr>PowerPoint Presentation</vt:lpstr>
      <vt:lpstr>شکل زیر موقعیت تالاب های با اهمیت و حفاظتی ایران را در نقشه نشان می دهد:</vt:lpstr>
      <vt:lpstr>PowerPoint Presentation</vt:lpstr>
      <vt:lpstr>- بررسی ویژگی های فیزیکو شیمیایی و بیولوژیک تالاب ها  1-مرفولوژی دریاچه ها:</vt:lpstr>
      <vt:lpstr>2- توزیع حرارت در اکوسیستم های آبی</vt:lpstr>
      <vt:lpstr>PowerPoint Presentation</vt:lpstr>
      <vt:lpstr>3- شفافیت</vt:lpstr>
      <vt:lpstr>4-اکسیژن</vt:lpstr>
      <vt:lpstr>جلسه هفتم</vt:lpstr>
      <vt:lpstr>5- پ هاش (pH)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31</cp:revision>
  <dcterms:created xsi:type="dcterms:W3CDTF">2020-05-01T04:14:21Z</dcterms:created>
  <dcterms:modified xsi:type="dcterms:W3CDTF">2020-05-01T05:51:02Z</dcterms:modified>
</cp:coreProperties>
</file>