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5"/>
  </p:notesMasterIdLst>
  <p:sldIdLst>
    <p:sldId id="266" r:id="rId2"/>
    <p:sldId id="267" r:id="rId3"/>
    <p:sldId id="268" r:id="rId4"/>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94" d="100"/>
          <a:sy n="94" d="100"/>
        </p:scale>
        <p:origin x="11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11/08/1441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11/08/1441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11/08/1441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11/08/1441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11/08/1441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11/08/1441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568952" cy="4972008"/>
          </a:xfrm>
        </p:spPr>
        <p:txBody>
          <a:bodyPr>
            <a:normAutofit fontScale="47500" lnSpcReduction="20000"/>
          </a:bodyPr>
          <a:lstStyle/>
          <a:p>
            <a:pPr algn="just"/>
            <a:r>
              <a:rPr lang="fa-IR" sz="2800" b="1" dirty="0">
                <a:cs typeface="B Mitra" panose="00000400000000000000" pitchFamily="2" charset="-78"/>
              </a:rPr>
              <a:t>رویکرد انحطاط: سیدجواد طباطبایی، بارزترین شارح نظریه انحطاط است. ﺗﺎﻟﯿﻔﺎت ﻣﻮرد ﻧﻈﺮ طباطبایی در این زمینه عبارتند از:  زوال اﻧﺪﯾﺸﻪ ﺳﯿﺎﺳﯽ در اﯾﺮان (1373) ، "دﯾﺒﺎﭼﻪ اي ﺑﺮ ﻧﻈﺮﯾﻪ اﻧﺤﻄﺎط اﯾﺮان (1380)، در آﻣﺪي ﻓﻠﺴﻔﯽ ﺑﺮ ﺗﺎرﯾﺦ اﻧﺪﯾﺸﻪ ﺳﯿﺎﺳﯽ در اﯾﺮان (1377)  </a:t>
            </a:r>
          </a:p>
          <a:p>
            <a:pPr algn="just"/>
            <a:r>
              <a:rPr lang="fa-IR" sz="2800" b="1" dirty="0">
                <a:cs typeface="B Mitra" panose="00000400000000000000" pitchFamily="2" charset="-78"/>
              </a:rPr>
              <a:t>برای طراحی نظریه انحطاط، دولتی در ایران ترسیم کرده و مدعی است که دولت در ایران معادل معنایی که در غرب مطرح است نیست زیرا دولت در غرب با تشکیل دولت ملی همراه است ولی در ایران خبری از شکل گیری دولت ملی نیست. حتی دوره صفویه نیز دولت ملی نبوده چون اندیشه سنتی نظریه سلطنت صفویه بر سه اصل اندیشه شاهی ایران باستان، تشیع و تصوف سامان یافته است.</a:t>
            </a:r>
          </a:p>
          <a:p>
            <a:pPr algn="just"/>
            <a:r>
              <a:rPr lang="fa-IR" sz="2800" b="1" dirty="0">
                <a:cs typeface="B Mitra" panose="00000400000000000000" pitchFamily="2" charset="-78"/>
              </a:rPr>
              <a:t>تحول نهاد شاهی به خودکامگی شاه، سهم زیادی در امتناع تفکر و اندیشه در ایران داشته است. </a:t>
            </a:r>
          </a:p>
          <a:p>
            <a:pPr algn="just"/>
            <a:r>
              <a:rPr lang="fa-IR" sz="2800" b="1" dirty="0">
                <a:cs typeface="B Mitra" panose="00000400000000000000" pitchFamily="2" charset="-78"/>
              </a:rPr>
              <a:t>انحطاط اندیشه سرنوشت شوم ایرانیان است که بعد از دوره ساسانیان بدان گرفتار شده اند. انقلاب های بزرگ ایرانی نیز کمترین نقشی در تحول اندیشه در ایران نداشته و بیشتر به دلیل غلبه رویکرد سیاسی-ایدئولوژیک بر انحطاط ایران عمق بخشیده اند.</a:t>
            </a:r>
          </a:p>
          <a:p>
            <a:pPr algn="just"/>
            <a:r>
              <a:rPr lang="fa-IR" sz="2800" b="1" dirty="0">
                <a:cs typeface="B Mitra" panose="00000400000000000000" pitchFamily="2" charset="-78"/>
              </a:rPr>
              <a:t>از بین متفکران اسلامی فقط ابن خلدون با تاکید بر افت و خیز تمدن اسلامی و دولت امکان فهم انحطاط را پیدا کرده است.</a:t>
            </a:r>
          </a:p>
          <a:p>
            <a:pPr algn="just"/>
            <a:r>
              <a:rPr lang="fa-IR" sz="2800" b="1" dirty="0">
                <a:cs typeface="B Mitra" panose="00000400000000000000" pitchFamily="2" charset="-78"/>
              </a:rPr>
              <a:t>امکان اندیشه در برابر امتناع اندیشه قرار دارد. به نظر طباطبایی تاریخ نویسان دوره اسلامی به جای تامل در باره دلایل پایان و فروپاشی شاهنشاهی ساسانی به بحث و بررسی در مورد شرایط امکان ظهور اسلام پرداختند. به نظر او در ایران تداوم فرهنگی و تاریخی وجود نداشته است.</a:t>
            </a:r>
          </a:p>
          <a:p>
            <a:pPr algn="just"/>
            <a:r>
              <a:rPr lang="fa-IR" sz="2800" b="1" dirty="0">
                <a:cs typeface="B Mitra" panose="00000400000000000000" pitchFamily="2" charset="-78"/>
              </a:rPr>
              <a:t>از نظر طباطبایی در نوشته های تاریخی و ادبی ایرانی سخن روشنی راجع به انحطاط ایران زمین وجود ندارد.</a:t>
            </a:r>
          </a:p>
          <a:p>
            <a:pPr algn="just"/>
            <a:r>
              <a:rPr lang="fa-IR" sz="2800" b="1" dirty="0">
                <a:cs typeface="B Mitra" panose="00000400000000000000" pitchFamily="2" charset="-78"/>
              </a:rPr>
              <a:t>طباطبایی راز اصلی انحطاط  ایران را فقدان اندیشه سیاسی می داند. انحطاط  ایران زمین وقتی شروع شد که ایرانیان توان بازسازی فرهنگی و پایداری در قلمرو اندیشه را از دست دادند.</a:t>
            </a:r>
          </a:p>
          <a:p>
            <a:pPr algn="just"/>
            <a:r>
              <a:rPr lang="fa-IR" sz="2800" b="1" dirty="0">
                <a:cs typeface="B Mitra" panose="00000400000000000000" pitchFamily="2" charset="-78"/>
              </a:rPr>
              <a:t>عوامل و اﺳﺒﺎب اﻧﺤﻄﺎط اﻧﺪﯾﺸﻪ دراﯾﺮان از نظر وی عبارتند از: تنش های آیینی-فرهنگی ( مدارای دینی)، تنش میان فرمانروایی و فرهنگ ایرانی(ﻋﺪم ﺗﺤﻤﻞ ﻧﻈﺎﻣﻬﺎي ﺧﻮدﮐﺎﻣﻪ درﻧﺘﯿﺠﻪ ﺑﯽﺛﺒﺎﺗﯽ حکومتی) ، تنش میان ایران و انیران ( هجوم مداوم اقوام دیگر به ایران)، تنش میان فرهنگ ملی و آیین های بیگانه که ﻋﻠﯽ رﻏﻢ ﯾﻮرﺷﻬﺎي ﺑﯿﮕﺎﻧﮕﺎن و تحمل یورشها و پذیرش بخشی هایی از فرهنگ آنان مانند اعراب، ﺗﺪاوم ﻣﻠﯽ و ﻓﺮﻫﻨﮕﯽ تداوم ملی و فرهنگی ﺣﻔﻆ ﺷﺪه اﺳﺖ پیامدهای تنش های سیاسی در نظام اقتصادی.</a:t>
            </a:r>
          </a:p>
          <a:p>
            <a:pPr algn="just"/>
            <a:r>
              <a:rPr lang="fa-IR" sz="2800" b="1" dirty="0">
                <a:cs typeface="B Mitra" panose="00000400000000000000" pitchFamily="2" charset="-78"/>
              </a:rPr>
              <a:t>او خودکامگی را یکی از اصلی ترین عوامل انحطاط و رمز خودکامگی را فقدان اشرافیت در ایران می داند. شاهان با به قتل رساندن مکرر بزرگان، جریان عدم شکل گیری اشرافیت را ممکن کرده اند.</a:t>
            </a:r>
          </a:p>
          <a:p>
            <a:pPr algn="just"/>
            <a:r>
              <a:rPr lang="fa-IR" sz="2800" b="1" dirty="0">
                <a:cs typeface="B Mitra" panose="00000400000000000000" pitchFamily="2" charset="-78"/>
              </a:rPr>
              <a:t>از نظر وی به رسمیت شناختن انحطاط ایران به معنای شناسایی علل آن است. علل انحطاط هم به گذشته و هم آینده مربوط می شود. استبداد، دین گرایی، سنت، دوری از سنت ایران شاهی همه علل انحطاط هستند.</a:t>
            </a:r>
          </a:p>
          <a:p>
            <a:pPr algn="just"/>
            <a:r>
              <a:rPr lang="fa-IR" sz="2800" b="1" dirty="0">
                <a:cs typeface="B Mitra" panose="00000400000000000000" pitchFamily="2" charset="-78"/>
              </a:rPr>
              <a:t>نتیجه بحث انحطاط نفی داشته ها است.</a:t>
            </a:r>
          </a:p>
          <a:p>
            <a:pPr algn="just"/>
            <a:endParaRPr lang="fa-IR" sz="3200" b="1" dirty="0">
              <a:cs typeface="B Mitra" panose="00000400000000000000" pitchFamily="2" charset="-78"/>
            </a:endParaRPr>
          </a:p>
          <a:p>
            <a:endParaRPr lang="fa-IR" dirty="0"/>
          </a:p>
        </p:txBody>
      </p:sp>
      <p:sp>
        <p:nvSpPr>
          <p:cNvPr id="3" name="Title 2"/>
          <p:cNvSpPr>
            <a:spLocks noGrp="1"/>
          </p:cNvSpPr>
          <p:nvPr>
            <p:ph type="title"/>
          </p:nvPr>
        </p:nvSpPr>
        <p:spPr/>
        <p:txBody>
          <a:bodyPr>
            <a:normAutofit/>
          </a:bodyPr>
          <a:lstStyle/>
          <a:p>
            <a:pPr algn="ctr"/>
            <a:r>
              <a:rPr lang="fa-IR" sz="2000" dirty="0">
                <a:cs typeface="B Titr" panose="00000700000000000000" pitchFamily="2" charset="-78"/>
              </a:rPr>
              <a:t>دیدگاهها در باره توسعه سیاسی ایران- دیدگاه انحطاط جامعه ایرانی </a:t>
            </a:r>
            <a:endParaRPr lang="fa-IR" sz="2000" dirty="0">
              <a:cs typeface="B Titr" panose="00000700000000000000" pitchFamily="2" charset="-78"/>
            </a:endParaRPr>
          </a:p>
        </p:txBody>
      </p:sp>
    </p:spTree>
    <p:extLst>
      <p:ext uri="{BB962C8B-B14F-4D97-AF65-F5344CB8AC3E}">
        <p14:creationId xmlns:p14="http://schemas.microsoft.com/office/powerpoint/2010/main" val="356720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481328"/>
            <a:ext cx="8856984" cy="5044016"/>
          </a:xfrm>
        </p:spPr>
        <p:txBody>
          <a:bodyPr>
            <a:normAutofit fontScale="55000" lnSpcReduction="20000"/>
          </a:bodyPr>
          <a:lstStyle/>
          <a:p>
            <a:pPr algn="just"/>
            <a:r>
              <a:rPr lang="fa-IR" sz="2800" b="1" dirty="0">
                <a:cs typeface="B Mitra" panose="00000400000000000000" pitchFamily="2" charset="-78"/>
              </a:rPr>
              <a:t>ارزیابی نظریه انحطاط: تأمل در باره انحطاط جامعه، نشانه دغدغه مندی نسبت به سرنوشت آن و از مسئولیت شناسی اجتماعی برمی خیزد. </a:t>
            </a:r>
          </a:p>
          <a:p>
            <a:pPr algn="just"/>
            <a:r>
              <a:rPr lang="fa-IR" sz="2800" b="1" dirty="0">
                <a:cs typeface="B Mitra" panose="00000400000000000000" pitchFamily="2" charset="-78"/>
              </a:rPr>
              <a:t>طباطبایی با اظهار اینکه همه تلاش های اندیشه ای ایرانیان سیاسی و ایدئولوژیک است دلیلی برای اثبات ادعاهایش ارائه نکرده است.</a:t>
            </a:r>
          </a:p>
          <a:p>
            <a:pPr algn="just"/>
            <a:r>
              <a:rPr lang="fa-IR" sz="2800" b="1" dirty="0">
                <a:cs typeface="B Mitra" panose="00000400000000000000" pitchFamily="2" charset="-78"/>
              </a:rPr>
              <a:t>او به جای شناسایی شرایط تاریخی ایران یا وضعیت نظام اجتماعی و فرهنگی ایران از طریق دست یابی به منابع جدید، بر  مدعاهای سیاحان خارجی که در دوره شکل گیری تمدن غربی به ایران امده بودند و تز عقب ماندگی را دنبال می کردند، صحه می گذارد.</a:t>
            </a:r>
          </a:p>
          <a:p>
            <a:pPr algn="just"/>
            <a:r>
              <a:rPr lang="fa-IR" sz="2800" b="1" dirty="0">
                <a:cs typeface="B Mitra" panose="00000400000000000000" pitchFamily="2" charset="-78"/>
              </a:rPr>
              <a:t>نظریه انحطاط نمی تواند شکوفایی علمی-تمدنی جامعه ایرانی را در دوران بعد از اسلام و پیشتازی ایرانیان در برخی علوم را تبیین کند.</a:t>
            </a:r>
          </a:p>
          <a:p>
            <a:pPr algn="just"/>
            <a:r>
              <a:rPr lang="fa-IR" sz="2800" b="1" dirty="0">
                <a:cs typeface="B Mitra" panose="00000400000000000000" pitchFamily="2" charset="-78"/>
              </a:rPr>
              <a:t>طباطبایی در نظریه انحطاط خود، همانند مستشرقان نخبه گرایانه گزینش کرده و بیشتر بر زندگی شاهان و احوال شخصی آنها تاکید کرده اما به وضعیت اجتماعی و فرهنگی جامعه ایرانی طی گذر زمان بی توجه است. ﻧﻮﻋﯽ ﺑﯽ ﺗﻮﺟﻬﯽ و ﯾﺎ ﺣﺬف ﺗﻮد ﻫﺎ ، ﺟﺮﯾﺎﻧﻬﺎ ، ﺟﻨﺒﺸﻬﺎ ، ﻧﻬﻀﺘﻬﺎي ﻓﮑﺮي ، ادﺑﯿﺎت  ....ﺑﺎ اﯾﻦ ﮔﻮﻧﻪ ﺟﺮﯾﺎﻧﻬﺎ و ﯾﺎ ﺣﺮﮐﺘﻬﺎ در ﺳﻄﺢ ﻻﯾﻪ ﻫﺎي ﭘﺎﯾﯿﻨﯽ و دﮔﺮ اﻧﺪﯾﺸﺎن در ﻧﻈﺮﯾﻪ اﻧﺤﻄﺎط، ﺑﯽ ﺛﻤﺮ ﺗﻠﻘﯽ ﺷﺪه اﺳﺖ  .درﺣﺎﻟﯿﮑﻪ ﻣﺪاراي دﯾﻨﯽ وا ﺟﺘﻤﺎعی از وﯾﮋﮔﯽ ﻫﺎي ﺑﺴﯿﺎر ﭘﯿﭽﯿﺪه و ﻗﺎﺑﻞ ﺗﻮﺟﻪ اﯾﺮاﻧﯿﺎن ﺑﻮده اﺳﺖ ﮐﻪ ﺗﻮاﻧﺴﺘﻪ اﺳﺖ ﻋﻠﯽ رﻏﻢ ﻓﺮاز و ﻧﺸﯿﺒﻬﺎي ﺑﺴﯿﺎرﺗﻨﺪ ، ﻣﻬﻠﮏ و ﻣﺘﻌﺪد ﻫﻨﻮز اﯾﻦ ﮐﺸﻮر را زﻧﺪه ﻧﮕﻬﺪارد. </a:t>
            </a:r>
          </a:p>
          <a:p>
            <a:pPr algn="just"/>
            <a:r>
              <a:rPr lang="fa-IR" sz="2800" b="1" dirty="0">
                <a:cs typeface="B Mitra" panose="00000400000000000000" pitchFamily="2" charset="-78"/>
              </a:rPr>
              <a:t>برخلاف ادعاهای مطروحه شواهد تاریخی بسیاری وجود دارد که شاه قدرت مطلق نبوده است. خاندان های معتبر، افراد مهم گروه های منزلتی متعدد مانند علما در مواقع بسیاری کنترل کننده قدرت حکومت بوده اند. نزاع شاه و علما در طول تاریخ شاهد مثال مهمی است.دربار نیز مهم بوده است.در حرمسرا هریک از خاندانهای بزرگ ایرانی نماینده ای دارد که از این راه بر ساختار سیاسی کشور و قدرت اثرگذار باشد.</a:t>
            </a:r>
          </a:p>
          <a:p>
            <a:pPr algn="just"/>
            <a:r>
              <a:rPr lang="fa-IR" sz="2800" b="1" dirty="0">
                <a:cs typeface="B Mitra" panose="00000400000000000000" pitchFamily="2" charset="-78"/>
              </a:rPr>
              <a:t>طباطبایی بدلیل تاکید بر سلطنت، نسبت به فهم دیگر عوامل و عناصر در ساماندهی حیات سیاسی ایران کم توجهی نشان داده است. عناصر سه گانه سلطنت صفویه، اندیشه شاهی دوران باستان و تشیع و تصوف را مهم می داند از این رو برای اثبات نظریه شاهی اش همه موارد دیگر را نادیده گرفته و نیروهای اجتماعی موثر مانند علما، ارتش، دهقانان و چادرنشینان، خانواده و فرهنگ را نادیده می گیرد.</a:t>
            </a:r>
          </a:p>
          <a:p>
            <a:pPr algn="just"/>
            <a:r>
              <a:rPr lang="fa-IR" sz="2800" b="1" dirty="0">
                <a:cs typeface="B Mitra" panose="00000400000000000000" pitchFamily="2" charset="-78"/>
              </a:rPr>
              <a:t>نگاه طباطبایی نوعی ناسیونالیسم رومانتیک را روایت می کند اما برای ایشان ایران سیاسی بیش از ایران فرهنگی یا طبیعی اهمیت دارد. ناسیونالیسم ایشان با محوریت نهاد سلطنت، نوعی ایران گرایی است در حالی که باید دانست که ایران گرایی با تکیه بر فرهنگ ایران است که موجب تداوم بوده است نه کارکرد نهاد سلطنت.</a:t>
            </a:r>
          </a:p>
          <a:p>
            <a:pPr algn="just"/>
            <a:endParaRPr lang="fa-IR" dirty="0">
              <a:cs typeface="B Mitra" panose="000004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ارزیابی رویکرد</a:t>
            </a:r>
            <a:endParaRPr lang="fa-IR" dirty="0">
              <a:cs typeface="B Titr" panose="00000700000000000000" pitchFamily="2" charset="-78"/>
            </a:endParaRPr>
          </a:p>
        </p:txBody>
      </p:sp>
    </p:spTree>
    <p:extLst>
      <p:ext uri="{BB962C8B-B14F-4D97-AF65-F5344CB8AC3E}">
        <p14:creationId xmlns:p14="http://schemas.microsoft.com/office/powerpoint/2010/main" val="1548354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640960" cy="4900000"/>
          </a:xfrm>
        </p:spPr>
        <p:txBody>
          <a:bodyPr>
            <a:normAutofit/>
          </a:bodyPr>
          <a:lstStyle/>
          <a:p>
            <a:pPr algn="just"/>
            <a:r>
              <a:rPr lang="fa-IR" dirty="0" smtClean="0">
                <a:cs typeface="B Mitra" panose="00000400000000000000" pitchFamily="2" charset="-78"/>
              </a:rPr>
              <a:t>رویکرد انحطاط با کدام پارادایم تحلیلی در باره توسعه سیاسی قرابت بیشتری دارد؟</a:t>
            </a:r>
          </a:p>
          <a:p>
            <a:pPr algn="just"/>
            <a:endParaRPr lang="fa-IR" dirty="0">
              <a:cs typeface="B Mitra" panose="00000400000000000000" pitchFamily="2" charset="-78"/>
            </a:endParaRPr>
          </a:p>
          <a:p>
            <a:pPr algn="just"/>
            <a:r>
              <a:rPr lang="fa-IR" dirty="0" smtClean="0">
                <a:cs typeface="B Mitra" panose="00000400000000000000" pitchFamily="2" charset="-78"/>
              </a:rPr>
              <a:t>کفایت نظری و تجربی راه های رهایی از انحطاط چگونه قابل ارزیابی است؟</a:t>
            </a:r>
          </a:p>
          <a:p>
            <a:pPr marL="109728" indent="0" algn="just">
              <a:buNone/>
            </a:pPr>
            <a:endParaRPr lang="fa-IR" dirty="0" smtClean="0">
              <a:cs typeface="B Mitra" panose="00000400000000000000" pitchFamily="2" charset="-78"/>
            </a:endParaRPr>
          </a:p>
          <a:p>
            <a:pPr algn="just"/>
            <a:r>
              <a:rPr lang="fa-IR" smtClean="0">
                <a:cs typeface="B Mitra" panose="00000400000000000000" pitchFamily="2" charset="-78"/>
              </a:rPr>
              <a:t>نسبت رویکرد انحطاط با امتناع توسعه سیاسی در ایران چگونه قابل فهم است؟ </a:t>
            </a:r>
            <a:endParaRPr lang="fa-IR"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پرسش هایی برای گفتگو در باره نسبت رویکرد انحطاط با توسعه سیاسی ایران</a:t>
            </a:r>
            <a:r>
              <a:rPr lang="fa-IR" dirty="0" smtClean="0">
                <a:cs typeface="B Titr" panose="00000700000000000000" pitchFamily="2" charset="-78"/>
              </a:rPr>
              <a:t>  </a:t>
            </a:r>
            <a:endParaRPr lang="fa-IR" dirty="0">
              <a:cs typeface="B Titr" panose="00000700000000000000" pitchFamily="2" charset="-78"/>
            </a:endParaRPr>
          </a:p>
        </p:txBody>
      </p:sp>
    </p:spTree>
    <p:extLst>
      <p:ext uri="{BB962C8B-B14F-4D97-AF65-F5344CB8AC3E}">
        <p14:creationId xmlns:p14="http://schemas.microsoft.com/office/powerpoint/2010/main" val="8152280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277</TotalTime>
  <Words>1014</Words>
  <Application>Microsoft Office PowerPoint</Application>
  <PresentationFormat>On-screen Show (4:3)</PresentationFormat>
  <Paragraphs>28</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B Mitra</vt:lpstr>
      <vt:lpstr>B Titr</vt:lpstr>
      <vt:lpstr>Calibri</vt:lpstr>
      <vt:lpstr>Lucida Sans Unicode</vt:lpstr>
      <vt:lpstr>Verdana</vt:lpstr>
      <vt:lpstr>Wingdings 2</vt:lpstr>
      <vt:lpstr>Wingdings 3</vt:lpstr>
      <vt:lpstr>Concourse</vt:lpstr>
      <vt:lpstr>دیدگاهها در باره توسعه سیاسی ایران- دیدگاه انحطاط جامعه ایرانی </vt:lpstr>
      <vt:lpstr>ارزیابی رویکرد</vt:lpstr>
      <vt:lpstr>پرسش هایی برای گفتگو در باره نسبت رویکرد انحطاط با توسعه سیاسی ایران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20</cp:revision>
  <dcterms:created xsi:type="dcterms:W3CDTF">2018-02-23T16:31:24Z</dcterms:created>
  <dcterms:modified xsi:type="dcterms:W3CDTF">2020-04-04T06:32:39Z</dcterms:modified>
</cp:coreProperties>
</file>