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2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11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530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392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289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73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69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835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13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59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573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29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330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بازاریابی و فروش تور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1775521" y="1340768"/>
            <a:ext cx="816343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بازاریابی </a:t>
            </a:r>
            <a:r>
              <a:rPr lang="fa-IR" sz="2000" b="1" kern="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فرایندی</a:t>
            </a:r>
            <a:r>
              <a:rPr lang="fa-IR" sz="20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مدیریتی است که نیازهای مشتری را شناسایی، پیشبینی و تامین می کند به طوری که سودآوری و کارایی داشته باشد.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19FC9CE-9B42-4C6F-91C9-9D005F476567}"/>
              </a:ext>
            </a:extLst>
          </p:cNvPr>
          <p:cNvSpPr txBox="1">
            <a:spLocks/>
          </p:cNvSpPr>
          <p:nvPr/>
        </p:nvSpPr>
        <p:spPr bwMode="auto">
          <a:xfrm>
            <a:off x="1919537" y="3861048"/>
            <a:ext cx="816343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ویژگی های محصول گردشگری، باعث شده بازاریابی آن نسبت به بازاریابی کالاها متفاوت باشد هرچند به میزان زیادی شبیه بازاریابی خدمات است.</a:t>
            </a:r>
          </a:p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endParaRPr lang="fa-IR" sz="2000" b="1" kern="0" dirty="0">
              <a:solidFill>
                <a:srgbClr val="000000"/>
              </a:solidFill>
              <a:latin typeface="Microsoft Sans Serif"/>
              <a:cs typeface="B Nazanin" panose="00000400000000000000" pitchFamily="2" charset="-78"/>
            </a:endParaRPr>
          </a:p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endParaRPr lang="fa-IR" sz="2000" b="1" kern="0" dirty="0">
              <a:solidFill>
                <a:srgbClr val="000000"/>
              </a:solidFill>
              <a:latin typeface="Microsoft Sans Serif"/>
              <a:cs typeface="B Nazanin" panose="00000400000000000000" pitchFamily="2" charset="-78"/>
            </a:endParaRPr>
          </a:p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highlight>
                  <a:srgbClr val="FFFF00"/>
                </a:highlight>
                <a:latin typeface="Microsoft Sans Serif"/>
                <a:cs typeface="B Nazanin" panose="00000400000000000000" pitchFamily="2" charset="-78"/>
              </a:rPr>
              <a:t>منظور از این ویژگی ها چیست؟</a:t>
            </a:r>
          </a:p>
        </p:txBody>
      </p:sp>
    </p:spTree>
    <p:extLst>
      <p:ext uri="{BB962C8B-B14F-4D97-AF65-F5344CB8AC3E}">
        <p14:creationId xmlns:p14="http://schemas.microsoft.com/office/powerpoint/2010/main" val="412942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359696" y="260648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بازاریابی و فروش تور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1847529" y="2852936"/>
            <a:ext cx="816343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غیر قابل لمس بودن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همزمانی تولید و مصرف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فناپذیری</a:t>
            </a: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(غیر قابل ذخیره)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غیر همگن بودن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عدم دسترسی به مالکیت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fa-IR" sz="2400" b="1" kern="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...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fa-IR" sz="2400" b="1" kern="0" dirty="0">
              <a:solidFill>
                <a:srgbClr val="000000"/>
              </a:solidFill>
              <a:latin typeface="Microsoft Sans Serif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6543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548680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برنامه بازاریابی </a:t>
            </a:r>
            <a:r>
              <a:rPr lang="en-US" sz="2800" b="1" kern="0" dirty="0">
                <a:solidFill>
                  <a:srgbClr val="002060"/>
                </a:solidFill>
                <a:latin typeface="Microsoft Sans Serif"/>
                <a:cs typeface="B Titr" panose="00000700000000000000" pitchFamily="2" charset="-78"/>
              </a:rPr>
              <a:t>Marketing Plan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1847529" y="1700808"/>
            <a:ext cx="816343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طرح یا برنامه بازاریابی یکی از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بخش‌های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مهم طرح کسب و کار (</a:t>
            </a:r>
            <a:r>
              <a:rPr lang="en-US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(Business Plan) 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به شمار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می‌آید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. از این رو فرایند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برنامه‌ریزی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بازاریابی بخش مهمی از فرایند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برنامه‌ریزی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و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بودجه‌بندی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سازمانها تلقی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می‌شود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. </a:t>
            </a:r>
          </a:p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طرح بازاریابی اهداف بازاریابی را تعیین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می‌کند</a:t>
            </a:r>
            <a:r>
              <a:rPr lang="fa-IR" sz="2000" dirty="0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 و راهبردهای دستیابی به آنها را پیشنهاد می دهد. البته نباید فراموش کرد که این طرح تمام اهداف و راهبردهای سازمان را دربر </a:t>
            </a:r>
            <a:r>
              <a:rPr lang="fa-IR" sz="2000" dirty="0" err="1">
                <a:solidFill>
                  <a:srgbClr val="000000"/>
                </a:solidFill>
                <a:latin typeface="Microsoft Sans Serif"/>
                <a:cs typeface="B Nazanin" panose="00000400000000000000" pitchFamily="2" charset="-78"/>
              </a:rPr>
              <a:t>نمی‌گیرد</a:t>
            </a:r>
            <a:endParaRPr lang="fa-IR" sz="2000" b="1" kern="0" dirty="0">
              <a:solidFill>
                <a:srgbClr val="000000"/>
              </a:solidFill>
              <a:latin typeface="Microsoft Sans Serif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306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548680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برنامه بازاریابی </a:t>
            </a:r>
            <a:r>
              <a:rPr lang="en-US" sz="2800" b="1" kern="0" dirty="0">
                <a:solidFill>
                  <a:srgbClr val="002060"/>
                </a:solidFill>
                <a:latin typeface="Microsoft Sans Serif"/>
                <a:cs typeface="B Titr" panose="00000700000000000000" pitchFamily="2" charset="-78"/>
              </a:rPr>
              <a:t>Marketing Plan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3169AE-0E95-4DD8-8F1C-136EC41A57C5}"/>
              </a:ext>
            </a:extLst>
          </p:cNvPr>
          <p:cNvSpPr/>
          <p:nvPr/>
        </p:nvSpPr>
        <p:spPr>
          <a:xfrm>
            <a:off x="2711624" y="2090172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به عبارتی طرح بازاریابی برای تشریح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روش‌های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به کارگیری منابع بازاریابی برای رسیدن به اهداف بازاریابی به کار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می‌رود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. تقسیم بندی بازار، شناخت جایگاه بازار، پیش بینی اندازه بازار و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برنامه‌ریزی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سهم عملی بازار در مفهوم طرح بازاریابی جای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می‌گیرند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.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8016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ساختار برنامه بازاریابی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69FDDE-DC4B-4C2B-A423-008626446AAE}"/>
              </a:ext>
            </a:extLst>
          </p:cNvPr>
          <p:cNvSpPr/>
          <p:nvPr/>
        </p:nvSpPr>
        <p:spPr>
          <a:xfrm>
            <a:off x="7806833" y="912693"/>
            <a:ext cx="2433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۱- اهداف کلی فعالیت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95527-7172-4767-B97C-F7B8A0CCE2E9}"/>
              </a:ext>
            </a:extLst>
          </p:cNvPr>
          <p:cNvSpPr/>
          <p:nvPr/>
        </p:nvSpPr>
        <p:spPr>
          <a:xfrm>
            <a:off x="4034537" y="1477723"/>
            <a:ext cx="6244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۲- تحلیل موقعیت (ارزیابی محیط بیرونی و درونی سازمان)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0958EF-7CBD-4412-8BD3-B7F737B7BDD7}"/>
              </a:ext>
            </a:extLst>
          </p:cNvPr>
          <p:cNvSpPr/>
          <p:nvPr/>
        </p:nvSpPr>
        <p:spPr>
          <a:xfrm>
            <a:off x="6994887" y="2043925"/>
            <a:ext cx="3288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۳- شناخت و بخش بندی بازار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BFFDBE-CB58-472E-AEE9-90CB70174EF3}"/>
              </a:ext>
            </a:extLst>
          </p:cNvPr>
          <p:cNvSpPr/>
          <p:nvPr/>
        </p:nvSpPr>
        <p:spPr>
          <a:xfrm>
            <a:off x="7668547" y="3157119"/>
            <a:ext cx="26100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5- راهبردهای بازاریابی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BF23E5-6FEF-4BAE-9238-2AB58CFEE3D4}"/>
              </a:ext>
            </a:extLst>
          </p:cNvPr>
          <p:cNvSpPr/>
          <p:nvPr/>
        </p:nvSpPr>
        <p:spPr>
          <a:xfrm>
            <a:off x="5521275" y="5218563"/>
            <a:ext cx="4754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6- برنامه ریزی های کوتاه مدت و بلند مدت 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2A5BA1-AF90-46C3-8F33-D5CE1C3FD8AE}"/>
              </a:ext>
            </a:extLst>
          </p:cNvPr>
          <p:cNvSpPr/>
          <p:nvPr/>
        </p:nvSpPr>
        <p:spPr>
          <a:xfrm>
            <a:off x="1524001" y="3769999"/>
            <a:ext cx="89299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محصول: مباحث مربوط به محصول شامل تشریح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مواردی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مانند نام تجاری کالا، کیفیت، خدمات پس از فروش و … بپردازد.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قیمت: بحث در مورد راهبردهای قیمت شامل متغیرهای لیست قیمت، تخفیف ها، شرایط پرداخت و … 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می‌شود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توزیع: موارد مربوط به توزیع شامل کانال های مختلف توزیع،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واسطه‌ها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، امور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لجستیک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شامل جابجایی، انبار و پیگیری سفارشات است.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ترویج: شامل فعالیت های مربوط به روابط عمومی،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برنامه‌های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تبلیغاتی، فروش شخصی و … </a:t>
            </a:r>
            <a:r>
              <a:rPr lang="fa-IR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می‌باشد</a:t>
            </a:r>
            <a:r>
              <a:rPr lang="fa-IR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91ACBE-8A37-44AB-A7EF-E218AB020132}"/>
              </a:ext>
            </a:extLst>
          </p:cNvPr>
          <p:cNvSpPr/>
          <p:nvPr/>
        </p:nvSpPr>
        <p:spPr>
          <a:xfrm>
            <a:off x="5988998" y="5732603"/>
            <a:ext cx="4326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7- برنامه ریزی ارزیابی، نظارت و کنترل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C3CD3B-3D26-4294-BA3E-FD0911EB69D2}"/>
              </a:ext>
            </a:extLst>
          </p:cNvPr>
          <p:cNvSpPr/>
          <p:nvPr/>
        </p:nvSpPr>
        <p:spPr>
          <a:xfrm>
            <a:off x="6096001" y="2600522"/>
            <a:ext cx="4182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4- تدقیق اهداف برای هر بخش از بازار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2A8FCF-EDC4-438C-818F-C8617051D5B7}"/>
              </a:ext>
            </a:extLst>
          </p:cNvPr>
          <p:cNvSpPr/>
          <p:nvPr/>
        </p:nvSpPr>
        <p:spPr>
          <a:xfrm>
            <a:off x="8511995" y="6217878"/>
            <a:ext cx="1757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8- اجرای طرح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824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اهداف کلی بنگاه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CB0E87-7DD6-4965-A829-A8BBD601371E}"/>
              </a:ext>
            </a:extLst>
          </p:cNvPr>
          <p:cNvSpPr/>
          <p:nvPr/>
        </p:nvSpPr>
        <p:spPr>
          <a:xfrm>
            <a:off x="7806833" y="912693"/>
            <a:ext cx="2433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۱- اهداف کلی فعالیت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1EBDF-74A7-4D05-8A78-20A047699E0B}"/>
              </a:ext>
            </a:extLst>
          </p:cNvPr>
          <p:cNvSpPr/>
          <p:nvPr/>
        </p:nvSpPr>
        <p:spPr>
          <a:xfrm>
            <a:off x="5904710" y="1700809"/>
            <a:ext cx="380424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انتظارات در بخش مالی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انتظارات در بخش نیروی انسانی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انتظارات در بخش بازاریابی</a:t>
            </a:r>
            <a:endParaRPr lang="fa-IR" sz="2400" dirty="0">
              <a:solidFill>
                <a:srgbClr val="0000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تجزیه و تحلیل محیط یا موقعیت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1EBDF-74A7-4D05-8A78-20A047699E0B}"/>
              </a:ext>
            </a:extLst>
          </p:cNvPr>
          <p:cNvSpPr/>
          <p:nvPr/>
        </p:nvSpPr>
        <p:spPr>
          <a:xfrm>
            <a:off x="6496625" y="1200046"/>
            <a:ext cx="3475630" cy="44319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جمعیت شناختی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اقتصادی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حقوقی و قانونی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تکنولوژیکی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رقابت پذیری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96F1C"/>
              </a:buClr>
              <a:buFont typeface="Wingdings" panose="05000000000000000000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های منابع بنگاه</a:t>
            </a:r>
          </a:p>
        </p:txBody>
      </p:sp>
    </p:spTree>
    <p:extLst>
      <p:ext uri="{BB962C8B-B14F-4D97-AF65-F5344CB8AC3E}">
        <p14:creationId xmlns:p14="http://schemas.microsoft.com/office/powerpoint/2010/main" val="311828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2B3EF2-C802-41D5-8848-6BF1FE31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244994"/>
            <a:ext cx="3347864" cy="26093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شناخت و بخش بندی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D49186-A45F-4DA4-8B31-69B43B8CC55A}"/>
              </a:ext>
            </a:extLst>
          </p:cNvPr>
          <p:cNvSpPr/>
          <p:nvPr/>
        </p:nvSpPr>
        <p:spPr>
          <a:xfrm>
            <a:off x="2027548" y="692696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2400" b="1" dirty="0">
              <a:solidFill>
                <a:srgbClr val="000000"/>
              </a:solidFill>
              <a:latin typeface="IRANSans"/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 بندی بازار یا تقسیم بندی</a:t>
            </a:r>
            <a:r>
              <a:rPr lang="en-US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(Segmentation) 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فرایندی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است که طی آن، بازار به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بخش‌های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مختلف از مشتریان بالقوه، با نیازها و/یا ویژگی های مشابه تقسیم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می‌شود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2400" dirty="0">
              <a:solidFill>
                <a:srgbClr val="000000"/>
              </a:solidFill>
              <a:latin typeface="IRANSans"/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ویژگی مشتریان هر بخش این است که </a:t>
            </a: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رفتارهای خرید</a:t>
            </a:r>
            <a:r>
              <a:rPr lang="en-US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(Purchase Behavior) 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مشابهی دارند.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2400" dirty="0">
              <a:solidFill>
                <a:srgbClr val="000000"/>
              </a:solidFill>
              <a:latin typeface="IRANSans"/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بر اساس این تقسیم بندی،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می‌توان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فرصت‌ها را شناسایی کرده و محصولات و برنامه های بازاریابی ویژه طراحی کنید.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2400" dirty="0">
              <a:solidFill>
                <a:srgbClr val="000000"/>
              </a:solidFill>
              <a:latin typeface="IRANSans"/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این کار درنهایت، به شما در دستیابی به </a:t>
            </a:r>
            <a:r>
              <a:rPr lang="fa-IR" sz="2400" b="1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موقعیت رقابتی برتر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 کمک خواهد کرد.</a:t>
            </a:r>
          </a:p>
        </p:txBody>
      </p:sp>
    </p:spTree>
    <p:extLst>
      <p:ext uri="{BB962C8B-B14F-4D97-AF65-F5344CB8AC3E}">
        <p14:creationId xmlns:p14="http://schemas.microsoft.com/office/powerpoint/2010/main" val="210343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شناخت و بخش بندی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DCD28B-0659-4062-AC7C-46C4ABD43B63}"/>
              </a:ext>
            </a:extLst>
          </p:cNvPr>
          <p:cNvSpPr/>
          <p:nvPr/>
        </p:nvSpPr>
        <p:spPr>
          <a:xfrm>
            <a:off x="1991544" y="1412777"/>
            <a:ext cx="80466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 بندی بازار بر اساس موقعیت جغرافیایی مشتریان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 بندی بازار بر اساس ویژگی های جمعیت شناختی (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دموگرافیک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)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 بندی بازار بر اساس الگوهای رفتاری مشتریان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بخش بندی بازار بر اساس ویژگی های روانشناختی مشتریان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تقسیم بندی بازار بر اساس ویژگی های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تکنوگرافیک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(رفتارها در دنیای دیجیتال)</a:t>
            </a:r>
          </a:p>
        </p:txBody>
      </p:sp>
    </p:spTree>
    <p:extLst>
      <p:ext uri="{BB962C8B-B14F-4D97-AF65-F5344CB8AC3E}">
        <p14:creationId xmlns:p14="http://schemas.microsoft.com/office/powerpoint/2010/main" val="360570984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iransans</vt:lpstr>
      <vt:lpstr>iransans</vt:lpstr>
      <vt:lpstr>Microsoft Sans Serif</vt:lpstr>
      <vt:lpstr>Wingdings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2020-05-18T09:16:28Z</dcterms:created>
  <dcterms:modified xsi:type="dcterms:W3CDTF">2020-05-18T09:17:10Z</dcterms:modified>
</cp:coreProperties>
</file>