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84" r:id="rId3"/>
    <p:sldId id="285" r:id="rId4"/>
    <p:sldId id="286" r:id="rId5"/>
    <p:sldId id="288" r:id="rId6"/>
    <p:sldId id="287" r:id="rId7"/>
    <p:sldId id="289" r:id="rId8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D14"/>
    <a:srgbClr val="000000"/>
    <a:srgbClr val="35759D"/>
    <a:srgbClr val="35B19D"/>
    <a:srgbClr val="292929"/>
    <a:srgbClr val="4D4D4D"/>
    <a:srgbClr val="777777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434" autoAdjust="0"/>
  </p:normalViewPr>
  <p:slideViewPr>
    <p:cSldViewPr showGuides="1">
      <p:cViewPr varScale="1">
        <p:scale>
          <a:sx n="74" d="100"/>
          <a:sy n="74" d="100"/>
        </p:scale>
        <p:origin x="161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CF5C05-9944-4CC6-92A6-CADA8C3112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772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CBAF13F-08D1-4EFC-9671-547C0EACD5FC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803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672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408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76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2172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6863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70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579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392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360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5975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38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123728" y="692696"/>
            <a:ext cx="5029200" cy="762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rtl="1" eaLnBrk="1" hangingPunct="1"/>
            <a:r>
              <a:rPr lang="fa-IR" sz="4000" dirty="0">
                <a:solidFill>
                  <a:srgbClr val="4D4D4D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مدیریت و برنامه ریزی سفر</a:t>
            </a:r>
            <a:endParaRPr lang="ru-RU" sz="4000" dirty="0">
              <a:solidFill>
                <a:srgbClr val="4D4D4D"/>
              </a:solidFill>
              <a:cs typeface="B Titr" panose="00000700000000000000" pitchFamily="2" charset="-78"/>
            </a:endParaRP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907704" y="4725144"/>
            <a:ext cx="5029200" cy="1075184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rtl="1" eaLnBrk="1" hangingPunct="1"/>
            <a:r>
              <a:rPr lang="fa-IR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محمود حسن پور</a:t>
            </a:r>
          </a:p>
          <a:p>
            <a:pPr algn="ctr" rtl="1" eaLnBrk="1" hangingPunct="1"/>
            <a:endParaRPr lang="fa-IR" dirty="0">
              <a:solidFill>
                <a:srgbClr val="777777"/>
              </a:solidFill>
              <a:latin typeface="Baskerville Old Face" panose="02020602080505020303" pitchFamily="18" charset="0"/>
              <a:cs typeface="B Titr" panose="00000700000000000000" pitchFamily="2" charset="-78"/>
            </a:endParaRPr>
          </a:p>
          <a:p>
            <a:pPr algn="ctr" rtl="1" eaLnBrk="1" hangingPunct="1"/>
            <a:r>
              <a:rPr lang="fa-IR" sz="2000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عضو هیات علمی گروه گردشگری</a:t>
            </a:r>
          </a:p>
          <a:p>
            <a:pPr algn="ctr" rtl="1" eaLnBrk="1" hangingPunct="1"/>
            <a:r>
              <a:rPr lang="fa-IR" sz="2000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دانشگاه مازندران</a:t>
            </a:r>
            <a:endParaRPr lang="ru-RU" sz="2000" dirty="0">
              <a:solidFill>
                <a:srgbClr val="777777"/>
              </a:solidFill>
              <a:cs typeface="B Titr" panose="000007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4622"/>
            <a:ext cx="7315200" cy="715962"/>
          </a:xfrm>
        </p:spPr>
        <p:txBody>
          <a:bodyPr/>
          <a:lstStyle/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dirty="0">
                <a:solidFill>
                  <a:srgbClr val="000000"/>
                </a:solidFill>
                <a:cs typeface="B Titr" panose="00000700000000000000" pitchFamily="2" charset="-78"/>
              </a:rPr>
              <a:t>برنامه ریزی و طراحی تور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0D7D96-A53E-48C5-9A0A-D102D0402A99}"/>
              </a:ext>
            </a:extLst>
          </p:cNvPr>
          <p:cNvSpPr txBox="1">
            <a:spLocks/>
          </p:cNvSpPr>
          <p:nvPr/>
        </p:nvSpPr>
        <p:spPr bwMode="auto">
          <a:xfrm>
            <a:off x="1381216" y="1196752"/>
            <a:ext cx="7315200" cy="409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endParaRPr lang="fa-IR" sz="28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2375756" y="1213126"/>
            <a:ext cx="4392488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انواع تورها یا برنامه های سفر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590991-3487-471E-AD50-94D1CCC47A87}"/>
              </a:ext>
            </a:extLst>
          </p:cNvPr>
          <p:cNvSpPr txBox="1">
            <a:spLocks/>
          </p:cNvSpPr>
          <p:nvPr/>
        </p:nvSpPr>
        <p:spPr bwMode="auto">
          <a:xfrm>
            <a:off x="1806755" y="2157332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برنامه سفر با مرکزیت ثابت (</a:t>
            </a:r>
            <a:r>
              <a:rPr lang="en-US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Hub and Spoke</a:t>
            </a: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6569A80-8A74-4E60-954D-87E377833A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" t="3900" r="3782"/>
          <a:stretch/>
        </p:blipFill>
        <p:spPr bwMode="auto">
          <a:xfrm>
            <a:off x="456131" y="3101538"/>
            <a:ext cx="3600400" cy="274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E2789320">
            <a:hlinkClick r:id="" action="ppaction://media"/>
            <a:extLst>
              <a:ext uri="{FF2B5EF4-FFF2-40B4-BE49-F238E27FC236}">
                <a16:creationId xmlns:a16="http://schemas.microsoft.com/office/drawing/2014/main" id="{6DD701F6-00CB-4EB3-90F5-D251526CB1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72722" y="3741025"/>
            <a:ext cx="487363" cy="487363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6323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4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D0D7D96-A53E-48C5-9A0A-D102D0402A99}"/>
              </a:ext>
            </a:extLst>
          </p:cNvPr>
          <p:cNvSpPr txBox="1">
            <a:spLocks/>
          </p:cNvSpPr>
          <p:nvPr/>
        </p:nvSpPr>
        <p:spPr bwMode="auto">
          <a:xfrm>
            <a:off x="1381216" y="1196752"/>
            <a:ext cx="7315200" cy="409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endParaRPr lang="fa-IR" sz="28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997714" y="358481"/>
            <a:ext cx="514857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انواع تورها یا برنامه های سفر - ادامه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590991-3487-471E-AD50-94D1CCC47A87}"/>
              </a:ext>
            </a:extLst>
          </p:cNvPr>
          <p:cNvSpPr txBox="1">
            <a:spLocks/>
          </p:cNvSpPr>
          <p:nvPr/>
        </p:nvSpPr>
        <p:spPr bwMode="auto">
          <a:xfrm>
            <a:off x="1800735" y="1433183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برنامه سفر </a:t>
            </a:r>
            <a:r>
              <a:rPr lang="fa-IR" sz="2800" b="1" kern="0" dirty="0" err="1">
                <a:solidFill>
                  <a:srgbClr val="000000"/>
                </a:solidFill>
                <a:cs typeface="B Titr" panose="00000700000000000000" pitchFamily="2" charset="-78"/>
              </a:rPr>
              <a:t>حلقوی</a:t>
            </a: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 یا دایره ای (</a:t>
            </a:r>
            <a:r>
              <a:rPr lang="en-US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circle tour</a:t>
            </a: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)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B0ED35E-70F0-43D6-B66E-E017C8AAD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85576"/>
            <a:ext cx="4304573" cy="2582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E8DE38A1">
            <a:hlinkClick r:id="" action="ppaction://media"/>
            <a:extLst>
              <a:ext uri="{FF2B5EF4-FFF2-40B4-BE49-F238E27FC236}">
                <a16:creationId xmlns:a16="http://schemas.microsoft.com/office/drawing/2014/main" id="{F4CCFA51-8A32-4746-A315-9428574BE4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58923" y="3185318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181179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23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D0D7D96-A53E-48C5-9A0A-D102D0402A99}"/>
              </a:ext>
            </a:extLst>
          </p:cNvPr>
          <p:cNvSpPr txBox="1">
            <a:spLocks/>
          </p:cNvSpPr>
          <p:nvPr/>
        </p:nvSpPr>
        <p:spPr bwMode="auto">
          <a:xfrm>
            <a:off x="1381216" y="1196752"/>
            <a:ext cx="7315200" cy="409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endParaRPr lang="fa-IR" sz="28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997714" y="358481"/>
            <a:ext cx="514857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انواع تورها یا برنامه های سفر - ادامه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590991-3487-471E-AD50-94D1CCC47A87}"/>
              </a:ext>
            </a:extLst>
          </p:cNvPr>
          <p:cNvSpPr txBox="1">
            <a:spLocks/>
          </p:cNvSpPr>
          <p:nvPr/>
        </p:nvSpPr>
        <p:spPr bwMode="auto">
          <a:xfrm>
            <a:off x="1800735" y="1433183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برنامه سفر مسیر باز (</a:t>
            </a:r>
            <a:r>
              <a:rPr lang="en-US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Open-jaw</a:t>
            </a: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)</a:t>
            </a:r>
          </a:p>
        </p:txBody>
      </p:sp>
      <p:pic>
        <p:nvPicPr>
          <p:cNvPr id="2050" name="Picture 2" descr="See, Taste, Tour: London &amp; Paris | Flight Centre Canada">
            <a:extLst>
              <a:ext uri="{FF2B5EF4-FFF2-40B4-BE49-F238E27FC236}">
                <a16:creationId xmlns:a16="http://schemas.microsoft.com/office/drawing/2014/main" id="{1C9BC6B6-D43B-4C10-8981-26C90D379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85576"/>
            <a:ext cx="3275672" cy="327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E592062E">
            <a:hlinkClick r:id="" action="ppaction://media"/>
            <a:extLst>
              <a:ext uri="{FF2B5EF4-FFF2-40B4-BE49-F238E27FC236}">
                <a16:creationId xmlns:a16="http://schemas.microsoft.com/office/drawing/2014/main" id="{E4D9863C-6148-447E-B9A1-C8544089AE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69072" y="3140968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156732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457654" y="358481"/>
            <a:ext cx="7162324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انواع تورها یا برنامه های سفر از نظر نوع فعالیت- ادامه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590991-3487-471E-AD50-94D1CCC47A87}"/>
              </a:ext>
            </a:extLst>
          </p:cNvPr>
          <p:cNvSpPr txBox="1">
            <a:spLocks/>
          </p:cNvSpPr>
          <p:nvPr/>
        </p:nvSpPr>
        <p:spPr bwMode="auto">
          <a:xfrm>
            <a:off x="467544" y="3071019"/>
            <a:ext cx="8150055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تورهای فرهنگی- تاریخی (</a:t>
            </a:r>
            <a:r>
              <a:rPr lang="en-US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Cultural tours</a:t>
            </a: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)</a:t>
            </a: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endParaRPr lang="fa-IR" sz="2800" b="1" kern="0" dirty="0">
              <a:solidFill>
                <a:srgbClr val="000000"/>
              </a:solidFill>
              <a:cs typeface="B Titr" panose="00000700000000000000" pitchFamily="2" charset="-78"/>
            </a:endParaRP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تورهای طبیعی (</a:t>
            </a:r>
            <a:r>
              <a:rPr lang="en-US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Natural tours</a:t>
            </a: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)</a:t>
            </a: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endParaRPr lang="fa-IR" sz="2800" b="1" kern="0" dirty="0">
              <a:solidFill>
                <a:srgbClr val="000000"/>
              </a:solidFill>
              <a:cs typeface="B Titr" panose="00000700000000000000" pitchFamily="2" charset="-78"/>
            </a:endParaRP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تورهای با علائق ویژه (</a:t>
            </a:r>
            <a:r>
              <a:rPr lang="en-US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Special interests tours</a:t>
            </a: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)</a:t>
            </a: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 </a:t>
            </a:r>
            <a:r>
              <a:rPr lang="fa-IR" sz="2400" b="1" kern="0" dirty="0">
                <a:solidFill>
                  <a:srgbClr val="C00000"/>
                </a:solidFill>
                <a:cs typeface="B Titr" panose="00000700000000000000" pitchFamily="2" charset="-78"/>
              </a:rPr>
              <a:t>تور غذا،            تور دوچرخه سواری،      تور موتور سواری،       تور موسیقی،         تور زنان،       </a:t>
            </a:r>
            <a:r>
              <a:rPr lang="fa-IR" sz="2400" b="1" kern="0" dirty="0" err="1">
                <a:solidFill>
                  <a:srgbClr val="C00000"/>
                </a:solidFill>
                <a:cs typeface="B Titr" panose="00000700000000000000" pitchFamily="2" charset="-78"/>
              </a:rPr>
              <a:t>تورماجراجویانه</a:t>
            </a:r>
            <a:r>
              <a:rPr lang="fa-IR" sz="2400" b="1" kern="0" dirty="0">
                <a:solidFill>
                  <a:srgbClr val="C00000"/>
                </a:solidFill>
                <a:cs typeface="B Titr" panose="00000700000000000000" pitchFamily="2" charset="-78"/>
              </a:rPr>
              <a:t>،      تور کشاورزی،         تور خلاقانه،        تور داوطلبانه و ....</a:t>
            </a:r>
          </a:p>
        </p:txBody>
      </p:sp>
      <p:pic>
        <p:nvPicPr>
          <p:cNvPr id="7" name="83C8026C">
            <a:hlinkClick r:id="" action="ppaction://media"/>
            <a:extLst>
              <a:ext uri="{FF2B5EF4-FFF2-40B4-BE49-F238E27FC236}">
                <a16:creationId xmlns:a16="http://schemas.microsoft.com/office/drawing/2014/main" id="{B17BC15F-CB82-4CB3-A06A-2F7C34905B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02399" y="2827337"/>
            <a:ext cx="487363" cy="487363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8" name="9EAB277D">
            <a:hlinkClick r:id="" action="ppaction://media"/>
            <a:extLst>
              <a:ext uri="{FF2B5EF4-FFF2-40B4-BE49-F238E27FC236}">
                <a16:creationId xmlns:a16="http://schemas.microsoft.com/office/drawing/2014/main" id="{64CE134B-50D3-44F2-A108-DF462A9388C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77981" y="5332058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49356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7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226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انواع تورها یا برنامه های سفر از نظر اندازه گروه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590991-3487-471E-AD50-94D1CCC47A87}"/>
              </a:ext>
            </a:extLst>
          </p:cNvPr>
          <p:cNvSpPr txBox="1">
            <a:spLocks/>
          </p:cNvSpPr>
          <p:nvPr/>
        </p:nvSpPr>
        <p:spPr bwMode="auto">
          <a:xfrm>
            <a:off x="1691680" y="1484784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تورهای انفرادی یا شخصی (</a:t>
            </a:r>
            <a:r>
              <a:rPr lang="en-US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Individual tours</a:t>
            </a: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8A3B374-4722-4927-836C-6660B7F3A2DF}"/>
              </a:ext>
            </a:extLst>
          </p:cNvPr>
          <p:cNvSpPr txBox="1">
            <a:spLocks/>
          </p:cNvSpPr>
          <p:nvPr/>
        </p:nvSpPr>
        <p:spPr bwMode="auto">
          <a:xfrm>
            <a:off x="1691680" y="2492896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تورهای گروهی(</a:t>
            </a:r>
            <a:r>
              <a:rPr lang="en-US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group tours</a:t>
            </a:r>
            <a:r>
              <a:rPr lang="fa-IR" sz="2800" b="1" kern="0" dirty="0">
                <a:solidFill>
                  <a:srgbClr val="000000"/>
                </a:solidFill>
                <a:cs typeface="B Titr" panose="00000700000000000000" pitchFamily="2" charset="-78"/>
              </a:rPr>
              <a:t>)</a:t>
            </a:r>
          </a:p>
        </p:txBody>
      </p:sp>
      <p:pic>
        <p:nvPicPr>
          <p:cNvPr id="9" name="1BA1CF5A">
            <a:hlinkClick r:id="" action="ppaction://media"/>
            <a:extLst>
              <a:ext uri="{FF2B5EF4-FFF2-40B4-BE49-F238E27FC236}">
                <a16:creationId xmlns:a16="http://schemas.microsoft.com/office/drawing/2014/main" id="{7E9A5E94-D926-46E1-9226-AB58184BED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1600" y="3429000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417243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7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چگونه یک تور طراحی کنیم؟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590991-3487-471E-AD50-94D1CCC47A87}"/>
              </a:ext>
            </a:extLst>
          </p:cNvPr>
          <p:cNvSpPr txBox="1">
            <a:spLocks/>
          </p:cNvSpPr>
          <p:nvPr/>
        </p:nvSpPr>
        <p:spPr bwMode="auto">
          <a:xfrm>
            <a:off x="971600" y="1484784"/>
            <a:ext cx="8035447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گام اول: تصمیم در مورد نوع، مدت زمان، سطح خدمات و مسیر اولیه سفر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971600" y="2348880"/>
            <a:ext cx="8035447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گام دوم: انجام تحقیقات/بازدید میدانی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CA13CE5-F4D2-4BA9-8A10-9CFA3C29E1EA}"/>
              </a:ext>
            </a:extLst>
          </p:cNvPr>
          <p:cNvSpPr txBox="1">
            <a:spLocks/>
          </p:cNvSpPr>
          <p:nvPr/>
        </p:nvSpPr>
        <p:spPr bwMode="auto">
          <a:xfrm>
            <a:off x="971600" y="3163207"/>
            <a:ext cx="8035447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گام سوم: تهیه گزارش سفر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41D077F-F4E6-47A7-8173-7524C613B417}"/>
              </a:ext>
            </a:extLst>
          </p:cNvPr>
          <p:cNvSpPr txBox="1">
            <a:spLocks/>
          </p:cNvSpPr>
          <p:nvPr/>
        </p:nvSpPr>
        <p:spPr bwMode="auto">
          <a:xfrm>
            <a:off x="971600" y="3977534"/>
            <a:ext cx="8035447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Titr" panose="00000700000000000000" pitchFamily="2" charset="-78"/>
              </a:rPr>
              <a:t>گام چهارم: تدوین تور</a:t>
            </a:r>
          </a:p>
        </p:txBody>
      </p:sp>
      <p:pic>
        <p:nvPicPr>
          <p:cNvPr id="2" name="1F9F6393">
            <a:hlinkClick r:id="" action="ppaction://media"/>
            <a:extLst>
              <a:ext uri="{FF2B5EF4-FFF2-40B4-BE49-F238E27FC236}">
                <a16:creationId xmlns:a16="http://schemas.microsoft.com/office/drawing/2014/main" id="{E0B80FF9-26D2-42E8-847E-F90966BEBE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1884" y="3733852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23692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14bd25b655ce5c5f0e927ca583e6fe27495f1e"/>
</p:tagLst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powerpoint-template(3)</Template>
  <TotalTime>5431</TotalTime>
  <Words>199</Words>
  <Application>Microsoft Office PowerPoint</Application>
  <PresentationFormat>On-screen Show (4:3)</PresentationFormat>
  <Paragraphs>28</Paragraphs>
  <Slides>7</Slides>
  <Notes>1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Baskerville Old Face</vt:lpstr>
      <vt:lpstr>Microsoft Sans Serif</vt:lpstr>
      <vt:lpstr>Wingdings</vt:lpstr>
      <vt:lpstr>powerpoint-template-24</vt:lpstr>
      <vt:lpstr>مدیریت و برنامه ریزی سفر</vt:lpstr>
      <vt:lpstr>برنامه ریزی و طراحی تور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www.Ghalamo.com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Mohammad</dc:creator>
  <dc:description>www.Ghalamo.com</dc:description>
  <cp:lastModifiedBy>L.E.N.O.V.O</cp:lastModifiedBy>
  <cp:revision>190</cp:revision>
  <dcterms:created xsi:type="dcterms:W3CDTF">2016-02-24T07:23:09Z</dcterms:created>
  <dcterms:modified xsi:type="dcterms:W3CDTF">2020-04-13T11:05:52Z</dcterms:modified>
</cp:coreProperties>
</file>