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888" r:id="rId1"/>
  </p:sldMasterIdLst>
  <p:sldIdLst>
    <p:sldId id="257" r:id="rId2"/>
    <p:sldId id="258" r:id="rId3"/>
    <p:sldId id="259" r:id="rId4"/>
    <p:sldId id="260" r:id="rId5"/>
    <p:sldId id="261" r:id="rId6"/>
    <p:sldId id="262" r:id="rId7"/>
    <p:sldId id="263" r:id="rId8"/>
    <p:sldId id="264" r:id="rId9"/>
    <p:sldId id="265" r:id="rId10"/>
    <p:sldId id="266" r:id="rId11"/>
    <p:sldId id="268" r:id="rId12"/>
    <p:sldId id="269" r:id="rId13"/>
  </p:sldIdLst>
  <p:sldSz cx="9144000" cy="6858000" type="screen4x3"/>
  <p:notesSz cx="6858000" cy="9144000"/>
  <p:defaultTextStyle>
    <a:defPPr>
      <a:defRPr lang="fa-IR"/>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380"/>
    <p:restoredTop sz="94660"/>
  </p:normalViewPr>
  <p:slideViewPr>
    <p:cSldViewPr>
      <p:cViewPr varScale="1">
        <p:scale>
          <a:sx n="42" d="100"/>
          <a:sy n="42" d="100"/>
        </p:scale>
        <p:origin x="-1464" y="-43"/>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en-US" smtClean="0"/>
              <a:t>Click to edit Master title style</a:t>
            </a:r>
            <a:endParaRPr kumimoji="0" lang="en-US"/>
          </a:p>
        </p:txBody>
      </p:sp>
      <p:sp>
        <p:nvSpPr>
          <p:cNvPr id="28" name="Date Placeholder 27"/>
          <p:cNvSpPr>
            <a:spLocks noGrp="1"/>
          </p:cNvSpPr>
          <p:nvPr>
            <p:ph type="dt" sz="half" idx="10"/>
          </p:nvPr>
        </p:nvSpPr>
        <p:spPr/>
        <p:txBody>
          <a:bodyPr/>
          <a:lstStyle/>
          <a:p>
            <a:fld id="{98CB8243-0D6A-4212-B6DF-077E4824AE98}" type="datetimeFigureOut">
              <a:rPr lang="fa-IR" smtClean="0"/>
              <a:t>11/07/1441</a:t>
            </a:fld>
            <a:endParaRPr lang="fa-IR"/>
          </a:p>
        </p:txBody>
      </p:sp>
      <p:sp>
        <p:nvSpPr>
          <p:cNvPr id="17" name="Footer Placeholder 16"/>
          <p:cNvSpPr>
            <a:spLocks noGrp="1"/>
          </p:cNvSpPr>
          <p:nvPr>
            <p:ph type="ftr" sz="quarter" idx="11"/>
          </p:nvPr>
        </p:nvSpPr>
        <p:spPr/>
        <p:txBody>
          <a:bodyPr/>
          <a:lstStyle/>
          <a:p>
            <a:endParaRPr lang="fa-IR"/>
          </a:p>
        </p:txBody>
      </p:sp>
      <p:sp>
        <p:nvSpPr>
          <p:cNvPr id="29" name="Slide Number Placeholder 28"/>
          <p:cNvSpPr>
            <a:spLocks noGrp="1"/>
          </p:cNvSpPr>
          <p:nvPr>
            <p:ph type="sldNum" sz="quarter" idx="12"/>
          </p:nvPr>
        </p:nvSpPr>
        <p:spPr/>
        <p:txBody>
          <a:bodyPr/>
          <a:lstStyle/>
          <a:p>
            <a:fld id="{2C14FCDE-FCEE-43AE-9694-7EDB41A7F21F}" type="slidenum">
              <a:rPr lang="fa-IR" smtClean="0"/>
              <a:t>‹#›</a:t>
            </a:fld>
            <a:endParaRPr lang="fa-IR"/>
          </a:p>
        </p:txBody>
      </p:sp>
      <p:sp>
        <p:nvSpPr>
          <p:cNvPr id="9" name="Subtitle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98CB8243-0D6A-4212-B6DF-077E4824AE98}" type="datetimeFigureOut">
              <a:rPr lang="fa-IR" smtClean="0"/>
              <a:t>11/07/1441</a:t>
            </a:fld>
            <a:endParaRPr lang="fa-IR"/>
          </a:p>
        </p:txBody>
      </p:sp>
      <p:sp>
        <p:nvSpPr>
          <p:cNvPr id="5" name="Footer Placeholder 4"/>
          <p:cNvSpPr>
            <a:spLocks noGrp="1"/>
          </p:cNvSpPr>
          <p:nvPr>
            <p:ph type="ftr" sz="quarter" idx="11"/>
          </p:nvPr>
        </p:nvSpPr>
        <p:spPr/>
        <p:txBody>
          <a:bodyPr/>
          <a:lstStyle/>
          <a:p>
            <a:endParaRPr lang="fa-IR"/>
          </a:p>
        </p:txBody>
      </p:sp>
      <p:sp>
        <p:nvSpPr>
          <p:cNvPr id="6" name="Slide Number Placeholder 5"/>
          <p:cNvSpPr>
            <a:spLocks noGrp="1"/>
          </p:cNvSpPr>
          <p:nvPr>
            <p:ph type="sldNum" sz="quarter" idx="12"/>
          </p:nvPr>
        </p:nvSpPr>
        <p:spPr/>
        <p:txBody>
          <a:bodyPr/>
          <a:lstStyle/>
          <a:p>
            <a:fld id="{2C14FCDE-FCEE-43AE-9694-7EDB41A7F21F}" type="slidenum">
              <a:rPr lang="fa-IR" smtClean="0"/>
              <a:t>‹#›</a:t>
            </a:fld>
            <a:endParaRPr lang="fa-I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3">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98CB8243-0D6A-4212-B6DF-077E4824AE98}" type="datetimeFigureOut">
              <a:rPr lang="fa-IR" smtClean="0"/>
              <a:t>11/07/1441</a:t>
            </a:fld>
            <a:endParaRPr lang="fa-IR"/>
          </a:p>
        </p:txBody>
      </p:sp>
      <p:sp>
        <p:nvSpPr>
          <p:cNvPr id="5" name="Footer Placeholder 4"/>
          <p:cNvSpPr>
            <a:spLocks noGrp="1"/>
          </p:cNvSpPr>
          <p:nvPr>
            <p:ph type="ftr" sz="quarter" idx="11"/>
          </p:nvPr>
        </p:nvSpPr>
        <p:spPr/>
        <p:txBody>
          <a:bodyPr/>
          <a:lstStyle/>
          <a:p>
            <a:endParaRPr lang="fa-IR"/>
          </a:p>
        </p:txBody>
      </p:sp>
      <p:sp>
        <p:nvSpPr>
          <p:cNvPr id="6" name="Slide Number Placeholder 5"/>
          <p:cNvSpPr>
            <a:spLocks noGrp="1"/>
          </p:cNvSpPr>
          <p:nvPr>
            <p:ph type="sldNum" sz="quarter" idx="12"/>
          </p:nvPr>
        </p:nvSpPr>
        <p:spPr>
          <a:xfrm>
            <a:off x="7924800" y="6416675"/>
            <a:ext cx="762000" cy="365125"/>
          </a:xfrm>
        </p:spPr>
        <p:txBody>
          <a:bodyPr/>
          <a:lstStyle/>
          <a:p>
            <a:fld id="{2C14FCDE-FCEE-43AE-9694-7EDB41A7F21F}" type="slidenum">
              <a:rPr lang="fa-IR" smtClean="0"/>
              <a:t>‹#›</a:t>
            </a:fld>
            <a:endParaRPr lang="fa-IR"/>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98CB8243-0D6A-4212-B6DF-077E4824AE98}" type="datetimeFigureOut">
              <a:rPr lang="fa-IR" smtClean="0"/>
              <a:t>11/07/1441</a:t>
            </a:fld>
            <a:endParaRPr lang="fa-IR"/>
          </a:p>
        </p:txBody>
      </p:sp>
      <p:sp>
        <p:nvSpPr>
          <p:cNvPr id="6" name="Footer Placeholder 5"/>
          <p:cNvSpPr>
            <a:spLocks noGrp="1"/>
          </p:cNvSpPr>
          <p:nvPr>
            <p:ph type="ftr" sz="quarter" idx="11"/>
          </p:nvPr>
        </p:nvSpPr>
        <p:spPr/>
        <p:txBody>
          <a:bodyPr/>
          <a:lstStyle/>
          <a:p>
            <a:endParaRPr lang="fa-IR"/>
          </a:p>
        </p:txBody>
      </p:sp>
      <p:sp>
        <p:nvSpPr>
          <p:cNvPr id="7" name="Slide Number Placeholder 6"/>
          <p:cNvSpPr>
            <a:spLocks noGrp="1"/>
          </p:cNvSpPr>
          <p:nvPr>
            <p:ph type="sldNum" sz="quarter" idx="12"/>
          </p:nvPr>
        </p:nvSpPr>
        <p:spPr/>
        <p:txBody>
          <a:bodyPr/>
          <a:lstStyle/>
          <a:p>
            <a:fld id="{2C14FCDE-FCEE-43AE-9694-7EDB41A7F21F}" type="slidenum">
              <a:rPr lang="fa-IR" smtClean="0"/>
              <a:t>‹#›</a:t>
            </a:fld>
            <a:endParaRPr lang="fa-I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98CB8243-0D6A-4212-B6DF-077E4824AE98}" type="datetimeFigureOut">
              <a:rPr lang="fa-IR" smtClean="0"/>
              <a:t>11/07/1441</a:t>
            </a:fld>
            <a:endParaRPr lang="fa-IR"/>
          </a:p>
        </p:txBody>
      </p:sp>
      <p:sp>
        <p:nvSpPr>
          <p:cNvPr id="8" name="Footer Placeholder 7"/>
          <p:cNvSpPr>
            <a:spLocks noGrp="1"/>
          </p:cNvSpPr>
          <p:nvPr>
            <p:ph type="ftr" sz="quarter" idx="11"/>
          </p:nvPr>
        </p:nvSpPr>
        <p:spPr/>
        <p:txBody>
          <a:bodyPr/>
          <a:lstStyle/>
          <a:p>
            <a:endParaRPr lang="fa-IR"/>
          </a:p>
        </p:txBody>
      </p:sp>
      <p:sp>
        <p:nvSpPr>
          <p:cNvPr id="9" name="Slide Number Placeholder 8"/>
          <p:cNvSpPr>
            <a:spLocks noGrp="1"/>
          </p:cNvSpPr>
          <p:nvPr>
            <p:ph type="sldNum" sz="quarter" idx="12"/>
          </p:nvPr>
        </p:nvSpPr>
        <p:spPr/>
        <p:txBody>
          <a:bodyPr/>
          <a:lstStyle/>
          <a:p>
            <a:fld id="{2C14FCDE-FCEE-43AE-9694-7EDB41A7F21F}" type="slidenum">
              <a:rPr lang="fa-IR" smtClean="0"/>
              <a:t>‹#›</a:t>
            </a:fld>
            <a:endParaRPr lang="fa-I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98CB8243-0D6A-4212-B6DF-077E4824AE98}" type="datetimeFigureOut">
              <a:rPr lang="fa-IR" smtClean="0"/>
              <a:t>11/07/1441</a:t>
            </a:fld>
            <a:endParaRPr lang="fa-IR"/>
          </a:p>
        </p:txBody>
      </p:sp>
      <p:sp>
        <p:nvSpPr>
          <p:cNvPr id="4" name="Footer Placeholder 3"/>
          <p:cNvSpPr>
            <a:spLocks noGrp="1"/>
          </p:cNvSpPr>
          <p:nvPr>
            <p:ph type="ftr" sz="quarter" idx="11"/>
          </p:nvPr>
        </p:nvSpPr>
        <p:spPr/>
        <p:txBody>
          <a:bodyPr/>
          <a:lstStyle/>
          <a:p>
            <a:endParaRPr lang="fa-IR"/>
          </a:p>
        </p:txBody>
      </p:sp>
      <p:sp>
        <p:nvSpPr>
          <p:cNvPr id="5" name="Slide Number Placeholder 4"/>
          <p:cNvSpPr>
            <a:spLocks noGrp="1"/>
          </p:cNvSpPr>
          <p:nvPr>
            <p:ph type="sldNum" sz="quarter" idx="12"/>
          </p:nvPr>
        </p:nvSpPr>
        <p:spPr/>
        <p:txBody>
          <a:bodyPr/>
          <a:lstStyle/>
          <a:p>
            <a:fld id="{2C14FCDE-FCEE-43AE-9694-7EDB41A7F21F}" type="slidenum">
              <a:rPr lang="fa-IR" smtClean="0"/>
              <a:t>‹#›</a:t>
            </a:fld>
            <a:endParaRPr lang="fa-I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8CB8243-0D6A-4212-B6DF-077E4824AE98}" type="datetimeFigureOut">
              <a:rPr lang="fa-IR" smtClean="0"/>
              <a:t>11/07/1441</a:t>
            </a:fld>
            <a:endParaRPr lang="fa-IR"/>
          </a:p>
        </p:txBody>
      </p:sp>
      <p:sp>
        <p:nvSpPr>
          <p:cNvPr id="3" name="Footer Placeholder 2"/>
          <p:cNvSpPr>
            <a:spLocks noGrp="1"/>
          </p:cNvSpPr>
          <p:nvPr>
            <p:ph type="ftr" sz="quarter" idx="11"/>
          </p:nvPr>
        </p:nvSpPr>
        <p:spPr/>
        <p:txBody>
          <a:bodyPr/>
          <a:lstStyle/>
          <a:p>
            <a:endParaRPr lang="fa-IR"/>
          </a:p>
        </p:txBody>
      </p:sp>
      <p:sp>
        <p:nvSpPr>
          <p:cNvPr id="4" name="Slide Number Placeholder 3"/>
          <p:cNvSpPr>
            <a:spLocks noGrp="1"/>
          </p:cNvSpPr>
          <p:nvPr>
            <p:ph type="sldNum" sz="quarter" idx="12"/>
          </p:nvPr>
        </p:nvSpPr>
        <p:spPr/>
        <p:txBody>
          <a:bodyPr/>
          <a:lstStyle/>
          <a:p>
            <a:fld id="{2C14FCDE-FCEE-43AE-9694-7EDB41A7F21F}" type="slidenum">
              <a:rPr lang="fa-IR" smtClean="0"/>
              <a:t>‹#›</a:t>
            </a:fld>
            <a:endParaRPr lang="fa-I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98CB8243-0D6A-4212-B6DF-077E4824AE98}" type="datetimeFigureOut">
              <a:rPr lang="fa-IR" smtClean="0"/>
              <a:t>11/07/1441</a:t>
            </a:fld>
            <a:endParaRPr lang="fa-IR"/>
          </a:p>
        </p:txBody>
      </p:sp>
      <p:sp>
        <p:nvSpPr>
          <p:cNvPr id="6" name="Footer Placeholder 5"/>
          <p:cNvSpPr>
            <a:spLocks noGrp="1"/>
          </p:cNvSpPr>
          <p:nvPr>
            <p:ph type="ftr" sz="quarter" idx="11"/>
          </p:nvPr>
        </p:nvSpPr>
        <p:spPr/>
        <p:txBody>
          <a:bodyPr/>
          <a:lstStyle/>
          <a:p>
            <a:endParaRPr lang="fa-IR"/>
          </a:p>
        </p:txBody>
      </p:sp>
      <p:sp>
        <p:nvSpPr>
          <p:cNvPr id="7" name="Slide Number Placeholder 6"/>
          <p:cNvSpPr>
            <a:spLocks noGrp="1"/>
          </p:cNvSpPr>
          <p:nvPr>
            <p:ph type="sldNum" sz="quarter" idx="12"/>
          </p:nvPr>
        </p:nvSpPr>
        <p:spPr/>
        <p:txBody>
          <a:bodyPr/>
          <a:lstStyle/>
          <a:p>
            <a:fld id="{2C14FCDE-FCEE-43AE-9694-7EDB41A7F21F}" type="slidenum">
              <a:rPr lang="fa-IR" smtClean="0"/>
              <a:t>‹#›</a:t>
            </a:fld>
            <a:endParaRPr lang="fa-I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en-US" smtClean="0">
                <a:solidFill>
                  <a:schemeClr val="lt1"/>
                </a:solidFill>
                <a:latin typeface="+mn-lt"/>
                <a:ea typeface="+mn-ea"/>
                <a:cs typeface="+mn-cs"/>
              </a:rPr>
              <a:t>Click icon to add picture</a:t>
            </a:r>
            <a:endParaRPr kumimoji="0" lang="en-US" dirty="0">
              <a:solidFill>
                <a:schemeClr val="lt1"/>
              </a:solidFill>
              <a:latin typeface="+mn-lt"/>
              <a:ea typeface="+mn-ea"/>
              <a:cs typeface="+mn-cs"/>
            </a:endParaRPr>
          </a:p>
        </p:txBody>
      </p:sp>
      <p:sp>
        <p:nvSpPr>
          <p:cNvPr id="4" name="Text Placeholder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98CB8243-0D6A-4212-B6DF-077E4824AE98}" type="datetimeFigureOut">
              <a:rPr lang="fa-IR" smtClean="0"/>
              <a:t>11/07/1441</a:t>
            </a:fld>
            <a:endParaRPr lang="fa-IR"/>
          </a:p>
        </p:txBody>
      </p:sp>
      <p:sp>
        <p:nvSpPr>
          <p:cNvPr id="6" name="Footer Placeholder 5"/>
          <p:cNvSpPr>
            <a:spLocks noGrp="1"/>
          </p:cNvSpPr>
          <p:nvPr>
            <p:ph type="ftr" sz="quarter" idx="11"/>
          </p:nvPr>
        </p:nvSpPr>
        <p:spPr/>
        <p:txBody>
          <a:bodyPr/>
          <a:lstStyle/>
          <a:p>
            <a:endParaRPr lang="fa-IR"/>
          </a:p>
        </p:txBody>
      </p:sp>
      <p:sp>
        <p:nvSpPr>
          <p:cNvPr id="7" name="Slide Number Placeholder 6"/>
          <p:cNvSpPr>
            <a:spLocks noGrp="1"/>
          </p:cNvSpPr>
          <p:nvPr>
            <p:ph type="sldNum" sz="quarter" idx="12"/>
          </p:nvPr>
        </p:nvSpPr>
        <p:spPr/>
        <p:txBody>
          <a:bodyPr/>
          <a:lstStyle/>
          <a:p>
            <a:fld id="{2C14FCDE-FCEE-43AE-9694-7EDB41A7F21F}" type="slidenum">
              <a:rPr lang="fa-IR" smtClean="0"/>
              <a:t>‹#›</a:t>
            </a:fld>
            <a:endParaRPr lang="fa-I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98CB8243-0D6A-4212-B6DF-077E4824AE98}" type="datetimeFigureOut">
              <a:rPr lang="fa-IR" smtClean="0"/>
              <a:t>11/07/1441</a:t>
            </a:fld>
            <a:endParaRPr lang="fa-IR"/>
          </a:p>
        </p:txBody>
      </p:sp>
      <p:sp>
        <p:nvSpPr>
          <p:cNvPr id="5" name="Footer Placeholder 4"/>
          <p:cNvSpPr>
            <a:spLocks noGrp="1"/>
          </p:cNvSpPr>
          <p:nvPr>
            <p:ph type="ftr" sz="quarter" idx="11"/>
          </p:nvPr>
        </p:nvSpPr>
        <p:spPr/>
        <p:txBody>
          <a:bodyPr/>
          <a:lstStyle/>
          <a:p>
            <a:endParaRPr lang="fa-IR"/>
          </a:p>
        </p:txBody>
      </p:sp>
      <p:sp>
        <p:nvSpPr>
          <p:cNvPr id="6" name="Slide Number Placeholder 5"/>
          <p:cNvSpPr>
            <a:spLocks noGrp="1"/>
          </p:cNvSpPr>
          <p:nvPr>
            <p:ph type="sldNum" sz="quarter" idx="12"/>
          </p:nvPr>
        </p:nvSpPr>
        <p:spPr/>
        <p:txBody>
          <a:bodyPr/>
          <a:lstStyle/>
          <a:p>
            <a:fld id="{2C14FCDE-FCEE-43AE-9694-7EDB41A7F21F}" type="slidenum">
              <a:rPr lang="fa-IR" smtClean="0"/>
              <a:t>‹#›</a:t>
            </a:fld>
            <a:endParaRPr lang="fa-I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98CB8243-0D6A-4212-B6DF-077E4824AE98}" type="datetimeFigureOut">
              <a:rPr lang="fa-IR" smtClean="0"/>
              <a:t>11/07/1441</a:t>
            </a:fld>
            <a:endParaRPr lang="fa-IR"/>
          </a:p>
        </p:txBody>
      </p:sp>
      <p:sp>
        <p:nvSpPr>
          <p:cNvPr id="5" name="Footer Placeholder 4"/>
          <p:cNvSpPr>
            <a:spLocks noGrp="1"/>
          </p:cNvSpPr>
          <p:nvPr>
            <p:ph type="ftr" sz="quarter" idx="11"/>
          </p:nvPr>
        </p:nvSpPr>
        <p:spPr/>
        <p:txBody>
          <a:bodyPr/>
          <a:lstStyle/>
          <a:p>
            <a:endParaRPr lang="fa-IR"/>
          </a:p>
        </p:txBody>
      </p:sp>
      <p:sp>
        <p:nvSpPr>
          <p:cNvPr id="6" name="Slide Number Placeholder 5"/>
          <p:cNvSpPr>
            <a:spLocks noGrp="1"/>
          </p:cNvSpPr>
          <p:nvPr>
            <p:ph type="sldNum" sz="quarter" idx="12"/>
          </p:nvPr>
        </p:nvSpPr>
        <p:spPr/>
        <p:txBody>
          <a:bodyPr/>
          <a:lstStyle/>
          <a:p>
            <a:fld id="{2C14FCDE-FCEE-43AE-9694-7EDB41A7F21F}" type="slidenum">
              <a:rPr lang="fa-IR" smtClean="0"/>
              <a:t>‹#›</a:t>
            </a:fld>
            <a:endParaRPr lang="fa-I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98CB8243-0D6A-4212-B6DF-077E4824AE98}" type="datetimeFigureOut">
              <a:rPr lang="fa-IR" smtClean="0"/>
              <a:t>11/07/1441</a:t>
            </a:fld>
            <a:endParaRPr lang="fa-IR"/>
          </a:p>
        </p:txBody>
      </p:sp>
      <p:sp>
        <p:nvSpPr>
          <p:cNvPr id="3" name="Footer Placeholder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fa-IR"/>
          </a:p>
        </p:txBody>
      </p:sp>
      <p:sp>
        <p:nvSpPr>
          <p:cNvPr id="23" name="Slide Number Placeholder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2C14FCDE-FCEE-43AE-9694-7EDB41A7F21F}" type="slidenum">
              <a:rPr lang="fa-IR" smtClean="0"/>
              <a:t>‹#›</a:t>
            </a:fld>
            <a:endParaRPr lang="fa-IR"/>
          </a:p>
        </p:txBody>
      </p:sp>
    </p:spTree>
  </p:cSld>
  <p:clrMap bg1="dk1" tx1="lt1" bg2="dk2" tx2="lt2" accent1="accent1" accent2="accent2" accent3="accent3" accent4="accent4" accent5="accent5" accent6="accent6" hlink="hlink" folHlink="folHlink"/>
  <p:sldLayoutIdLst>
    <p:sldLayoutId id="2147483889" r:id="rId1"/>
    <p:sldLayoutId id="2147483890" r:id="rId2"/>
    <p:sldLayoutId id="2147483891" r:id="rId3"/>
    <p:sldLayoutId id="2147483892" r:id="rId4"/>
    <p:sldLayoutId id="2147483893" r:id="rId5"/>
    <p:sldLayoutId id="2147483894" r:id="rId6"/>
    <p:sldLayoutId id="2147483895" r:id="rId7"/>
    <p:sldLayoutId id="2147483896" r:id="rId8"/>
    <p:sldLayoutId id="2147483897" r:id="rId9"/>
    <p:sldLayoutId id="2147483898" r:id="rId10"/>
    <p:sldLayoutId id="2147483899" r:id="rId11"/>
  </p:sldLayoutIdLst>
  <p:txStyles>
    <p:titleStyle>
      <a:lvl1pPr algn="ctr" rtl="1"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r" rtl="1"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r" rtl="1"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r" rtl="1"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r" rtl="1"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r" rtl="1"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r" rtl="1"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r" rtl="1"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r" rtl="1"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r" rtl="1"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188640"/>
            <a:ext cx="8496944" cy="6669360"/>
          </a:xfrm>
        </p:spPr>
        <p:txBody>
          <a:bodyPr>
            <a:noAutofit/>
          </a:bodyPr>
          <a:lstStyle/>
          <a:p>
            <a:pPr algn="r"/>
            <a:r>
              <a:rPr lang="fa-IR" sz="4000" dirty="0">
                <a:ln w="18415" cmpd="sng">
                  <a:solidFill>
                    <a:srgbClr val="FFFFFF"/>
                  </a:solidFill>
                  <a:prstDash val="solid"/>
                </a:ln>
                <a:solidFill>
                  <a:schemeClr val="tx1"/>
                </a:solidFill>
                <a:effectLst/>
                <a:cs typeface="+mn-cs"/>
              </a:rPr>
              <a:t>مقدمه:</a:t>
            </a:r>
            <a:r>
              <a:rPr lang="en-US" sz="4000" dirty="0">
                <a:ln w="18415" cmpd="sng">
                  <a:solidFill>
                    <a:srgbClr val="FFFFFF"/>
                  </a:solidFill>
                  <a:prstDash val="solid"/>
                </a:ln>
                <a:solidFill>
                  <a:schemeClr val="tx1"/>
                </a:solidFill>
                <a:effectLst/>
                <a:cs typeface="+mn-cs"/>
              </a:rPr>
              <a:t/>
            </a:r>
            <a:br>
              <a:rPr lang="en-US" sz="4000" dirty="0">
                <a:ln w="18415" cmpd="sng">
                  <a:solidFill>
                    <a:srgbClr val="FFFFFF"/>
                  </a:solidFill>
                  <a:prstDash val="solid"/>
                </a:ln>
                <a:solidFill>
                  <a:schemeClr val="tx1"/>
                </a:solidFill>
                <a:effectLst/>
                <a:cs typeface="+mn-cs"/>
              </a:rPr>
            </a:br>
            <a:r>
              <a:rPr lang="fa-IR" sz="4000" dirty="0">
                <a:ln w="18415" cmpd="sng">
                  <a:solidFill>
                    <a:srgbClr val="FFFFFF"/>
                  </a:solidFill>
                  <a:prstDash val="solid"/>
                </a:ln>
                <a:solidFill>
                  <a:schemeClr val="tx1"/>
                </a:solidFill>
                <a:effectLst/>
                <a:cs typeface="+mn-cs"/>
              </a:rPr>
              <a:t>به طورکلی برنامه ریزی درسی به آن حوزه علمی اشاره می کند که مشتمل برقلمروهای ذیل است:</a:t>
            </a:r>
            <a:r>
              <a:rPr lang="en-US" sz="4000" dirty="0">
                <a:ln w="18415" cmpd="sng">
                  <a:solidFill>
                    <a:srgbClr val="FFFFFF"/>
                  </a:solidFill>
                  <a:prstDash val="solid"/>
                </a:ln>
                <a:solidFill>
                  <a:schemeClr val="tx1"/>
                </a:solidFill>
                <a:effectLst/>
                <a:cs typeface="+mn-cs"/>
              </a:rPr>
              <a:t/>
            </a:r>
            <a:br>
              <a:rPr lang="en-US" sz="4000" dirty="0">
                <a:ln w="18415" cmpd="sng">
                  <a:solidFill>
                    <a:srgbClr val="FFFFFF"/>
                  </a:solidFill>
                  <a:prstDash val="solid"/>
                </a:ln>
                <a:solidFill>
                  <a:schemeClr val="tx1"/>
                </a:solidFill>
                <a:effectLst/>
                <a:cs typeface="+mn-cs"/>
              </a:rPr>
            </a:br>
            <a:r>
              <a:rPr lang="fa-IR" sz="4000" dirty="0">
                <a:ln w="18415" cmpd="sng">
                  <a:solidFill>
                    <a:srgbClr val="FFFFFF"/>
                  </a:solidFill>
                  <a:prstDash val="solid"/>
                </a:ln>
                <a:solidFill>
                  <a:schemeClr val="tx1"/>
                </a:solidFill>
                <a:effectLst/>
                <a:cs typeface="+mn-cs"/>
              </a:rPr>
              <a:t>1)مبانی برنامه ریزی درسی</a:t>
            </a:r>
            <a:r>
              <a:rPr lang="en-US" sz="4000" dirty="0">
                <a:ln w="18415" cmpd="sng">
                  <a:solidFill>
                    <a:srgbClr val="FFFFFF"/>
                  </a:solidFill>
                  <a:prstDash val="solid"/>
                </a:ln>
                <a:solidFill>
                  <a:schemeClr val="tx1"/>
                </a:solidFill>
                <a:effectLst/>
                <a:cs typeface="+mn-cs"/>
              </a:rPr>
              <a:t/>
            </a:r>
            <a:br>
              <a:rPr lang="en-US" sz="4000" dirty="0">
                <a:ln w="18415" cmpd="sng">
                  <a:solidFill>
                    <a:srgbClr val="FFFFFF"/>
                  </a:solidFill>
                  <a:prstDash val="solid"/>
                </a:ln>
                <a:solidFill>
                  <a:schemeClr val="tx1"/>
                </a:solidFill>
                <a:effectLst/>
                <a:cs typeface="+mn-cs"/>
              </a:rPr>
            </a:br>
            <a:r>
              <a:rPr lang="fa-IR" sz="4000" dirty="0">
                <a:ln w="18415" cmpd="sng">
                  <a:solidFill>
                    <a:srgbClr val="FFFFFF"/>
                  </a:solidFill>
                  <a:prstDash val="solid"/>
                </a:ln>
                <a:solidFill>
                  <a:schemeClr val="tx1"/>
                </a:solidFill>
                <a:effectLst/>
                <a:cs typeface="+mn-cs"/>
              </a:rPr>
              <a:t>2) مهندسی برنامه ریزی درسی</a:t>
            </a:r>
            <a:r>
              <a:rPr lang="en-US" sz="4000" dirty="0">
                <a:ln w="18415" cmpd="sng">
                  <a:solidFill>
                    <a:srgbClr val="FFFFFF"/>
                  </a:solidFill>
                  <a:prstDash val="solid"/>
                </a:ln>
                <a:solidFill>
                  <a:schemeClr val="tx1"/>
                </a:solidFill>
                <a:effectLst/>
                <a:cs typeface="+mn-cs"/>
              </a:rPr>
              <a:t/>
            </a:r>
            <a:br>
              <a:rPr lang="en-US" sz="4000" dirty="0">
                <a:ln w="18415" cmpd="sng">
                  <a:solidFill>
                    <a:srgbClr val="FFFFFF"/>
                  </a:solidFill>
                  <a:prstDash val="solid"/>
                </a:ln>
                <a:solidFill>
                  <a:schemeClr val="tx1"/>
                </a:solidFill>
                <a:effectLst/>
                <a:cs typeface="+mn-cs"/>
              </a:rPr>
            </a:br>
            <a:r>
              <a:rPr lang="fa-IR" sz="4000" dirty="0">
                <a:ln w="18415" cmpd="sng">
                  <a:solidFill>
                    <a:srgbClr val="FFFFFF"/>
                  </a:solidFill>
                  <a:prstDash val="solid"/>
                </a:ln>
                <a:solidFill>
                  <a:schemeClr val="tx1"/>
                </a:solidFill>
                <a:effectLst/>
                <a:cs typeface="+mn-cs"/>
              </a:rPr>
              <a:t>3)اجرای برنامه درسی</a:t>
            </a:r>
            <a:r>
              <a:rPr lang="en-US" sz="4000" dirty="0">
                <a:ln w="18415" cmpd="sng">
                  <a:solidFill>
                    <a:srgbClr val="FFFFFF"/>
                  </a:solidFill>
                  <a:prstDash val="solid"/>
                </a:ln>
                <a:solidFill>
                  <a:schemeClr val="tx1"/>
                </a:solidFill>
                <a:effectLst/>
                <a:cs typeface="+mn-cs"/>
              </a:rPr>
              <a:t/>
            </a:r>
            <a:br>
              <a:rPr lang="en-US" sz="4000" dirty="0">
                <a:ln w="18415" cmpd="sng">
                  <a:solidFill>
                    <a:srgbClr val="FFFFFF"/>
                  </a:solidFill>
                  <a:prstDash val="solid"/>
                </a:ln>
                <a:solidFill>
                  <a:schemeClr val="tx1"/>
                </a:solidFill>
                <a:effectLst/>
                <a:cs typeface="+mn-cs"/>
              </a:rPr>
            </a:br>
            <a:r>
              <a:rPr lang="fa-IR" sz="4000" dirty="0">
                <a:ln w="18415" cmpd="sng">
                  <a:solidFill>
                    <a:srgbClr val="FFFFFF"/>
                  </a:solidFill>
                  <a:prstDash val="solid"/>
                </a:ln>
                <a:solidFill>
                  <a:schemeClr val="tx1"/>
                </a:solidFill>
                <a:effectLst/>
                <a:cs typeface="+mn-cs"/>
              </a:rPr>
              <a:t>4)تغییر برنامه درسی</a:t>
            </a:r>
            <a:r>
              <a:rPr lang="en-US" sz="4000" dirty="0">
                <a:ln w="18415" cmpd="sng">
                  <a:solidFill>
                    <a:srgbClr val="FFFFFF"/>
                  </a:solidFill>
                  <a:prstDash val="solid"/>
                </a:ln>
                <a:solidFill>
                  <a:schemeClr val="tx1"/>
                </a:solidFill>
                <a:effectLst/>
                <a:cs typeface="+mn-cs"/>
              </a:rPr>
              <a:t/>
            </a:r>
            <a:br>
              <a:rPr lang="en-US" sz="4000" dirty="0">
                <a:ln w="18415" cmpd="sng">
                  <a:solidFill>
                    <a:srgbClr val="FFFFFF"/>
                  </a:solidFill>
                  <a:prstDash val="solid"/>
                </a:ln>
                <a:solidFill>
                  <a:schemeClr val="tx1"/>
                </a:solidFill>
                <a:effectLst/>
                <a:cs typeface="+mn-cs"/>
              </a:rPr>
            </a:br>
            <a:r>
              <a:rPr lang="fa-IR" sz="4000" dirty="0">
                <a:ln w="18415" cmpd="sng">
                  <a:solidFill>
                    <a:srgbClr val="FFFFFF"/>
                  </a:solidFill>
                  <a:prstDash val="solid"/>
                </a:ln>
                <a:solidFill>
                  <a:schemeClr val="tx1"/>
                </a:solidFill>
                <a:effectLst/>
                <a:cs typeface="+mn-cs"/>
              </a:rPr>
              <a:t>5)ارزشیابی برنامه درسی</a:t>
            </a:r>
            <a:r>
              <a:rPr lang="en-US" sz="4000" dirty="0">
                <a:ln w="18415" cmpd="sng">
                  <a:solidFill>
                    <a:srgbClr val="FFFFFF"/>
                  </a:solidFill>
                  <a:prstDash val="solid"/>
                </a:ln>
                <a:solidFill>
                  <a:schemeClr val="tx1"/>
                </a:solidFill>
                <a:effectLst/>
                <a:cs typeface="+mn-cs"/>
              </a:rPr>
              <a:t/>
            </a:r>
            <a:br>
              <a:rPr lang="en-US" sz="4000" dirty="0">
                <a:ln w="18415" cmpd="sng">
                  <a:solidFill>
                    <a:srgbClr val="FFFFFF"/>
                  </a:solidFill>
                  <a:prstDash val="solid"/>
                </a:ln>
                <a:solidFill>
                  <a:schemeClr val="tx1"/>
                </a:solidFill>
                <a:effectLst/>
                <a:cs typeface="+mn-cs"/>
              </a:rPr>
            </a:br>
            <a:r>
              <a:rPr lang="fa-IR" sz="4000" dirty="0">
                <a:ln w="18415" cmpd="sng">
                  <a:solidFill>
                    <a:srgbClr val="FFFFFF"/>
                  </a:solidFill>
                  <a:prstDash val="solid"/>
                </a:ln>
                <a:solidFill>
                  <a:schemeClr val="tx1"/>
                </a:solidFill>
                <a:effectLst/>
                <a:cs typeface="+mn-cs"/>
              </a:rPr>
              <a:t>6)تاریخ برنامه درسی</a:t>
            </a:r>
            <a:r>
              <a:rPr lang="en-US" sz="4000" dirty="0">
                <a:ln w="18415" cmpd="sng">
                  <a:solidFill>
                    <a:srgbClr val="FFFFFF"/>
                  </a:solidFill>
                  <a:prstDash val="solid"/>
                </a:ln>
                <a:solidFill>
                  <a:schemeClr val="tx1"/>
                </a:solidFill>
                <a:effectLst/>
                <a:cs typeface="+mn-cs"/>
              </a:rPr>
              <a:t/>
            </a:r>
            <a:br>
              <a:rPr lang="en-US" sz="4000" dirty="0">
                <a:ln w="18415" cmpd="sng">
                  <a:solidFill>
                    <a:srgbClr val="FFFFFF"/>
                  </a:solidFill>
                  <a:prstDash val="solid"/>
                </a:ln>
                <a:solidFill>
                  <a:schemeClr val="tx1"/>
                </a:solidFill>
                <a:effectLst/>
                <a:cs typeface="+mn-cs"/>
              </a:rPr>
            </a:br>
            <a:endParaRPr lang="fa-IR" sz="4000" dirty="0">
              <a:ln w="18415" cmpd="sng">
                <a:solidFill>
                  <a:srgbClr val="FFFFFF"/>
                </a:solidFill>
                <a:prstDash val="solid"/>
              </a:ln>
              <a:solidFill>
                <a:schemeClr val="tx1"/>
              </a:solidFill>
              <a:effectLst/>
              <a:cs typeface="+mn-cs"/>
            </a:endParaRPr>
          </a:p>
        </p:txBody>
      </p:sp>
    </p:spTree>
    <p:extLst>
      <p:ext uri="{BB962C8B-B14F-4D97-AF65-F5344CB8AC3E}">
        <p14:creationId xmlns:p14="http://schemas.microsoft.com/office/powerpoint/2010/main" val="192503107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8892480" cy="6583362"/>
          </a:xfrm>
        </p:spPr>
        <p:txBody>
          <a:bodyPr>
            <a:normAutofit/>
          </a:bodyPr>
          <a:lstStyle/>
          <a:p>
            <a:pPr algn="r"/>
            <a:r>
              <a:rPr lang="fa-IR" sz="5400" dirty="0">
                <a:solidFill>
                  <a:schemeClr val="tx1"/>
                </a:solidFill>
                <a:effectLst/>
                <a:cs typeface="+mn-cs"/>
              </a:rPr>
              <a:t>اجرای برنامه درسی</a:t>
            </a:r>
            <a:r>
              <a:rPr lang="fa-IR" sz="5400" dirty="0" smtClean="0">
                <a:solidFill>
                  <a:schemeClr val="tx1"/>
                </a:solidFill>
                <a:effectLst/>
                <a:cs typeface="+mn-cs"/>
              </a:rPr>
              <a:t>:</a:t>
            </a:r>
            <a:br>
              <a:rPr lang="fa-IR" sz="5400" dirty="0" smtClean="0">
                <a:solidFill>
                  <a:schemeClr val="tx1"/>
                </a:solidFill>
                <a:effectLst/>
                <a:cs typeface="+mn-cs"/>
              </a:rPr>
            </a:br>
            <a:r>
              <a:rPr lang="en-US" sz="4000" dirty="0">
                <a:solidFill>
                  <a:schemeClr val="tx1"/>
                </a:solidFill>
                <a:effectLst/>
                <a:cs typeface="+mn-cs"/>
              </a:rPr>
              <a:t/>
            </a:r>
            <a:br>
              <a:rPr lang="en-US" sz="4000" dirty="0">
                <a:solidFill>
                  <a:schemeClr val="tx1"/>
                </a:solidFill>
                <a:effectLst/>
                <a:cs typeface="+mn-cs"/>
              </a:rPr>
            </a:br>
            <a:r>
              <a:rPr lang="fa-IR" sz="4000" dirty="0" smtClean="0">
                <a:solidFill>
                  <a:schemeClr val="tx1"/>
                </a:solidFill>
                <a:effectLst/>
                <a:cs typeface="+mn-cs"/>
              </a:rPr>
              <a:t>دربحث از </a:t>
            </a:r>
            <a:r>
              <a:rPr lang="fa-IR" sz="4000" dirty="0">
                <a:solidFill>
                  <a:schemeClr val="tx1"/>
                </a:solidFill>
                <a:effectLst/>
                <a:cs typeface="+mn-cs"/>
              </a:rPr>
              <a:t>اجرای برنامه درسی که عموما فرایند کاربست برنامه های است که قبلا طراحی،ساخت وتدوین گردیده اند سه نظام مد نظر قرارمی گیرد</a:t>
            </a:r>
            <a:r>
              <a:rPr lang="en-US" sz="4000" dirty="0">
                <a:solidFill>
                  <a:schemeClr val="tx1"/>
                </a:solidFill>
                <a:effectLst/>
                <a:cs typeface="+mn-cs"/>
              </a:rPr>
              <a:t/>
            </a:r>
            <a:br>
              <a:rPr lang="en-US" sz="4000" dirty="0">
                <a:solidFill>
                  <a:schemeClr val="tx1"/>
                </a:solidFill>
                <a:effectLst/>
                <a:cs typeface="+mn-cs"/>
              </a:rPr>
            </a:br>
            <a:r>
              <a:rPr lang="fa-IR" sz="4000" dirty="0">
                <a:solidFill>
                  <a:schemeClr val="tx1"/>
                </a:solidFill>
                <a:effectLst/>
                <a:cs typeface="+mn-cs"/>
              </a:rPr>
              <a:t>1)نظام اجرایی وفادارانه</a:t>
            </a:r>
            <a:r>
              <a:rPr lang="en-US" sz="4000" dirty="0">
                <a:solidFill>
                  <a:schemeClr val="tx1"/>
                </a:solidFill>
                <a:effectLst/>
                <a:cs typeface="+mn-cs"/>
              </a:rPr>
              <a:t/>
            </a:r>
            <a:br>
              <a:rPr lang="en-US" sz="4000" dirty="0">
                <a:solidFill>
                  <a:schemeClr val="tx1"/>
                </a:solidFill>
                <a:effectLst/>
                <a:cs typeface="+mn-cs"/>
              </a:rPr>
            </a:br>
            <a:r>
              <a:rPr lang="fa-IR" sz="4000" dirty="0">
                <a:solidFill>
                  <a:schemeClr val="tx1"/>
                </a:solidFill>
                <a:effectLst/>
                <a:cs typeface="+mn-cs"/>
              </a:rPr>
              <a:t>2)نظام اجرایی نیمه سازگارانه</a:t>
            </a:r>
            <a:r>
              <a:rPr lang="en-US" sz="4000" dirty="0">
                <a:solidFill>
                  <a:schemeClr val="tx1"/>
                </a:solidFill>
                <a:effectLst/>
                <a:cs typeface="+mn-cs"/>
              </a:rPr>
              <a:t/>
            </a:r>
            <a:br>
              <a:rPr lang="en-US" sz="4000" dirty="0">
                <a:solidFill>
                  <a:schemeClr val="tx1"/>
                </a:solidFill>
                <a:effectLst/>
                <a:cs typeface="+mn-cs"/>
              </a:rPr>
            </a:br>
            <a:r>
              <a:rPr lang="fa-IR" sz="4000" dirty="0">
                <a:solidFill>
                  <a:schemeClr val="tx1"/>
                </a:solidFill>
                <a:effectLst/>
                <a:cs typeface="+mn-cs"/>
              </a:rPr>
              <a:t>3)نظام اجرایی سازگارانه</a:t>
            </a:r>
            <a:r>
              <a:rPr lang="en-US" sz="4000" dirty="0">
                <a:solidFill>
                  <a:schemeClr val="tx1"/>
                </a:solidFill>
                <a:effectLst/>
                <a:cs typeface="+mn-cs"/>
              </a:rPr>
              <a:t/>
            </a:r>
            <a:br>
              <a:rPr lang="en-US" sz="4000" dirty="0">
                <a:solidFill>
                  <a:schemeClr val="tx1"/>
                </a:solidFill>
                <a:effectLst/>
                <a:cs typeface="+mn-cs"/>
              </a:rPr>
            </a:br>
            <a:endParaRPr lang="fa-IR" sz="4000" dirty="0">
              <a:solidFill>
                <a:schemeClr val="tx1"/>
              </a:solidFill>
              <a:cs typeface="+mn-cs"/>
            </a:endParaRPr>
          </a:p>
        </p:txBody>
      </p:sp>
    </p:spTree>
    <p:extLst>
      <p:ext uri="{BB962C8B-B14F-4D97-AF65-F5344CB8AC3E}">
        <p14:creationId xmlns:p14="http://schemas.microsoft.com/office/powerpoint/2010/main" val="54287421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250706"/>
          </a:xfrm>
        </p:spPr>
        <p:txBody>
          <a:bodyPr>
            <a:normAutofit/>
          </a:bodyPr>
          <a:lstStyle/>
          <a:p>
            <a:pPr algn="r"/>
            <a:r>
              <a:rPr lang="fa-IR" sz="5400" dirty="0">
                <a:solidFill>
                  <a:schemeClr val="tx1"/>
                </a:solidFill>
                <a:effectLst/>
                <a:cs typeface="+mn-cs"/>
              </a:rPr>
              <a:t>چرا تهیه یک برنامه الزاما موجب اجرای آن نمی شود؟</a:t>
            </a:r>
            <a:r>
              <a:rPr lang="en-US" sz="4000" dirty="0">
                <a:solidFill>
                  <a:schemeClr val="tx1"/>
                </a:solidFill>
                <a:effectLst/>
                <a:cs typeface="+mn-cs"/>
              </a:rPr>
              <a:t/>
            </a:r>
            <a:br>
              <a:rPr lang="en-US" sz="4000" dirty="0">
                <a:solidFill>
                  <a:schemeClr val="tx1"/>
                </a:solidFill>
                <a:effectLst/>
                <a:cs typeface="+mn-cs"/>
              </a:rPr>
            </a:br>
            <a:r>
              <a:rPr lang="fa-IR" sz="4000" dirty="0">
                <a:solidFill>
                  <a:schemeClr val="tx1"/>
                </a:solidFill>
                <a:effectLst/>
                <a:cs typeface="+mn-cs"/>
              </a:rPr>
              <a:t>1)غیر عملی بودن</a:t>
            </a:r>
            <a:r>
              <a:rPr lang="en-US" sz="4000" dirty="0">
                <a:solidFill>
                  <a:schemeClr val="tx1"/>
                </a:solidFill>
                <a:effectLst/>
                <a:cs typeface="+mn-cs"/>
              </a:rPr>
              <a:t/>
            </a:r>
            <a:br>
              <a:rPr lang="en-US" sz="4000" dirty="0">
                <a:solidFill>
                  <a:schemeClr val="tx1"/>
                </a:solidFill>
                <a:effectLst/>
                <a:cs typeface="+mn-cs"/>
              </a:rPr>
            </a:br>
            <a:r>
              <a:rPr lang="fa-IR" sz="4000" dirty="0">
                <a:solidFill>
                  <a:schemeClr val="tx1"/>
                </a:solidFill>
                <a:effectLst/>
                <a:cs typeface="+mn-cs"/>
              </a:rPr>
              <a:t>2)شرایط پیش بینی نشده</a:t>
            </a:r>
            <a:r>
              <a:rPr lang="en-US" sz="4000" dirty="0">
                <a:solidFill>
                  <a:schemeClr val="tx1"/>
                </a:solidFill>
                <a:effectLst/>
                <a:cs typeface="+mn-cs"/>
              </a:rPr>
              <a:t/>
            </a:r>
            <a:br>
              <a:rPr lang="en-US" sz="4000" dirty="0">
                <a:solidFill>
                  <a:schemeClr val="tx1"/>
                </a:solidFill>
                <a:effectLst/>
                <a:cs typeface="+mn-cs"/>
              </a:rPr>
            </a:br>
            <a:r>
              <a:rPr lang="fa-IR" sz="4000" dirty="0">
                <a:solidFill>
                  <a:schemeClr val="tx1"/>
                </a:solidFill>
                <a:effectLst/>
                <a:cs typeface="+mn-cs"/>
              </a:rPr>
              <a:t>3)عوامل سیاسی</a:t>
            </a:r>
            <a:r>
              <a:rPr lang="en-US" sz="4000" dirty="0">
                <a:solidFill>
                  <a:schemeClr val="tx1"/>
                </a:solidFill>
                <a:effectLst/>
                <a:cs typeface="+mn-cs"/>
              </a:rPr>
              <a:t/>
            </a:r>
            <a:br>
              <a:rPr lang="en-US" sz="4000" dirty="0">
                <a:solidFill>
                  <a:schemeClr val="tx1"/>
                </a:solidFill>
                <a:effectLst/>
                <a:cs typeface="+mn-cs"/>
              </a:rPr>
            </a:br>
            <a:r>
              <a:rPr lang="fa-IR" sz="4000" dirty="0">
                <a:solidFill>
                  <a:schemeClr val="tx1"/>
                </a:solidFill>
                <a:effectLst/>
                <a:cs typeface="+mn-cs"/>
              </a:rPr>
              <a:t>4)ثبات دولت</a:t>
            </a:r>
            <a:r>
              <a:rPr lang="en-US" sz="4000" dirty="0">
                <a:solidFill>
                  <a:schemeClr val="tx1"/>
                </a:solidFill>
                <a:effectLst/>
                <a:cs typeface="+mn-cs"/>
              </a:rPr>
              <a:t/>
            </a:r>
            <a:br>
              <a:rPr lang="en-US" sz="4000" dirty="0">
                <a:solidFill>
                  <a:schemeClr val="tx1"/>
                </a:solidFill>
                <a:effectLst/>
                <a:cs typeface="+mn-cs"/>
              </a:rPr>
            </a:br>
            <a:r>
              <a:rPr lang="fa-IR" sz="4000" dirty="0">
                <a:solidFill>
                  <a:schemeClr val="tx1"/>
                </a:solidFill>
                <a:effectLst/>
                <a:cs typeface="+mn-cs"/>
              </a:rPr>
              <a:t>5)همکاری بادیگر نهادها</a:t>
            </a:r>
            <a:r>
              <a:rPr lang="en-US" sz="4000" dirty="0">
                <a:solidFill>
                  <a:schemeClr val="tx1"/>
                </a:solidFill>
                <a:effectLst/>
                <a:cs typeface="+mn-cs"/>
              </a:rPr>
              <a:t/>
            </a:r>
            <a:br>
              <a:rPr lang="en-US" sz="4000" dirty="0">
                <a:solidFill>
                  <a:schemeClr val="tx1"/>
                </a:solidFill>
                <a:effectLst/>
                <a:cs typeface="+mn-cs"/>
              </a:rPr>
            </a:br>
            <a:r>
              <a:rPr lang="fa-IR" sz="4000" dirty="0">
                <a:solidFill>
                  <a:schemeClr val="tx1"/>
                </a:solidFill>
                <a:effectLst/>
                <a:cs typeface="+mn-cs"/>
              </a:rPr>
              <a:t>6)تامین هزینه وبودجه برنامه</a:t>
            </a:r>
            <a:endParaRPr lang="fa-IR" sz="4000" dirty="0">
              <a:solidFill>
                <a:schemeClr val="tx1"/>
              </a:solidFill>
              <a:cs typeface="+mn-cs"/>
            </a:endParaRPr>
          </a:p>
        </p:txBody>
      </p:sp>
    </p:spTree>
    <p:extLst>
      <p:ext uri="{BB962C8B-B14F-4D97-AF65-F5344CB8AC3E}">
        <p14:creationId xmlns:p14="http://schemas.microsoft.com/office/powerpoint/2010/main" val="332585923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4722"/>
          </a:xfrm>
        </p:spPr>
        <p:txBody>
          <a:bodyPr>
            <a:noAutofit/>
          </a:bodyPr>
          <a:lstStyle/>
          <a:p>
            <a:pPr algn="r"/>
            <a:r>
              <a:rPr lang="fa-IR" sz="4000" u="sng" dirty="0">
                <a:solidFill>
                  <a:schemeClr val="tx1"/>
                </a:solidFill>
                <a:effectLst/>
                <a:cs typeface="+mn-cs"/>
              </a:rPr>
              <a:t>لازمه تهیه برنامه خوب عبارتنداز</a:t>
            </a:r>
            <a:r>
              <a:rPr lang="fa-IR" sz="4000" u="sng" dirty="0" smtClean="0">
                <a:solidFill>
                  <a:schemeClr val="tx1"/>
                </a:solidFill>
                <a:effectLst/>
                <a:cs typeface="+mn-cs"/>
              </a:rPr>
              <a:t>:</a:t>
            </a:r>
            <a:br>
              <a:rPr lang="fa-IR" sz="4000" u="sng" dirty="0" smtClean="0">
                <a:solidFill>
                  <a:schemeClr val="tx1"/>
                </a:solidFill>
                <a:effectLst/>
                <a:cs typeface="+mn-cs"/>
              </a:rPr>
            </a:br>
            <a:r>
              <a:rPr lang="en-US" sz="3500" dirty="0">
                <a:solidFill>
                  <a:schemeClr val="tx1"/>
                </a:solidFill>
                <a:effectLst/>
                <a:cs typeface="+mn-cs"/>
              </a:rPr>
              <a:t/>
            </a:r>
            <a:br>
              <a:rPr lang="en-US" sz="3500" dirty="0">
                <a:solidFill>
                  <a:schemeClr val="tx1"/>
                </a:solidFill>
                <a:effectLst/>
                <a:cs typeface="+mn-cs"/>
              </a:rPr>
            </a:br>
            <a:r>
              <a:rPr lang="fa-IR" sz="3500" dirty="0" smtClean="0">
                <a:solidFill>
                  <a:schemeClr val="tx1"/>
                </a:solidFill>
                <a:effectLst/>
                <a:cs typeface="+mn-cs"/>
              </a:rPr>
              <a:t>-حمایت </a:t>
            </a:r>
            <a:r>
              <a:rPr lang="fa-IR" sz="3500" dirty="0">
                <a:solidFill>
                  <a:schemeClr val="tx1"/>
                </a:solidFill>
                <a:effectLst/>
                <a:cs typeface="+mn-cs"/>
              </a:rPr>
              <a:t>اشخاص بالادست(حمایت مدیریت)</a:t>
            </a:r>
            <a:r>
              <a:rPr lang="en-US" sz="3500" dirty="0">
                <a:solidFill>
                  <a:schemeClr val="tx1"/>
                </a:solidFill>
                <a:effectLst/>
                <a:cs typeface="+mn-cs"/>
              </a:rPr>
              <a:t/>
            </a:r>
            <a:br>
              <a:rPr lang="en-US" sz="3500" dirty="0">
                <a:solidFill>
                  <a:schemeClr val="tx1"/>
                </a:solidFill>
                <a:effectLst/>
                <a:cs typeface="+mn-cs"/>
              </a:rPr>
            </a:br>
            <a:r>
              <a:rPr lang="fa-IR" sz="3500" dirty="0" smtClean="0">
                <a:solidFill>
                  <a:schemeClr val="tx1"/>
                </a:solidFill>
                <a:effectLst/>
                <a:cs typeface="+mn-cs"/>
              </a:rPr>
              <a:t>- توافق </a:t>
            </a:r>
            <a:r>
              <a:rPr lang="fa-IR" sz="3500" dirty="0">
                <a:solidFill>
                  <a:schemeClr val="tx1"/>
                </a:solidFill>
                <a:effectLst/>
                <a:cs typeface="+mn-cs"/>
              </a:rPr>
              <a:t>ذینفعان</a:t>
            </a:r>
            <a:r>
              <a:rPr lang="en-US" sz="3500" dirty="0">
                <a:solidFill>
                  <a:schemeClr val="tx1"/>
                </a:solidFill>
                <a:effectLst/>
                <a:cs typeface="+mn-cs"/>
              </a:rPr>
              <a:t/>
            </a:r>
            <a:br>
              <a:rPr lang="en-US" sz="3500" dirty="0">
                <a:solidFill>
                  <a:schemeClr val="tx1"/>
                </a:solidFill>
                <a:effectLst/>
                <a:cs typeface="+mn-cs"/>
              </a:rPr>
            </a:br>
            <a:r>
              <a:rPr lang="fa-IR" sz="3500" dirty="0" smtClean="0">
                <a:solidFill>
                  <a:schemeClr val="tx1"/>
                </a:solidFill>
                <a:effectLst/>
                <a:cs typeface="+mn-cs"/>
              </a:rPr>
              <a:t>-آمادگی </a:t>
            </a:r>
            <a:r>
              <a:rPr lang="fa-IR" sz="3500" dirty="0">
                <a:solidFill>
                  <a:schemeClr val="tx1"/>
                </a:solidFill>
                <a:effectLst/>
                <a:cs typeface="+mn-cs"/>
              </a:rPr>
              <a:t>دست اندکاران</a:t>
            </a:r>
            <a:r>
              <a:rPr lang="en-US" sz="3500" dirty="0">
                <a:solidFill>
                  <a:schemeClr val="tx1"/>
                </a:solidFill>
                <a:effectLst/>
                <a:cs typeface="+mn-cs"/>
              </a:rPr>
              <a:t/>
            </a:r>
            <a:br>
              <a:rPr lang="en-US" sz="3500" dirty="0">
                <a:solidFill>
                  <a:schemeClr val="tx1"/>
                </a:solidFill>
                <a:effectLst/>
                <a:cs typeface="+mn-cs"/>
              </a:rPr>
            </a:br>
            <a:r>
              <a:rPr lang="fa-IR" sz="3500" dirty="0">
                <a:solidFill>
                  <a:schemeClr val="tx1"/>
                </a:solidFill>
                <a:effectLst/>
                <a:cs typeface="+mn-cs"/>
              </a:rPr>
              <a:t> </a:t>
            </a:r>
            <a:r>
              <a:rPr lang="en-US" sz="3500" dirty="0">
                <a:solidFill>
                  <a:schemeClr val="tx1"/>
                </a:solidFill>
                <a:effectLst/>
                <a:cs typeface="+mn-cs"/>
              </a:rPr>
              <a:t/>
            </a:r>
            <a:br>
              <a:rPr lang="en-US" sz="3500" dirty="0">
                <a:solidFill>
                  <a:schemeClr val="tx1"/>
                </a:solidFill>
                <a:effectLst/>
                <a:cs typeface="+mn-cs"/>
              </a:rPr>
            </a:br>
            <a:r>
              <a:rPr lang="fa-IR" sz="3500" dirty="0">
                <a:solidFill>
                  <a:schemeClr val="tx1"/>
                </a:solidFill>
                <a:effectLst/>
                <a:cs typeface="+mn-cs"/>
              </a:rPr>
              <a:t>دلایل عمده شکست یا عدم پذیرش برنامه های </a:t>
            </a:r>
            <a:r>
              <a:rPr lang="fa-IR" sz="3500" dirty="0" smtClean="0">
                <a:solidFill>
                  <a:schemeClr val="tx1"/>
                </a:solidFill>
                <a:effectLst/>
                <a:cs typeface="+mn-cs"/>
              </a:rPr>
              <a:t>درسی :</a:t>
            </a:r>
            <a:r>
              <a:rPr lang="en-US" sz="3500" dirty="0">
                <a:solidFill>
                  <a:schemeClr val="tx1"/>
                </a:solidFill>
                <a:effectLst/>
                <a:cs typeface="+mn-cs"/>
              </a:rPr>
              <a:t/>
            </a:r>
            <a:br>
              <a:rPr lang="en-US" sz="3500" dirty="0">
                <a:solidFill>
                  <a:schemeClr val="tx1"/>
                </a:solidFill>
                <a:effectLst/>
                <a:cs typeface="+mn-cs"/>
              </a:rPr>
            </a:br>
            <a:r>
              <a:rPr lang="fa-IR" sz="3000" dirty="0" smtClean="0">
                <a:solidFill>
                  <a:schemeClr val="tx1"/>
                </a:solidFill>
                <a:effectLst/>
                <a:cs typeface="+mn-cs"/>
              </a:rPr>
              <a:t>- واکنش </a:t>
            </a:r>
            <a:r>
              <a:rPr lang="fa-IR" sz="3000" dirty="0">
                <a:solidFill>
                  <a:schemeClr val="tx1"/>
                </a:solidFill>
                <a:effectLst/>
                <a:cs typeface="+mn-cs"/>
              </a:rPr>
              <a:t>بیشتربه تغییرات اجتماعی نسبت به تغییرات تکنولوژی</a:t>
            </a:r>
            <a:r>
              <a:rPr lang="en-US" sz="3000" dirty="0">
                <a:solidFill>
                  <a:schemeClr val="tx1"/>
                </a:solidFill>
                <a:effectLst/>
                <a:cs typeface="+mn-cs"/>
              </a:rPr>
              <a:t/>
            </a:r>
            <a:br>
              <a:rPr lang="en-US" sz="3000" dirty="0">
                <a:solidFill>
                  <a:schemeClr val="tx1"/>
                </a:solidFill>
                <a:effectLst/>
                <a:cs typeface="+mn-cs"/>
              </a:rPr>
            </a:br>
            <a:r>
              <a:rPr lang="fa-IR" sz="3000" dirty="0" smtClean="0">
                <a:solidFill>
                  <a:schemeClr val="tx1"/>
                </a:solidFill>
                <a:effectLst/>
                <a:cs typeface="+mn-cs"/>
              </a:rPr>
              <a:t>- هنگامی </a:t>
            </a:r>
            <a:r>
              <a:rPr lang="fa-IR" sz="3000" dirty="0">
                <a:solidFill>
                  <a:schemeClr val="tx1"/>
                </a:solidFill>
                <a:effectLst/>
                <a:cs typeface="+mn-cs"/>
              </a:rPr>
              <a:t>که تغییرات ازسوی صاحبان اقتداروسطوح بالا باشد</a:t>
            </a:r>
            <a:r>
              <a:rPr lang="en-US" sz="3000" dirty="0">
                <a:solidFill>
                  <a:schemeClr val="tx1"/>
                </a:solidFill>
                <a:effectLst/>
                <a:cs typeface="+mn-cs"/>
              </a:rPr>
              <a:t/>
            </a:r>
            <a:br>
              <a:rPr lang="en-US" sz="3000" dirty="0">
                <a:solidFill>
                  <a:schemeClr val="tx1"/>
                </a:solidFill>
                <a:effectLst/>
                <a:cs typeface="+mn-cs"/>
              </a:rPr>
            </a:br>
            <a:endParaRPr lang="fa-IR" sz="3000" dirty="0">
              <a:solidFill>
                <a:schemeClr val="tx1"/>
              </a:solidFill>
              <a:cs typeface="+mn-cs"/>
            </a:endParaRPr>
          </a:p>
        </p:txBody>
      </p:sp>
    </p:spTree>
    <p:extLst>
      <p:ext uri="{BB962C8B-B14F-4D97-AF65-F5344CB8AC3E}">
        <p14:creationId xmlns:p14="http://schemas.microsoft.com/office/powerpoint/2010/main" val="196799945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22714"/>
          </a:xfrm>
        </p:spPr>
        <p:txBody>
          <a:bodyPr>
            <a:normAutofit fontScale="90000"/>
          </a:bodyPr>
          <a:lstStyle/>
          <a:p>
            <a:pPr algn="r"/>
            <a:r>
              <a:rPr lang="fa-IR" sz="6000" dirty="0">
                <a:solidFill>
                  <a:schemeClr val="tx1"/>
                </a:solidFill>
                <a:effectLst/>
                <a:cs typeface="+mn-cs"/>
              </a:rPr>
              <a:t>*لازمه تغییر:</a:t>
            </a:r>
            <a:r>
              <a:rPr lang="en-US" sz="4000" dirty="0">
                <a:solidFill>
                  <a:schemeClr val="tx1"/>
                </a:solidFill>
                <a:effectLst/>
                <a:cs typeface="+mn-cs"/>
              </a:rPr>
              <a:t/>
            </a:r>
            <a:br>
              <a:rPr lang="en-US" sz="4000" dirty="0">
                <a:solidFill>
                  <a:schemeClr val="tx1"/>
                </a:solidFill>
                <a:effectLst/>
                <a:cs typeface="+mn-cs"/>
              </a:rPr>
            </a:br>
            <a:r>
              <a:rPr lang="fa-IR" sz="4000" u="sng" dirty="0">
                <a:solidFill>
                  <a:schemeClr val="tx1"/>
                </a:solidFill>
                <a:effectLst/>
                <a:cs typeface="+mn-cs"/>
              </a:rPr>
              <a:t> تغییر همواره توام است با:</a:t>
            </a:r>
            <a:r>
              <a:rPr lang="en-US" sz="4000" dirty="0">
                <a:solidFill>
                  <a:schemeClr val="tx1"/>
                </a:solidFill>
                <a:effectLst/>
                <a:cs typeface="+mn-cs"/>
              </a:rPr>
              <a:t/>
            </a:r>
            <a:br>
              <a:rPr lang="en-US" sz="4000" dirty="0">
                <a:solidFill>
                  <a:schemeClr val="tx1"/>
                </a:solidFill>
                <a:effectLst/>
                <a:cs typeface="+mn-cs"/>
              </a:rPr>
            </a:br>
            <a:r>
              <a:rPr lang="fa-IR" sz="4000" dirty="0">
                <a:solidFill>
                  <a:schemeClr val="tx1"/>
                </a:solidFill>
                <a:effectLst/>
                <a:cs typeface="+mn-cs"/>
              </a:rPr>
              <a:t>ابهام- عدم قطعیت- ریسک پذیری – </a:t>
            </a:r>
            <a:r>
              <a:rPr lang="fa-IR" sz="4000" dirty="0" smtClean="0">
                <a:solidFill>
                  <a:schemeClr val="tx1"/>
                </a:solidFill>
                <a:effectLst/>
                <a:cs typeface="+mn-cs"/>
              </a:rPr>
              <a:t>تعارض</a:t>
            </a:r>
            <a:br>
              <a:rPr lang="fa-IR" sz="4000" dirty="0" smtClean="0">
                <a:solidFill>
                  <a:schemeClr val="tx1"/>
                </a:solidFill>
                <a:effectLst/>
                <a:cs typeface="+mn-cs"/>
              </a:rPr>
            </a:br>
            <a:r>
              <a:rPr lang="en-US" sz="4000" dirty="0">
                <a:solidFill>
                  <a:schemeClr val="tx1"/>
                </a:solidFill>
                <a:effectLst/>
                <a:cs typeface="+mn-cs"/>
              </a:rPr>
              <a:t/>
            </a:r>
            <a:br>
              <a:rPr lang="en-US" sz="4000" dirty="0">
                <a:solidFill>
                  <a:schemeClr val="tx1"/>
                </a:solidFill>
                <a:effectLst/>
                <a:cs typeface="+mn-cs"/>
              </a:rPr>
            </a:br>
            <a:r>
              <a:rPr lang="fa-IR" sz="4000" dirty="0">
                <a:solidFill>
                  <a:schemeClr val="tx1"/>
                </a:solidFill>
                <a:effectLst/>
                <a:cs typeface="+mn-cs"/>
              </a:rPr>
              <a:t>*تغییر نیازمند همراهی وحمایت وبرای آن نیازمند آگاهی وپذیرش می باشدکه برای بهبود پذیرش تغییر نیازمند :</a:t>
            </a:r>
            <a:r>
              <a:rPr lang="en-US" sz="4000" dirty="0">
                <a:solidFill>
                  <a:schemeClr val="tx1"/>
                </a:solidFill>
                <a:effectLst/>
                <a:cs typeface="+mn-cs"/>
              </a:rPr>
              <a:t/>
            </a:r>
            <a:br>
              <a:rPr lang="en-US" sz="4000" dirty="0">
                <a:solidFill>
                  <a:schemeClr val="tx1"/>
                </a:solidFill>
                <a:effectLst/>
                <a:cs typeface="+mn-cs"/>
              </a:rPr>
            </a:br>
            <a:r>
              <a:rPr lang="fa-IR" sz="4000" dirty="0">
                <a:solidFill>
                  <a:schemeClr val="tx1"/>
                </a:solidFill>
                <a:effectLst/>
                <a:cs typeface="+mn-cs"/>
              </a:rPr>
              <a:t>1)حمایت مدیران ارشد</a:t>
            </a:r>
            <a:r>
              <a:rPr lang="en-US" sz="4000" dirty="0">
                <a:solidFill>
                  <a:schemeClr val="tx1"/>
                </a:solidFill>
                <a:effectLst/>
                <a:cs typeface="+mn-cs"/>
              </a:rPr>
              <a:t/>
            </a:r>
            <a:br>
              <a:rPr lang="en-US" sz="4000" dirty="0">
                <a:solidFill>
                  <a:schemeClr val="tx1"/>
                </a:solidFill>
                <a:effectLst/>
                <a:cs typeface="+mn-cs"/>
              </a:rPr>
            </a:br>
            <a:r>
              <a:rPr lang="fa-IR" sz="4000" dirty="0">
                <a:solidFill>
                  <a:schemeClr val="tx1"/>
                </a:solidFill>
                <a:effectLst/>
                <a:cs typeface="+mn-cs"/>
              </a:rPr>
              <a:t>2)روابط معلمان ومدیران</a:t>
            </a:r>
            <a:r>
              <a:rPr lang="en-US" sz="4000" dirty="0">
                <a:solidFill>
                  <a:schemeClr val="tx1"/>
                </a:solidFill>
                <a:effectLst/>
                <a:cs typeface="+mn-cs"/>
              </a:rPr>
              <a:t/>
            </a:r>
            <a:br>
              <a:rPr lang="en-US" sz="4000" dirty="0">
                <a:solidFill>
                  <a:schemeClr val="tx1"/>
                </a:solidFill>
                <a:effectLst/>
                <a:cs typeface="+mn-cs"/>
              </a:rPr>
            </a:br>
            <a:r>
              <a:rPr lang="fa-IR" sz="4000" dirty="0">
                <a:solidFill>
                  <a:schemeClr val="tx1"/>
                </a:solidFill>
                <a:effectLst/>
                <a:cs typeface="+mn-cs"/>
              </a:rPr>
              <a:t>3)ایفای نقش رهبری آموزشی</a:t>
            </a:r>
            <a:r>
              <a:rPr lang="en-US" sz="4000" dirty="0">
                <a:effectLst/>
                <a:cs typeface="+mn-cs"/>
              </a:rPr>
              <a:t/>
            </a:r>
            <a:br>
              <a:rPr lang="en-US" sz="4000" dirty="0">
                <a:effectLst/>
                <a:cs typeface="+mn-cs"/>
              </a:rPr>
            </a:br>
            <a:endParaRPr lang="fa-IR" sz="4000" dirty="0">
              <a:cs typeface="+mn-cs"/>
            </a:endParaRPr>
          </a:p>
        </p:txBody>
      </p:sp>
    </p:spTree>
    <p:extLst>
      <p:ext uri="{BB962C8B-B14F-4D97-AF65-F5344CB8AC3E}">
        <p14:creationId xmlns:p14="http://schemas.microsoft.com/office/powerpoint/2010/main" val="175079921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583362"/>
          </a:xfrm>
        </p:spPr>
        <p:txBody>
          <a:bodyPr>
            <a:normAutofit/>
          </a:bodyPr>
          <a:lstStyle/>
          <a:p>
            <a:pPr algn="r"/>
            <a:r>
              <a:rPr lang="fa-IR" sz="4400" u="sng" dirty="0">
                <a:solidFill>
                  <a:schemeClr val="tx1"/>
                </a:solidFill>
                <a:effectLst/>
                <a:cs typeface="+mn-cs"/>
              </a:rPr>
              <a:t>*رویکردهای مقاومت دربرابر </a:t>
            </a:r>
            <a:r>
              <a:rPr lang="fa-IR" sz="4400" u="sng" dirty="0" smtClean="0">
                <a:solidFill>
                  <a:schemeClr val="tx1"/>
                </a:solidFill>
                <a:effectLst/>
                <a:cs typeface="+mn-cs"/>
              </a:rPr>
              <a:t>تغییر:</a:t>
            </a:r>
            <a:r>
              <a:rPr lang="en-US" sz="4400" dirty="0">
                <a:solidFill>
                  <a:schemeClr val="tx1"/>
                </a:solidFill>
                <a:effectLst/>
                <a:cs typeface="+mn-cs"/>
              </a:rPr>
              <a:t/>
            </a:r>
            <a:br>
              <a:rPr lang="en-US" sz="4400" dirty="0">
                <a:solidFill>
                  <a:schemeClr val="tx1"/>
                </a:solidFill>
                <a:effectLst/>
                <a:cs typeface="+mn-cs"/>
              </a:rPr>
            </a:br>
            <a:r>
              <a:rPr lang="fa-IR" sz="4400" dirty="0">
                <a:solidFill>
                  <a:schemeClr val="tx1"/>
                </a:solidFill>
                <a:effectLst/>
                <a:cs typeface="+mn-cs"/>
              </a:rPr>
              <a:t>1)آموزش وارتباطات</a:t>
            </a:r>
            <a:r>
              <a:rPr lang="en-US" sz="4400" dirty="0">
                <a:solidFill>
                  <a:schemeClr val="tx1"/>
                </a:solidFill>
                <a:effectLst/>
                <a:cs typeface="+mn-cs"/>
              </a:rPr>
              <a:t/>
            </a:r>
            <a:br>
              <a:rPr lang="en-US" sz="4400" dirty="0">
                <a:solidFill>
                  <a:schemeClr val="tx1"/>
                </a:solidFill>
                <a:effectLst/>
                <a:cs typeface="+mn-cs"/>
              </a:rPr>
            </a:br>
            <a:r>
              <a:rPr lang="fa-IR" sz="4400" dirty="0">
                <a:solidFill>
                  <a:schemeClr val="tx1"/>
                </a:solidFill>
                <a:effectLst/>
                <a:cs typeface="+mn-cs"/>
              </a:rPr>
              <a:t>2)مشارکت افراد</a:t>
            </a:r>
            <a:r>
              <a:rPr lang="en-US" sz="4400" dirty="0">
                <a:solidFill>
                  <a:schemeClr val="tx1"/>
                </a:solidFill>
                <a:effectLst/>
                <a:cs typeface="+mn-cs"/>
              </a:rPr>
              <a:t/>
            </a:r>
            <a:br>
              <a:rPr lang="en-US" sz="4400" dirty="0">
                <a:solidFill>
                  <a:schemeClr val="tx1"/>
                </a:solidFill>
                <a:effectLst/>
                <a:cs typeface="+mn-cs"/>
              </a:rPr>
            </a:br>
            <a:r>
              <a:rPr lang="fa-IR" sz="4400" dirty="0">
                <a:solidFill>
                  <a:schemeClr val="tx1"/>
                </a:solidFill>
                <a:effectLst/>
                <a:cs typeface="+mn-cs"/>
              </a:rPr>
              <a:t>3)تسهیل وحمایت</a:t>
            </a:r>
            <a:r>
              <a:rPr lang="en-US" sz="4400" dirty="0">
                <a:solidFill>
                  <a:schemeClr val="tx1"/>
                </a:solidFill>
                <a:effectLst/>
                <a:cs typeface="+mn-cs"/>
              </a:rPr>
              <a:t/>
            </a:r>
            <a:br>
              <a:rPr lang="en-US" sz="4400" dirty="0">
                <a:solidFill>
                  <a:schemeClr val="tx1"/>
                </a:solidFill>
                <a:effectLst/>
                <a:cs typeface="+mn-cs"/>
              </a:rPr>
            </a:br>
            <a:r>
              <a:rPr lang="fa-IR" sz="4400" dirty="0">
                <a:solidFill>
                  <a:schemeClr val="tx1"/>
                </a:solidFill>
                <a:effectLst/>
                <a:cs typeface="+mn-cs"/>
              </a:rPr>
              <a:t>4)مذاکره و توافق</a:t>
            </a:r>
            <a:r>
              <a:rPr lang="en-US" sz="4400" dirty="0">
                <a:solidFill>
                  <a:schemeClr val="tx1"/>
                </a:solidFill>
                <a:effectLst/>
                <a:cs typeface="+mn-cs"/>
              </a:rPr>
              <a:t/>
            </a:r>
            <a:br>
              <a:rPr lang="en-US" sz="4400" dirty="0">
                <a:solidFill>
                  <a:schemeClr val="tx1"/>
                </a:solidFill>
                <a:effectLst/>
                <a:cs typeface="+mn-cs"/>
              </a:rPr>
            </a:br>
            <a:r>
              <a:rPr lang="fa-IR" sz="4400" dirty="0">
                <a:solidFill>
                  <a:schemeClr val="tx1"/>
                </a:solidFill>
                <a:effectLst/>
                <a:cs typeface="+mn-cs"/>
              </a:rPr>
              <a:t>5) تدبیر وهمکاری</a:t>
            </a:r>
            <a:r>
              <a:rPr lang="en-US" sz="4400" dirty="0">
                <a:solidFill>
                  <a:schemeClr val="tx1"/>
                </a:solidFill>
                <a:effectLst/>
                <a:cs typeface="+mn-cs"/>
              </a:rPr>
              <a:t/>
            </a:r>
            <a:br>
              <a:rPr lang="en-US" sz="4400" dirty="0">
                <a:solidFill>
                  <a:schemeClr val="tx1"/>
                </a:solidFill>
                <a:effectLst/>
                <a:cs typeface="+mn-cs"/>
              </a:rPr>
            </a:br>
            <a:r>
              <a:rPr lang="fa-IR" sz="4400" dirty="0">
                <a:solidFill>
                  <a:schemeClr val="tx1"/>
                </a:solidFill>
                <a:effectLst/>
                <a:cs typeface="+mn-cs"/>
              </a:rPr>
              <a:t>6) فشار آشکار یا تلویحی</a:t>
            </a:r>
            <a:endParaRPr lang="en-US" sz="4400" dirty="0">
              <a:solidFill>
                <a:schemeClr val="tx1"/>
              </a:solidFill>
              <a:effectLst/>
              <a:cs typeface="+mn-cs"/>
            </a:endParaRPr>
          </a:p>
        </p:txBody>
      </p:sp>
    </p:spTree>
    <p:extLst>
      <p:ext uri="{BB962C8B-B14F-4D97-AF65-F5344CB8AC3E}">
        <p14:creationId xmlns:p14="http://schemas.microsoft.com/office/powerpoint/2010/main" val="389226390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22714"/>
          </a:xfrm>
        </p:spPr>
        <p:txBody>
          <a:bodyPr>
            <a:normAutofit fontScale="90000"/>
          </a:bodyPr>
          <a:lstStyle/>
          <a:p>
            <a:pPr algn="r"/>
            <a:r>
              <a:rPr lang="fa-IR" sz="4400" dirty="0">
                <a:solidFill>
                  <a:schemeClr val="tx1"/>
                </a:solidFill>
                <a:effectLst/>
                <a:cs typeface="+mn-cs"/>
              </a:rPr>
              <a:t>قسمت هفتم برنامه درسی ملی جمهوری اسلامی ایران با عنوان"استلزامات واقتضائات اجرایی" به سه موضوع اختصاص دارد</a:t>
            </a:r>
            <a:r>
              <a:rPr lang="fa-IR" sz="4400" dirty="0" smtClean="0">
                <a:solidFill>
                  <a:schemeClr val="tx1"/>
                </a:solidFill>
                <a:effectLst/>
                <a:cs typeface="+mn-cs"/>
              </a:rPr>
              <a:t>:</a:t>
            </a:r>
            <a:r>
              <a:rPr lang="en-US" sz="4400" dirty="0" smtClean="0">
                <a:solidFill>
                  <a:schemeClr val="tx1"/>
                </a:solidFill>
                <a:effectLst/>
                <a:cs typeface="+mn-cs"/>
              </a:rPr>
              <a:t/>
            </a:r>
            <a:br>
              <a:rPr lang="en-US" sz="4400" dirty="0" smtClean="0">
                <a:solidFill>
                  <a:schemeClr val="tx1"/>
                </a:solidFill>
                <a:effectLst/>
                <a:cs typeface="+mn-cs"/>
              </a:rPr>
            </a:br>
            <a:r>
              <a:rPr lang="en-US" sz="4400" dirty="0">
                <a:solidFill>
                  <a:schemeClr val="tx1"/>
                </a:solidFill>
                <a:effectLst/>
                <a:cs typeface="+mn-cs"/>
              </a:rPr>
              <a:t/>
            </a:r>
            <a:br>
              <a:rPr lang="en-US" sz="4400" dirty="0">
                <a:solidFill>
                  <a:schemeClr val="tx1"/>
                </a:solidFill>
                <a:effectLst/>
                <a:cs typeface="+mn-cs"/>
              </a:rPr>
            </a:br>
            <a:r>
              <a:rPr lang="fa-IR" sz="4400" dirty="0">
                <a:solidFill>
                  <a:schemeClr val="tx1"/>
                </a:solidFill>
                <a:effectLst/>
                <a:cs typeface="+mn-cs"/>
              </a:rPr>
              <a:t>- اصول حاکم براجرا</a:t>
            </a:r>
            <a:r>
              <a:rPr lang="en-US" sz="4400" dirty="0">
                <a:solidFill>
                  <a:schemeClr val="tx1"/>
                </a:solidFill>
                <a:effectLst/>
                <a:cs typeface="+mn-cs"/>
              </a:rPr>
              <a:t/>
            </a:r>
            <a:br>
              <a:rPr lang="en-US" sz="4400" dirty="0">
                <a:solidFill>
                  <a:schemeClr val="tx1"/>
                </a:solidFill>
                <a:effectLst/>
                <a:cs typeface="+mn-cs"/>
              </a:rPr>
            </a:br>
            <a:r>
              <a:rPr lang="fa-IR" sz="4400" dirty="0">
                <a:solidFill>
                  <a:schemeClr val="tx1"/>
                </a:solidFill>
                <a:effectLst/>
                <a:cs typeface="+mn-cs"/>
              </a:rPr>
              <a:t>- تشکیلات </a:t>
            </a:r>
            <a:r>
              <a:rPr lang="en-US" sz="4400" dirty="0">
                <a:solidFill>
                  <a:schemeClr val="tx1"/>
                </a:solidFill>
                <a:effectLst/>
                <a:cs typeface="+mn-cs"/>
              </a:rPr>
              <a:t/>
            </a:r>
            <a:br>
              <a:rPr lang="en-US" sz="4400" dirty="0">
                <a:solidFill>
                  <a:schemeClr val="tx1"/>
                </a:solidFill>
                <a:effectLst/>
                <a:cs typeface="+mn-cs"/>
              </a:rPr>
            </a:br>
            <a:r>
              <a:rPr lang="fa-IR" sz="4400" dirty="0">
                <a:solidFill>
                  <a:schemeClr val="tx1"/>
                </a:solidFill>
                <a:effectLst/>
                <a:cs typeface="+mn-cs"/>
              </a:rPr>
              <a:t>- مراحل اجرا</a:t>
            </a:r>
            <a:r>
              <a:rPr lang="en-US" sz="4400" dirty="0">
                <a:solidFill>
                  <a:schemeClr val="tx1"/>
                </a:solidFill>
                <a:effectLst/>
                <a:cs typeface="+mn-cs"/>
              </a:rPr>
              <a:t/>
            </a:r>
            <a:br>
              <a:rPr lang="en-US" sz="4400" dirty="0">
                <a:solidFill>
                  <a:schemeClr val="tx1"/>
                </a:solidFill>
                <a:effectLst/>
                <a:cs typeface="+mn-cs"/>
              </a:rPr>
            </a:br>
            <a:r>
              <a:rPr lang="fa-IR" sz="3200" dirty="0">
                <a:effectLst/>
              </a:rPr>
              <a:t> </a:t>
            </a:r>
            <a:r>
              <a:rPr lang="en-US" sz="3200" dirty="0">
                <a:effectLst/>
              </a:rPr>
              <a:t/>
            </a:r>
            <a:br>
              <a:rPr lang="en-US" sz="3200" dirty="0">
                <a:effectLst/>
              </a:rPr>
            </a:br>
            <a:endParaRPr lang="fa-IR" sz="3200" dirty="0"/>
          </a:p>
        </p:txBody>
      </p:sp>
    </p:spTree>
    <p:extLst>
      <p:ext uri="{BB962C8B-B14F-4D97-AF65-F5344CB8AC3E}">
        <p14:creationId xmlns:p14="http://schemas.microsoft.com/office/powerpoint/2010/main" val="298849121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435280" cy="6322714"/>
          </a:xfrm>
        </p:spPr>
        <p:txBody>
          <a:bodyPr>
            <a:normAutofit/>
          </a:bodyPr>
          <a:lstStyle/>
          <a:p>
            <a:pPr algn="r"/>
            <a:r>
              <a:rPr lang="fa-IR" sz="4400" u="sng" dirty="0">
                <a:effectLst/>
                <a:cs typeface="+mn-cs"/>
              </a:rPr>
              <a:t>اجرای برنامه های درسی کلان</a:t>
            </a:r>
            <a:r>
              <a:rPr lang="fa-IR" sz="4400" u="sng" dirty="0" smtClean="0">
                <a:effectLst/>
                <a:cs typeface="+mn-cs"/>
              </a:rPr>
              <a:t>:</a:t>
            </a:r>
            <a:r>
              <a:rPr lang="fa-IR" sz="4400" dirty="0" smtClean="0">
                <a:effectLst/>
                <a:cs typeface="+mn-cs"/>
              </a:rPr>
              <a:t/>
            </a:r>
            <a:br>
              <a:rPr lang="fa-IR" sz="4400" dirty="0" smtClean="0">
                <a:effectLst/>
                <a:cs typeface="+mn-cs"/>
              </a:rPr>
            </a:br>
            <a:r>
              <a:rPr lang="en-US" sz="4400" dirty="0">
                <a:effectLst/>
                <a:cs typeface="+mn-cs"/>
              </a:rPr>
              <a:t/>
            </a:r>
            <a:br>
              <a:rPr lang="en-US" sz="4400" dirty="0">
                <a:effectLst/>
                <a:cs typeface="+mn-cs"/>
              </a:rPr>
            </a:br>
            <a:r>
              <a:rPr lang="fa-IR" sz="4400" dirty="0">
                <a:effectLst/>
                <a:cs typeface="+mn-cs"/>
              </a:rPr>
              <a:t>تعریف دیدگاهها </a:t>
            </a:r>
            <a:r>
              <a:rPr lang="en-US" sz="4400" dirty="0">
                <a:effectLst/>
                <a:cs typeface="+mn-cs"/>
              </a:rPr>
              <a:t/>
            </a:r>
            <a:br>
              <a:rPr lang="en-US" sz="4400" dirty="0">
                <a:effectLst/>
                <a:cs typeface="+mn-cs"/>
              </a:rPr>
            </a:br>
            <a:r>
              <a:rPr lang="fa-IR" sz="4400" dirty="0">
                <a:effectLst/>
                <a:cs typeface="+mn-cs"/>
              </a:rPr>
              <a:t>تعیین رویکردها</a:t>
            </a:r>
            <a:r>
              <a:rPr lang="en-US" sz="4400" dirty="0">
                <a:effectLst/>
                <a:cs typeface="+mn-cs"/>
              </a:rPr>
              <a:t/>
            </a:r>
            <a:br>
              <a:rPr lang="en-US" sz="4400" dirty="0">
                <a:effectLst/>
                <a:cs typeface="+mn-cs"/>
              </a:rPr>
            </a:br>
            <a:r>
              <a:rPr lang="fa-IR" sz="4400" dirty="0">
                <a:effectLst/>
                <a:cs typeface="+mn-cs"/>
              </a:rPr>
              <a:t>انتخاب روش</a:t>
            </a:r>
            <a:r>
              <a:rPr lang="en-US" sz="4400" dirty="0">
                <a:effectLst/>
                <a:cs typeface="+mn-cs"/>
              </a:rPr>
              <a:t/>
            </a:r>
            <a:br>
              <a:rPr lang="en-US" sz="4400" dirty="0">
                <a:effectLst/>
                <a:cs typeface="+mn-cs"/>
              </a:rPr>
            </a:br>
            <a:r>
              <a:rPr lang="fa-IR" sz="4400" dirty="0">
                <a:effectLst/>
                <a:cs typeface="+mn-cs"/>
              </a:rPr>
              <a:t>تدوین سبک اجری برنامه درسی </a:t>
            </a:r>
            <a:endParaRPr lang="en-US" sz="4400" dirty="0">
              <a:effectLst/>
              <a:cs typeface="+mn-cs"/>
            </a:endParaRPr>
          </a:p>
        </p:txBody>
      </p:sp>
    </p:spTree>
    <p:extLst>
      <p:ext uri="{BB962C8B-B14F-4D97-AF65-F5344CB8AC3E}">
        <p14:creationId xmlns:p14="http://schemas.microsoft.com/office/powerpoint/2010/main" val="240734537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274638"/>
            <a:ext cx="8507288" cy="6322714"/>
          </a:xfrm>
        </p:spPr>
        <p:txBody>
          <a:bodyPr>
            <a:normAutofit/>
          </a:bodyPr>
          <a:lstStyle/>
          <a:p>
            <a:pPr algn="r"/>
            <a:r>
              <a:rPr lang="fa-IR" sz="4000" dirty="0">
                <a:solidFill>
                  <a:schemeClr val="tx1"/>
                </a:solidFill>
                <a:effectLst/>
                <a:cs typeface="+mn-cs"/>
              </a:rPr>
              <a:t>بر اساس نوع ارتباط بین اقدامات برنامه </a:t>
            </a:r>
            <a:r>
              <a:rPr lang="fa-IR" sz="4000" dirty="0" smtClean="0">
                <a:solidFill>
                  <a:schemeClr val="tx1"/>
                </a:solidFill>
                <a:effectLst/>
                <a:cs typeface="+mn-cs"/>
              </a:rPr>
              <a:t>ریزی،دو دیدگاه </a:t>
            </a:r>
            <a:r>
              <a:rPr lang="fa-IR" sz="4000" dirty="0">
                <a:solidFill>
                  <a:schemeClr val="tx1"/>
                </a:solidFill>
                <a:effectLst/>
                <a:cs typeface="+mn-cs"/>
              </a:rPr>
              <a:t>اجرای برنامه درسی ظهور میابد</a:t>
            </a:r>
            <a:r>
              <a:rPr lang="fa-IR" sz="4000" dirty="0" smtClean="0">
                <a:solidFill>
                  <a:schemeClr val="tx1"/>
                </a:solidFill>
                <a:effectLst/>
                <a:cs typeface="+mn-cs"/>
              </a:rPr>
              <a:t>:</a:t>
            </a:r>
            <a:r>
              <a:rPr lang="en-US" sz="4000" dirty="0" smtClean="0">
                <a:solidFill>
                  <a:schemeClr val="tx1"/>
                </a:solidFill>
                <a:effectLst/>
                <a:cs typeface="+mn-cs"/>
              </a:rPr>
              <a:t/>
            </a:r>
            <a:br>
              <a:rPr lang="en-US" sz="4000" dirty="0" smtClean="0">
                <a:solidFill>
                  <a:schemeClr val="tx1"/>
                </a:solidFill>
                <a:effectLst/>
                <a:cs typeface="+mn-cs"/>
              </a:rPr>
            </a:br>
            <a:r>
              <a:rPr lang="en-US" sz="4000" dirty="0">
                <a:solidFill>
                  <a:schemeClr val="tx1"/>
                </a:solidFill>
                <a:effectLst/>
                <a:cs typeface="+mn-cs"/>
              </a:rPr>
              <a:t/>
            </a:r>
            <a:br>
              <a:rPr lang="en-US" sz="4000" dirty="0">
                <a:solidFill>
                  <a:schemeClr val="tx1"/>
                </a:solidFill>
                <a:effectLst/>
                <a:cs typeface="+mn-cs"/>
              </a:rPr>
            </a:br>
            <a:r>
              <a:rPr lang="fa-IR" sz="4000" dirty="0" smtClean="0">
                <a:solidFill>
                  <a:schemeClr val="tx1"/>
                </a:solidFill>
                <a:effectLst/>
                <a:cs typeface="+mn-cs"/>
              </a:rPr>
              <a:t>* دیدگاه </a:t>
            </a:r>
            <a:r>
              <a:rPr lang="fa-IR" sz="4000" dirty="0">
                <a:solidFill>
                  <a:schemeClr val="tx1"/>
                </a:solidFill>
                <a:effectLst/>
                <a:cs typeface="+mn-cs"/>
              </a:rPr>
              <a:t>تفکیکی / مرحله گرا:در این دیدگاه تولید،اجرا و ارزشیابی برنامه درسی منفک و مبتنی بر هم هستند.</a:t>
            </a:r>
            <a:r>
              <a:rPr lang="en-US" sz="4000" dirty="0">
                <a:solidFill>
                  <a:schemeClr val="tx1"/>
                </a:solidFill>
                <a:effectLst/>
                <a:cs typeface="+mn-cs"/>
              </a:rPr>
              <a:t/>
            </a:r>
            <a:br>
              <a:rPr lang="en-US" sz="4000" dirty="0">
                <a:solidFill>
                  <a:schemeClr val="tx1"/>
                </a:solidFill>
                <a:effectLst/>
                <a:cs typeface="+mn-cs"/>
              </a:rPr>
            </a:br>
            <a:r>
              <a:rPr lang="fa-IR" sz="4000" dirty="0" smtClean="0">
                <a:solidFill>
                  <a:schemeClr val="tx1"/>
                </a:solidFill>
                <a:effectLst/>
                <a:cs typeface="+mn-cs"/>
              </a:rPr>
              <a:t>* دیدگاه </a:t>
            </a:r>
            <a:r>
              <a:rPr lang="fa-IR" sz="4000" dirty="0">
                <a:solidFill>
                  <a:schemeClr val="tx1"/>
                </a:solidFill>
                <a:effectLst/>
                <a:cs typeface="+mn-cs"/>
              </a:rPr>
              <a:t>ترکیبی/ وحدت گرا:این دیدگاه جداسازی تولید،اجرا و ارزشیابی برنامه را ناممکن میداند.</a:t>
            </a:r>
            <a:endParaRPr lang="en-US" sz="4000" dirty="0">
              <a:solidFill>
                <a:schemeClr val="tx1"/>
              </a:solidFill>
              <a:effectLst/>
              <a:cs typeface="+mn-cs"/>
            </a:endParaRPr>
          </a:p>
        </p:txBody>
      </p:sp>
    </p:spTree>
    <p:extLst>
      <p:ext uri="{BB962C8B-B14F-4D97-AF65-F5344CB8AC3E}">
        <p14:creationId xmlns:p14="http://schemas.microsoft.com/office/powerpoint/2010/main" val="300131083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274638"/>
            <a:ext cx="8435280" cy="6322714"/>
          </a:xfrm>
        </p:spPr>
        <p:txBody>
          <a:bodyPr>
            <a:normAutofit/>
          </a:bodyPr>
          <a:lstStyle/>
          <a:p>
            <a:pPr algn="r"/>
            <a:r>
              <a:rPr lang="fa-IR" sz="4000" dirty="0">
                <a:solidFill>
                  <a:schemeClr val="tx1"/>
                </a:solidFill>
                <a:effectLst/>
                <a:cs typeface="+mn-cs"/>
              </a:rPr>
              <a:t>از حیث نوع مواجهه برنامه درسی با مردم ،دو ردیکرد اجرای برنامه درسی پدید می اید</a:t>
            </a:r>
            <a:r>
              <a:rPr lang="fa-IR" sz="4000" dirty="0" smtClean="0">
                <a:solidFill>
                  <a:schemeClr val="tx1"/>
                </a:solidFill>
                <a:effectLst/>
                <a:cs typeface="+mn-cs"/>
              </a:rPr>
              <a:t>:</a:t>
            </a:r>
            <a:br>
              <a:rPr lang="fa-IR" sz="4000" dirty="0" smtClean="0">
                <a:solidFill>
                  <a:schemeClr val="tx1"/>
                </a:solidFill>
                <a:effectLst/>
                <a:cs typeface="+mn-cs"/>
              </a:rPr>
            </a:br>
            <a:r>
              <a:rPr lang="en-US" sz="4000" dirty="0">
                <a:solidFill>
                  <a:schemeClr val="tx1"/>
                </a:solidFill>
                <a:effectLst/>
                <a:cs typeface="+mn-cs"/>
              </a:rPr>
              <a:t/>
            </a:r>
            <a:br>
              <a:rPr lang="en-US" sz="4000" dirty="0">
                <a:solidFill>
                  <a:schemeClr val="tx1"/>
                </a:solidFill>
                <a:effectLst/>
                <a:cs typeface="+mn-cs"/>
              </a:rPr>
            </a:br>
            <a:r>
              <a:rPr lang="fa-IR" sz="4000" dirty="0" smtClean="0">
                <a:solidFill>
                  <a:schemeClr val="tx1"/>
                </a:solidFill>
                <a:effectLst/>
                <a:cs typeface="+mn-cs"/>
              </a:rPr>
              <a:t>1) رویکرد </a:t>
            </a:r>
            <a:r>
              <a:rPr lang="fa-IR" sz="4000" dirty="0">
                <a:solidFill>
                  <a:schemeClr val="tx1"/>
                </a:solidFill>
                <a:effectLst/>
                <a:cs typeface="+mn-cs"/>
              </a:rPr>
              <a:t>تربیتی(دیربازده اما ماندگار)</a:t>
            </a:r>
            <a:r>
              <a:rPr lang="en-US" sz="4000" dirty="0">
                <a:solidFill>
                  <a:schemeClr val="tx1"/>
                </a:solidFill>
                <a:effectLst/>
                <a:cs typeface="+mn-cs"/>
              </a:rPr>
              <a:t/>
            </a:r>
            <a:br>
              <a:rPr lang="en-US" sz="4000" dirty="0">
                <a:solidFill>
                  <a:schemeClr val="tx1"/>
                </a:solidFill>
                <a:effectLst/>
                <a:cs typeface="+mn-cs"/>
              </a:rPr>
            </a:br>
            <a:r>
              <a:rPr lang="fa-IR" sz="4000" dirty="0" smtClean="0">
                <a:solidFill>
                  <a:schemeClr val="tx1"/>
                </a:solidFill>
                <a:effectLst/>
                <a:cs typeface="+mn-cs"/>
              </a:rPr>
              <a:t>2) رویکرد </a:t>
            </a:r>
            <a:r>
              <a:rPr lang="fa-IR" sz="4000" dirty="0">
                <a:solidFill>
                  <a:schemeClr val="tx1"/>
                </a:solidFill>
                <a:effectLst/>
                <a:cs typeface="+mn-cs"/>
              </a:rPr>
              <a:t>مهندسی(تعاملات مبتنی بر رابطه رهبر،رهرو)</a:t>
            </a:r>
            <a:r>
              <a:rPr lang="en-US" sz="4000" dirty="0">
                <a:solidFill>
                  <a:schemeClr val="tx1"/>
                </a:solidFill>
                <a:effectLst/>
                <a:cs typeface="+mn-cs"/>
              </a:rPr>
              <a:t/>
            </a:r>
            <a:br>
              <a:rPr lang="en-US" sz="4000" dirty="0">
                <a:solidFill>
                  <a:schemeClr val="tx1"/>
                </a:solidFill>
                <a:effectLst/>
                <a:cs typeface="+mn-cs"/>
              </a:rPr>
            </a:br>
            <a:endParaRPr lang="fa-IR" sz="4000" dirty="0">
              <a:solidFill>
                <a:schemeClr val="tx1"/>
              </a:solidFill>
              <a:cs typeface="+mn-cs"/>
            </a:endParaRPr>
          </a:p>
        </p:txBody>
      </p:sp>
    </p:spTree>
    <p:extLst>
      <p:ext uri="{BB962C8B-B14F-4D97-AF65-F5344CB8AC3E}">
        <p14:creationId xmlns:p14="http://schemas.microsoft.com/office/powerpoint/2010/main" val="56550911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274638"/>
            <a:ext cx="8712968" cy="6583362"/>
          </a:xfrm>
        </p:spPr>
        <p:txBody>
          <a:bodyPr>
            <a:normAutofit fontScale="90000"/>
          </a:bodyPr>
          <a:lstStyle/>
          <a:p>
            <a:pPr algn="r"/>
            <a:r>
              <a:rPr lang="fa-IR" sz="4400" dirty="0" smtClean="0">
                <a:solidFill>
                  <a:schemeClr val="tx1"/>
                </a:solidFill>
                <a:effectLst/>
                <a:cs typeface="+mn-cs"/>
              </a:rPr>
              <a:t>عوامل </a:t>
            </a:r>
            <a:r>
              <a:rPr lang="fa-IR" sz="4400" dirty="0">
                <a:solidFill>
                  <a:schemeClr val="tx1"/>
                </a:solidFill>
                <a:effectLst/>
                <a:cs typeface="+mn-cs"/>
              </a:rPr>
              <a:t>موثر بر اجرای برنامه درسی </a:t>
            </a:r>
            <a:r>
              <a:rPr lang="fa-IR" sz="4400" dirty="0" smtClean="0">
                <a:solidFill>
                  <a:schemeClr val="tx1"/>
                </a:solidFill>
                <a:effectLst/>
                <a:cs typeface="+mn-cs"/>
              </a:rPr>
              <a:t>:</a:t>
            </a:r>
            <a:br>
              <a:rPr lang="fa-IR" sz="4400" dirty="0" smtClean="0">
                <a:solidFill>
                  <a:schemeClr val="tx1"/>
                </a:solidFill>
                <a:effectLst/>
                <a:cs typeface="+mn-cs"/>
              </a:rPr>
            </a:br>
            <a:r>
              <a:rPr lang="en-US" sz="4400" dirty="0">
                <a:solidFill>
                  <a:schemeClr val="tx1"/>
                </a:solidFill>
                <a:effectLst/>
                <a:cs typeface="+mn-cs"/>
              </a:rPr>
              <a:t/>
            </a:r>
            <a:br>
              <a:rPr lang="en-US" sz="4400" dirty="0">
                <a:solidFill>
                  <a:schemeClr val="tx1"/>
                </a:solidFill>
                <a:effectLst/>
                <a:cs typeface="+mn-cs"/>
              </a:rPr>
            </a:br>
            <a:r>
              <a:rPr lang="fa-IR" sz="4400" dirty="0">
                <a:solidFill>
                  <a:schemeClr val="tx1"/>
                </a:solidFill>
                <a:effectLst/>
                <a:cs typeface="+mn-cs"/>
              </a:rPr>
              <a:t>ماهیت هر برنامه درسی با چهار ویژگی سازگاری- پیچیدگی- </a:t>
            </a:r>
            <a:r>
              <a:rPr lang="fa-IR" sz="4400" dirty="0" smtClean="0">
                <a:solidFill>
                  <a:schemeClr val="tx1"/>
                </a:solidFill>
                <a:effectLst/>
                <a:cs typeface="+mn-cs"/>
              </a:rPr>
              <a:t>وضوح </a:t>
            </a:r>
            <a:r>
              <a:rPr lang="fa-IR" sz="4400" dirty="0">
                <a:solidFill>
                  <a:schemeClr val="tx1"/>
                </a:solidFill>
                <a:effectLst/>
                <a:cs typeface="+mn-cs"/>
              </a:rPr>
              <a:t>–عملی بودن شناسایی میشود به علاوه با چهار موضوع عمده بیرونی نیز امیخته شده</a:t>
            </a:r>
            <a:r>
              <a:rPr lang="fa-IR" sz="4400" dirty="0" smtClean="0">
                <a:solidFill>
                  <a:schemeClr val="tx1"/>
                </a:solidFill>
                <a:effectLst/>
                <a:cs typeface="+mn-cs"/>
              </a:rPr>
              <a:t>:</a:t>
            </a:r>
            <a:r>
              <a:rPr lang="en-US" sz="4400" dirty="0">
                <a:solidFill>
                  <a:schemeClr val="tx1"/>
                </a:solidFill>
                <a:effectLst/>
                <a:cs typeface="+mn-cs"/>
              </a:rPr>
              <a:t/>
            </a:r>
            <a:br>
              <a:rPr lang="en-US" sz="4400" dirty="0">
                <a:solidFill>
                  <a:schemeClr val="tx1"/>
                </a:solidFill>
                <a:effectLst/>
                <a:cs typeface="+mn-cs"/>
              </a:rPr>
            </a:br>
            <a:r>
              <a:rPr lang="fa-IR" sz="4400" dirty="0">
                <a:solidFill>
                  <a:schemeClr val="tx1"/>
                </a:solidFill>
                <a:effectLst/>
                <a:cs typeface="+mn-cs"/>
              </a:rPr>
              <a:t>1-کسب توافق ذینفعان</a:t>
            </a:r>
            <a:r>
              <a:rPr lang="en-US" sz="4400" dirty="0">
                <a:solidFill>
                  <a:schemeClr val="tx1"/>
                </a:solidFill>
                <a:effectLst/>
                <a:cs typeface="+mn-cs"/>
              </a:rPr>
              <a:t/>
            </a:r>
            <a:br>
              <a:rPr lang="en-US" sz="4400" dirty="0">
                <a:solidFill>
                  <a:schemeClr val="tx1"/>
                </a:solidFill>
                <a:effectLst/>
                <a:cs typeface="+mn-cs"/>
              </a:rPr>
            </a:br>
            <a:r>
              <a:rPr lang="fa-IR" sz="4400" dirty="0">
                <a:solidFill>
                  <a:schemeClr val="tx1"/>
                </a:solidFill>
                <a:effectLst/>
                <a:cs typeface="+mn-cs"/>
              </a:rPr>
              <a:t>2-تدارک لوازم اجرایی</a:t>
            </a:r>
            <a:r>
              <a:rPr lang="en-US" sz="4400" dirty="0">
                <a:solidFill>
                  <a:schemeClr val="tx1"/>
                </a:solidFill>
                <a:effectLst/>
                <a:cs typeface="+mn-cs"/>
              </a:rPr>
              <a:t/>
            </a:r>
            <a:br>
              <a:rPr lang="en-US" sz="4400" dirty="0">
                <a:solidFill>
                  <a:schemeClr val="tx1"/>
                </a:solidFill>
                <a:effectLst/>
                <a:cs typeface="+mn-cs"/>
              </a:rPr>
            </a:br>
            <a:r>
              <a:rPr lang="fa-IR" sz="4400" dirty="0">
                <a:solidFill>
                  <a:schemeClr val="tx1"/>
                </a:solidFill>
                <a:effectLst/>
                <a:cs typeface="+mn-cs"/>
              </a:rPr>
              <a:t>3-اماده سازی دست اندر کاران</a:t>
            </a:r>
            <a:r>
              <a:rPr lang="en-US" sz="4400" dirty="0">
                <a:solidFill>
                  <a:schemeClr val="tx1"/>
                </a:solidFill>
                <a:effectLst/>
                <a:cs typeface="+mn-cs"/>
              </a:rPr>
              <a:t/>
            </a:r>
            <a:br>
              <a:rPr lang="en-US" sz="4400" dirty="0">
                <a:solidFill>
                  <a:schemeClr val="tx1"/>
                </a:solidFill>
                <a:effectLst/>
                <a:cs typeface="+mn-cs"/>
              </a:rPr>
            </a:br>
            <a:r>
              <a:rPr lang="fa-IR" sz="4400" dirty="0">
                <a:solidFill>
                  <a:schemeClr val="tx1"/>
                </a:solidFill>
                <a:effectLst/>
                <a:cs typeface="+mn-cs"/>
              </a:rPr>
              <a:t>4-نظارت</a:t>
            </a:r>
            <a:r>
              <a:rPr lang="en-US" sz="4400" dirty="0">
                <a:effectLst/>
              </a:rPr>
              <a:t/>
            </a:r>
            <a:br>
              <a:rPr lang="en-US" sz="4400" dirty="0">
                <a:effectLst/>
              </a:rPr>
            </a:br>
            <a:r>
              <a:rPr lang="fa-IR" sz="3600" dirty="0">
                <a:effectLst/>
              </a:rPr>
              <a:t> </a:t>
            </a:r>
            <a:endParaRPr lang="en-US" sz="3600" dirty="0">
              <a:effectLst/>
            </a:endParaRPr>
          </a:p>
        </p:txBody>
      </p:sp>
    </p:spTree>
    <p:extLst>
      <p:ext uri="{BB962C8B-B14F-4D97-AF65-F5344CB8AC3E}">
        <p14:creationId xmlns:p14="http://schemas.microsoft.com/office/powerpoint/2010/main" val="335446544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274638"/>
            <a:ext cx="8640960" cy="6322714"/>
          </a:xfrm>
        </p:spPr>
        <p:txBody>
          <a:bodyPr>
            <a:normAutofit fontScale="90000"/>
          </a:bodyPr>
          <a:lstStyle/>
          <a:p>
            <a:pPr algn="r"/>
            <a:r>
              <a:rPr lang="fa-IR" sz="4000" dirty="0" smtClean="0">
                <a:solidFill>
                  <a:schemeClr val="tx1"/>
                </a:solidFill>
                <a:effectLst/>
                <a:cs typeface="+mn-cs"/>
              </a:rPr>
              <a:t>روش </a:t>
            </a:r>
            <a:r>
              <a:rPr lang="fa-IR" sz="4000" dirty="0">
                <a:solidFill>
                  <a:schemeClr val="tx1"/>
                </a:solidFill>
                <a:effectLst/>
                <a:cs typeface="+mn-cs"/>
              </a:rPr>
              <a:t>و سبک اجرای برنامه درسی ملی:</a:t>
            </a:r>
            <a:r>
              <a:rPr lang="en-US" sz="3600" dirty="0">
                <a:solidFill>
                  <a:schemeClr val="tx1"/>
                </a:solidFill>
                <a:effectLst/>
                <a:cs typeface="+mn-cs"/>
              </a:rPr>
              <a:t/>
            </a:r>
            <a:br>
              <a:rPr lang="en-US" sz="3600" dirty="0">
                <a:solidFill>
                  <a:schemeClr val="tx1"/>
                </a:solidFill>
                <a:effectLst/>
                <a:cs typeface="+mn-cs"/>
              </a:rPr>
            </a:br>
            <a:r>
              <a:rPr lang="fa-IR" sz="3600" dirty="0">
                <a:solidFill>
                  <a:schemeClr val="tx1"/>
                </a:solidFill>
                <a:effectLst/>
                <a:cs typeface="+mn-cs"/>
              </a:rPr>
              <a:t>در یک طبقه بندی ازروش های اجری برنامه درسی کلان ؛می توان به دوطبقه بندی اصلی اشاره کرد</a:t>
            </a:r>
            <a:r>
              <a:rPr lang="fa-IR" sz="3600" dirty="0" smtClean="0">
                <a:solidFill>
                  <a:schemeClr val="tx1"/>
                </a:solidFill>
                <a:effectLst/>
                <a:cs typeface="+mn-cs"/>
              </a:rPr>
              <a:t>:</a:t>
            </a:r>
            <a:br>
              <a:rPr lang="fa-IR" sz="3600" dirty="0" smtClean="0">
                <a:solidFill>
                  <a:schemeClr val="tx1"/>
                </a:solidFill>
                <a:effectLst/>
                <a:cs typeface="+mn-cs"/>
              </a:rPr>
            </a:br>
            <a:r>
              <a:rPr lang="en-US" sz="3600" dirty="0">
                <a:solidFill>
                  <a:schemeClr val="tx1"/>
                </a:solidFill>
                <a:effectLst/>
                <a:cs typeface="+mn-cs"/>
              </a:rPr>
              <a:t/>
            </a:r>
            <a:br>
              <a:rPr lang="en-US" sz="3600" dirty="0">
                <a:solidFill>
                  <a:schemeClr val="tx1"/>
                </a:solidFill>
                <a:effectLst/>
                <a:cs typeface="+mn-cs"/>
              </a:rPr>
            </a:br>
            <a:r>
              <a:rPr lang="fa-IR" sz="3600" u="sng" dirty="0">
                <a:solidFill>
                  <a:schemeClr val="tx1"/>
                </a:solidFill>
                <a:effectLst/>
                <a:cs typeface="+mn-cs"/>
              </a:rPr>
              <a:t>1)تغییر یکپارچه:</a:t>
            </a:r>
            <a:r>
              <a:rPr lang="en-US" sz="3600" dirty="0">
                <a:solidFill>
                  <a:schemeClr val="tx1"/>
                </a:solidFill>
                <a:effectLst/>
                <a:cs typeface="+mn-cs"/>
              </a:rPr>
              <a:t/>
            </a:r>
            <a:br>
              <a:rPr lang="en-US" sz="3600" dirty="0">
                <a:solidFill>
                  <a:schemeClr val="tx1"/>
                </a:solidFill>
                <a:effectLst/>
                <a:cs typeface="+mn-cs"/>
              </a:rPr>
            </a:br>
            <a:r>
              <a:rPr lang="fa-IR" sz="3100" dirty="0">
                <a:solidFill>
                  <a:schemeClr val="tx1"/>
                </a:solidFill>
                <a:effectLst/>
                <a:cs typeface="+mn-cs"/>
              </a:rPr>
              <a:t>جایگزینی یکپارچه نظام جاری برنامه درسی با نظام جدید برنامه </a:t>
            </a:r>
            <a:r>
              <a:rPr lang="fa-IR" sz="3100" dirty="0" smtClean="0">
                <a:solidFill>
                  <a:schemeClr val="tx1"/>
                </a:solidFill>
                <a:effectLst/>
                <a:cs typeface="+mn-cs"/>
              </a:rPr>
              <a:t>درسی</a:t>
            </a:r>
            <a:br>
              <a:rPr lang="fa-IR" sz="3100" dirty="0" smtClean="0">
                <a:solidFill>
                  <a:schemeClr val="tx1"/>
                </a:solidFill>
                <a:effectLst/>
                <a:cs typeface="+mn-cs"/>
              </a:rPr>
            </a:br>
            <a:r>
              <a:rPr lang="en-US" sz="3600" dirty="0">
                <a:solidFill>
                  <a:schemeClr val="tx1"/>
                </a:solidFill>
                <a:effectLst/>
                <a:cs typeface="+mn-cs"/>
              </a:rPr>
              <a:t/>
            </a:r>
            <a:br>
              <a:rPr lang="en-US" sz="3600" dirty="0">
                <a:solidFill>
                  <a:schemeClr val="tx1"/>
                </a:solidFill>
                <a:effectLst/>
                <a:cs typeface="+mn-cs"/>
              </a:rPr>
            </a:br>
            <a:r>
              <a:rPr lang="fa-IR" sz="3600" u="sng" dirty="0">
                <a:solidFill>
                  <a:schemeClr val="tx1"/>
                </a:solidFill>
                <a:effectLst/>
                <a:cs typeface="+mn-cs"/>
              </a:rPr>
              <a:t>2)تغییر تدریجی:</a:t>
            </a:r>
            <a:r>
              <a:rPr lang="en-US" sz="3600" dirty="0">
                <a:solidFill>
                  <a:schemeClr val="tx1"/>
                </a:solidFill>
                <a:effectLst/>
                <a:cs typeface="+mn-cs"/>
              </a:rPr>
              <a:t/>
            </a:r>
            <a:br>
              <a:rPr lang="en-US" sz="3600" dirty="0">
                <a:solidFill>
                  <a:schemeClr val="tx1"/>
                </a:solidFill>
                <a:effectLst/>
                <a:cs typeface="+mn-cs"/>
              </a:rPr>
            </a:br>
            <a:r>
              <a:rPr lang="fa-IR" sz="3300" dirty="0">
                <a:solidFill>
                  <a:schemeClr val="tx1"/>
                </a:solidFill>
                <a:effectLst/>
                <a:cs typeface="+mn-cs"/>
              </a:rPr>
              <a:t>- اجرای برنامهبا پذیرش قسمتیازبرنامه جاری(موجود)</a:t>
            </a:r>
            <a:r>
              <a:rPr lang="en-US" sz="3300" dirty="0">
                <a:solidFill>
                  <a:schemeClr val="tx1"/>
                </a:solidFill>
                <a:effectLst/>
                <a:cs typeface="+mn-cs"/>
              </a:rPr>
              <a:t/>
            </a:r>
            <a:br>
              <a:rPr lang="en-US" sz="3300" dirty="0">
                <a:solidFill>
                  <a:schemeClr val="tx1"/>
                </a:solidFill>
                <a:effectLst/>
                <a:cs typeface="+mn-cs"/>
              </a:rPr>
            </a:br>
            <a:r>
              <a:rPr lang="fa-IR" sz="3300" dirty="0">
                <a:solidFill>
                  <a:schemeClr val="tx1"/>
                </a:solidFill>
                <a:effectLst/>
                <a:cs typeface="+mn-cs"/>
              </a:rPr>
              <a:t>- اجرای برنامه جدیداز نخستین مرحله باحذف همزمان برنامه جاری </a:t>
            </a:r>
            <a:r>
              <a:rPr lang="en-US" sz="3300" dirty="0">
                <a:solidFill>
                  <a:schemeClr val="tx1"/>
                </a:solidFill>
                <a:effectLst/>
                <a:cs typeface="+mn-cs"/>
              </a:rPr>
              <a:t/>
            </a:r>
            <a:br>
              <a:rPr lang="en-US" sz="3300" dirty="0">
                <a:solidFill>
                  <a:schemeClr val="tx1"/>
                </a:solidFill>
                <a:effectLst/>
                <a:cs typeface="+mn-cs"/>
              </a:rPr>
            </a:br>
            <a:r>
              <a:rPr lang="fa-IR" sz="3300" dirty="0">
                <a:solidFill>
                  <a:schemeClr val="tx1"/>
                </a:solidFill>
                <a:effectLst/>
                <a:cs typeface="+mn-cs"/>
              </a:rPr>
              <a:t>- اجرای برنامه جدید از نخستین مرحله باحفظ همزمان برنامه جار ی</a:t>
            </a:r>
            <a:r>
              <a:rPr lang="en-US" sz="3300" dirty="0">
                <a:solidFill>
                  <a:schemeClr val="tx1"/>
                </a:solidFill>
                <a:effectLst/>
                <a:cs typeface="+mn-cs"/>
              </a:rPr>
              <a:t/>
            </a:r>
            <a:br>
              <a:rPr lang="en-US" sz="3300" dirty="0">
                <a:solidFill>
                  <a:schemeClr val="tx1"/>
                </a:solidFill>
                <a:effectLst/>
                <a:cs typeface="+mn-cs"/>
              </a:rPr>
            </a:br>
            <a:endParaRPr lang="fa-IR" sz="3300" dirty="0">
              <a:solidFill>
                <a:schemeClr val="tx1"/>
              </a:solidFill>
              <a:cs typeface="+mn-cs"/>
            </a:endParaRPr>
          </a:p>
        </p:txBody>
      </p:sp>
    </p:spTree>
    <p:extLst>
      <p:ext uri="{BB962C8B-B14F-4D97-AF65-F5344CB8AC3E}">
        <p14:creationId xmlns:p14="http://schemas.microsoft.com/office/powerpoint/2010/main" val="3784783726"/>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ex">
  <a:themeElements>
    <a:clrScheme name="Clarity">
      <a:dk1>
        <a:srgbClr val="292934"/>
      </a:dk1>
      <a:lt1>
        <a:srgbClr val="FFFFFF"/>
      </a:lt1>
      <a:dk2>
        <a:srgbClr val="D2533C"/>
      </a:dk2>
      <a:lt2>
        <a:srgbClr val="F3F2DC"/>
      </a:lt2>
      <a:accent1>
        <a:srgbClr val="93A299"/>
      </a:accent1>
      <a:accent2>
        <a:srgbClr val="AD8F67"/>
      </a:accent2>
      <a:accent3>
        <a:srgbClr val="726056"/>
      </a:accent3>
      <a:accent4>
        <a:srgbClr val="4C5A6A"/>
      </a:accent4>
      <a:accent5>
        <a:srgbClr val="808DA0"/>
      </a:accent5>
      <a:accent6>
        <a:srgbClr val="79463D"/>
      </a:accent6>
      <a:hlink>
        <a:srgbClr val="0000FF"/>
      </a:hlink>
      <a:folHlink>
        <a:srgbClr val="800080"/>
      </a:folHlink>
    </a:clrScheme>
    <a:fontScheme name="Apex">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344</TotalTime>
  <Words>106</Words>
  <Application>Microsoft Office PowerPoint</Application>
  <PresentationFormat>On-screen Show (4:3)</PresentationFormat>
  <Paragraphs>12</Paragraphs>
  <Slides>12</Slides>
  <Notes>0</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Apex</vt:lpstr>
      <vt:lpstr>مقدمه: به طورکلی برنامه ریزی درسی به آن حوزه علمی اشاره می کند که مشتمل برقلمروهای ذیل است: 1)مبانی برنامه ریزی درسی 2) مهندسی برنامه ریزی درسی 3)اجرای برنامه درسی 4)تغییر برنامه درسی 5)ارزشیابی برنامه درسی 6)تاریخ برنامه درسی </vt:lpstr>
      <vt:lpstr>اجرای برنامه درسی:  دربحث از اجرای برنامه درسی که عموما فرایند کاربست برنامه های است که قبلا طراحی،ساخت وتدوین گردیده اند سه نظام مد نظر قرارمی گیرد 1)نظام اجرایی وفادارانه 2)نظام اجرایی نیمه سازگارانه 3)نظام اجرایی سازگارانه </vt:lpstr>
      <vt:lpstr>چرا تهیه یک برنامه الزاما موجب اجرای آن نمی شود؟ 1)غیر عملی بودن 2)شرایط پیش بینی نشده 3)عوامل سیاسی 4)ثبات دولت 5)همکاری بادیگر نهادها 6)تامین هزینه وبودجه برنامه</vt:lpstr>
      <vt:lpstr>لازمه تهیه برنامه خوب عبارتنداز:  -حمایت اشخاص بالادست(حمایت مدیریت) - توافق ذینفعان -آمادگی دست اندکاران   دلایل عمده شکست یا عدم پذیرش برنامه های درسی : - واکنش بیشتربه تغییرات اجتماعی نسبت به تغییرات تکنولوژی - هنگامی که تغییرات ازسوی صاحبان اقتداروسطوح بالا باشد </vt:lpstr>
      <vt:lpstr>*لازمه تغییر:  تغییر همواره توام است با: ابهام- عدم قطعیت- ریسک پذیری – تعارض  *تغییر نیازمند همراهی وحمایت وبرای آن نیازمند آگاهی وپذیرش می باشدکه برای بهبود پذیرش تغییر نیازمند : 1)حمایت مدیران ارشد 2)روابط معلمان ومدیران 3)ایفای نقش رهبری آموزشی </vt:lpstr>
      <vt:lpstr>*رویکردهای مقاومت دربرابر تغییر: 1)آموزش وارتباطات 2)مشارکت افراد 3)تسهیل وحمایت 4)مذاکره و توافق 5) تدبیر وهمکاری 6) فشار آشکار یا تلویحی</vt:lpstr>
      <vt:lpstr>قسمت هفتم برنامه درسی ملی جمهوری اسلامی ایران با عنوان"استلزامات واقتضائات اجرایی" به سه موضوع اختصاص دارد:  - اصول حاکم براجرا - تشکیلات  - مراحل اجرا   </vt:lpstr>
      <vt:lpstr>اجرای برنامه های درسی کلان:  تعریف دیدگاهها  تعیین رویکردها انتخاب روش تدوین سبک اجری برنامه درسی </vt:lpstr>
      <vt:lpstr>بر اساس نوع ارتباط بین اقدامات برنامه ریزی،دو دیدگاه اجرای برنامه درسی ظهور میابد:  * دیدگاه تفکیکی / مرحله گرا:در این دیدگاه تولید،اجرا و ارزشیابی برنامه درسی منفک و مبتنی بر هم هستند. * دیدگاه ترکیبی/ وحدت گرا:این دیدگاه جداسازی تولید،اجرا و ارزشیابی برنامه را ناممکن میداند.</vt:lpstr>
      <vt:lpstr>از حیث نوع مواجهه برنامه درسی با مردم ،دو ردیکرد اجرای برنامه درسی پدید می اید:  1) رویکرد تربیتی(دیربازده اما ماندگار) 2) رویکرد مهندسی(تعاملات مبتنی بر رابطه رهبر،رهرو) </vt:lpstr>
      <vt:lpstr>عوامل موثر بر اجرای برنامه درسی :  ماهیت هر برنامه درسی با چهار ویژگی سازگاری- پیچیدگی- وضوح –عملی بودن شناسایی میشود به علاوه با چهار موضوع عمده بیرونی نیز امیخته شده: 1-کسب توافق ذینفعان 2-تدارک لوازم اجرایی 3-اماده سازی دست اندر کاران 4-نظارت  </vt:lpstr>
      <vt:lpstr>روش و سبک اجرای برنامه درسی ملی: در یک طبقه بندی ازروش های اجری برنامه درسی کلان ؛می توان به دوطبقه بندی اصلی اشاره کرد:  1)تغییر یکپارچه: جایگزینی یکپارچه نظام جاری برنامه درسی با نظام جدید برنامه درسی  2)تغییر تدریجی: - اجرای برنامهبا پذیرش قسمتیازبرنامه جاری(موجود) - اجرای برنامه جدیداز نخستین مرحله باحذف همزمان برنامه جاری  - اجرای برنامه جدید از نخستین مرحله باحفظ همزمان برنامه جار ی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yasna pc</dc:creator>
  <cp:lastModifiedBy>surface</cp:lastModifiedBy>
  <cp:revision>48</cp:revision>
  <dcterms:created xsi:type="dcterms:W3CDTF">2016-03-02T17:21:09Z</dcterms:created>
  <dcterms:modified xsi:type="dcterms:W3CDTF">2020-03-05T17:53:01Z</dcterms:modified>
</cp:coreProperties>
</file>