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19"/>
  </p:notesMasterIdLst>
  <p:sldIdLst>
    <p:sldId id="330" r:id="rId3"/>
    <p:sldId id="331" r:id="rId4"/>
    <p:sldId id="333" r:id="rId5"/>
    <p:sldId id="332" r:id="rId6"/>
    <p:sldId id="334" r:id="rId7"/>
    <p:sldId id="381" r:id="rId8"/>
    <p:sldId id="376" r:id="rId9"/>
    <p:sldId id="377" r:id="rId10"/>
    <p:sldId id="326" r:id="rId11"/>
    <p:sldId id="327" r:id="rId12"/>
    <p:sldId id="328" r:id="rId13"/>
    <p:sldId id="398" r:id="rId14"/>
    <p:sldId id="382" r:id="rId15"/>
    <p:sldId id="383" r:id="rId16"/>
    <p:sldId id="384" r:id="rId17"/>
    <p:sldId id="385" r:id="rId18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100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751A5184-ED2C-40D6-8E31-8499ED8DD73E}" type="datetimeFigureOut">
              <a:rPr lang="fa-IR" smtClean="0"/>
              <a:t>05/10/1441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5481AA47-08F6-4D2C-BCD2-3A8184839D6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65685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>
            <a:extLst>
              <a:ext uri="{FF2B5EF4-FFF2-40B4-BE49-F238E27FC236}">
                <a16:creationId xmlns:a16="http://schemas.microsoft.com/office/drawing/2014/main" id="{E49DFD1C-9E0E-4342-8D6E-9BF0D3FED4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Notes Placeholder 2">
            <a:extLst>
              <a:ext uri="{FF2B5EF4-FFF2-40B4-BE49-F238E27FC236}">
                <a16:creationId xmlns:a16="http://schemas.microsoft.com/office/drawing/2014/main" id="{ECA3EE87-FD39-48DB-8B01-89FEB0624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a-IR" altLang="fa-IR"/>
          </a:p>
        </p:txBody>
      </p:sp>
      <p:sp>
        <p:nvSpPr>
          <p:cNvPr id="134148" name="Slide Number Placeholder 3">
            <a:extLst>
              <a:ext uri="{FF2B5EF4-FFF2-40B4-BE49-F238E27FC236}">
                <a16:creationId xmlns:a16="http://schemas.microsoft.com/office/drawing/2014/main" id="{760C48A2-0F21-4CEE-AD35-56C44DF54C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103C35C-1751-4F6F-A605-619418CD471A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>
            <a:extLst>
              <a:ext uri="{FF2B5EF4-FFF2-40B4-BE49-F238E27FC236}">
                <a16:creationId xmlns:a16="http://schemas.microsoft.com/office/drawing/2014/main" id="{F68B77F6-359C-434F-A246-F500A3942F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Notes Placeholder 2">
            <a:extLst>
              <a:ext uri="{FF2B5EF4-FFF2-40B4-BE49-F238E27FC236}">
                <a16:creationId xmlns:a16="http://schemas.microsoft.com/office/drawing/2014/main" id="{55B6A969-5486-4A38-9041-D43DD0B26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a-IR" altLang="fa-IR"/>
          </a:p>
        </p:txBody>
      </p:sp>
      <p:sp>
        <p:nvSpPr>
          <p:cNvPr id="136196" name="Slide Number Placeholder 3">
            <a:extLst>
              <a:ext uri="{FF2B5EF4-FFF2-40B4-BE49-F238E27FC236}">
                <a16:creationId xmlns:a16="http://schemas.microsoft.com/office/drawing/2014/main" id="{EF03318C-9696-46D5-B7AF-0ECA6D459F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E33B691-44F8-48A7-A41C-773FEF38F082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>
            <a:extLst>
              <a:ext uri="{FF2B5EF4-FFF2-40B4-BE49-F238E27FC236}">
                <a16:creationId xmlns:a16="http://schemas.microsoft.com/office/drawing/2014/main" id="{D51950E6-B403-436D-B039-165D1D31B4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Notes Placeholder 2">
            <a:extLst>
              <a:ext uri="{FF2B5EF4-FFF2-40B4-BE49-F238E27FC236}">
                <a16:creationId xmlns:a16="http://schemas.microsoft.com/office/drawing/2014/main" id="{ABC55FFB-16E9-4F57-8FA0-D735CDA1E4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a-IR" altLang="fa-IR"/>
          </a:p>
        </p:txBody>
      </p:sp>
      <p:sp>
        <p:nvSpPr>
          <p:cNvPr id="138244" name="Slide Number Placeholder 3">
            <a:extLst>
              <a:ext uri="{FF2B5EF4-FFF2-40B4-BE49-F238E27FC236}">
                <a16:creationId xmlns:a16="http://schemas.microsoft.com/office/drawing/2014/main" id="{2B271CEA-7972-468F-A725-9FB56E8E52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46B4A1-AD2F-4795-989E-86B0EFDA3E7D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>
            <a:extLst>
              <a:ext uri="{FF2B5EF4-FFF2-40B4-BE49-F238E27FC236}">
                <a16:creationId xmlns:a16="http://schemas.microsoft.com/office/drawing/2014/main" id="{82E30762-225B-4B4B-BB70-F103E3DA52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1" name="Notes Placeholder 2">
            <a:extLst>
              <a:ext uri="{FF2B5EF4-FFF2-40B4-BE49-F238E27FC236}">
                <a16:creationId xmlns:a16="http://schemas.microsoft.com/office/drawing/2014/main" id="{2F9D079C-E5FB-4220-9B20-6F7F173311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a-IR" altLang="fa-IR"/>
          </a:p>
        </p:txBody>
      </p:sp>
      <p:sp>
        <p:nvSpPr>
          <p:cNvPr id="140292" name="Slide Number Placeholder 3">
            <a:extLst>
              <a:ext uri="{FF2B5EF4-FFF2-40B4-BE49-F238E27FC236}">
                <a16:creationId xmlns:a16="http://schemas.microsoft.com/office/drawing/2014/main" id="{0BF83F32-5524-42B1-B213-D07D447FA8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FABCA2-0929-404B-9330-24993B62E757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>
            <a:extLst>
              <a:ext uri="{FF2B5EF4-FFF2-40B4-BE49-F238E27FC236}">
                <a16:creationId xmlns:a16="http://schemas.microsoft.com/office/drawing/2014/main" id="{11DFB143-1BA5-4777-A2B3-5CB8734E9E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Notes Placeholder 2">
            <a:extLst>
              <a:ext uri="{FF2B5EF4-FFF2-40B4-BE49-F238E27FC236}">
                <a16:creationId xmlns:a16="http://schemas.microsoft.com/office/drawing/2014/main" id="{D6F85362-03D1-49CF-88E0-56A34B4589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a-IR" altLang="fa-IR"/>
          </a:p>
        </p:txBody>
      </p:sp>
      <p:sp>
        <p:nvSpPr>
          <p:cNvPr id="142340" name="Slide Number Placeholder 3">
            <a:extLst>
              <a:ext uri="{FF2B5EF4-FFF2-40B4-BE49-F238E27FC236}">
                <a16:creationId xmlns:a16="http://schemas.microsoft.com/office/drawing/2014/main" id="{4FCA1D16-B91E-43F1-A282-B2D8987076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89A4382-E7B9-4A9D-BDFA-E5015F86AC3C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>
            <a:extLst>
              <a:ext uri="{FF2B5EF4-FFF2-40B4-BE49-F238E27FC236}">
                <a16:creationId xmlns:a16="http://schemas.microsoft.com/office/drawing/2014/main" id="{FEE24866-2AB0-49E1-9049-A0DD83E108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Notes Placeholder 2">
            <a:extLst>
              <a:ext uri="{FF2B5EF4-FFF2-40B4-BE49-F238E27FC236}">
                <a16:creationId xmlns:a16="http://schemas.microsoft.com/office/drawing/2014/main" id="{B8519143-EBDA-4C42-BCAC-D128FF33D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a-IR" altLang="fa-IR"/>
          </a:p>
        </p:txBody>
      </p:sp>
      <p:sp>
        <p:nvSpPr>
          <p:cNvPr id="144388" name="Slide Number Placeholder 3">
            <a:extLst>
              <a:ext uri="{FF2B5EF4-FFF2-40B4-BE49-F238E27FC236}">
                <a16:creationId xmlns:a16="http://schemas.microsoft.com/office/drawing/2014/main" id="{FA4BDED4-A79E-4A17-B5AB-154B7D6633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3B7E6F-C206-4DCE-8A97-16F01716864D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>
            <a:extLst>
              <a:ext uri="{FF2B5EF4-FFF2-40B4-BE49-F238E27FC236}">
                <a16:creationId xmlns:a16="http://schemas.microsoft.com/office/drawing/2014/main" id="{A485F900-F1EC-46A4-8E58-AA0D42E5D4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Notes Placeholder 2">
            <a:extLst>
              <a:ext uri="{FF2B5EF4-FFF2-40B4-BE49-F238E27FC236}">
                <a16:creationId xmlns:a16="http://schemas.microsoft.com/office/drawing/2014/main" id="{5C336B00-DB86-4421-B6AE-9D0F04305A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a-IR" altLang="fa-IR"/>
          </a:p>
        </p:txBody>
      </p:sp>
      <p:sp>
        <p:nvSpPr>
          <p:cNvPr id="146436" name="Slide Number Placeholder 3">
            <a:extLst>
              <a:ext uri="{FF2B5EF4-FFF2-40B4-BE49-F238E27FC236}">
                <a16:creationId xmlns:a16="http://schemas.microsoft.com/office/drawing/2014/main" id="{757B8C3A-C220-47A5-A161-7B8734CC45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9E730F3-06A4-4637-AA32-C3DC959A3EFD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>
            <a:extLst>
              <a:ext uri="{FF2B5EF4-FFF2-40B4-BE49-F238E27FC236}">
                <a16:creationId xmlns:a16="http://schemas.microsoft.com/office/drawing/2014/main" id="{40280937-069B-456D-952A-ED9130D7DF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Notes Placeholder 2">
            <a:extLst>
              <a:ext uri="{FF2B5EF4-FFF2-40B4-BE49-F238E27FC236}">
                <a16:creationId xmlns:a16="http://schemas.microsoft.com/office/drawing/2014/main" id="{E81D2F11-6778-4F22-8535-EFAEFB7589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a-IR" altLang="fa-IR"/>
          </a:p>
        </p:txBody>
      </p:sp>
      <p:sp>
        <p:nvSpPr>
          <p:cNvPr id="148484" name="Slide Number Placeholder 3">
            <a:extLst>
              <a:ext uri="{FF2B5EF4-FFF2-40B4-BE49-F238E27FC236}">
                <a16:creationId xmlns:a16="http://schemas.microsoft.com/office/drawing/2014/main" id="{A480C9EA-9C56-44D2-9DB6-204E198E1F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DF45FC0-DA6B-4C55-B645-5698DC90DB26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>
            <a:extLst>
              <a:ext uri="{FF2B5EF4-FFF2-40B4-BE49-F238E27FC236}">
                <a16:creationId xmlns:a16="http://schemas.microsoft.com/office/drawing/2014/main" id="{3D7B90B1-EE56-4AC9-AF31-7FC11FF513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Notes Placeholder 2">
            <a:extLst>
              <a:ext uri="{FF2B5EF4-FFF2-40B4-BE49-F238E27FC236}">
                <a16:creationId xmlns:a16="http://schemas.microsoft.com/office/drawing/2014/main" id="{F13A2239-0B5A-4047-8156-DDD14BE79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a-IR" altLang="fa-IR"/>
          </a:p>
        </p:txBody>
      </p:sp>
      <p:sp>
        <p:nvSpPr>
          <p:cNvPr id="150532" name="Slide Number Placeholder 3">
            <a:extLst>
              <a:ext uri="{FF2B5EF4-FFF2-40B4-BE49-F238E27FC236}">
                <a16:creationId xmlns:a16="http://schemas.microsoft.com/office/drawing/2014/main" id="{59FC82D1-B101-4C07-AD5D-F6EE2F8B04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148692-C6FC-4980-8078-D3624C1F2893}" type="slidenum">
              <a:rPr kumimoji="0" lang="fa-IR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a-IR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>
            <a:extLst>
              <a:ext uri="{FF2B5EF4-FFF2-40B4-BE49-F238E27FC236}">
                <a16:creationId xmlns:a16="http://schemas.microsoft.com/office/drawing/2014/main" id="{C445A2AA-FFE3-41EC-8A8D-EE40B667BD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Notes Placeholder 2">
            <a:extLst>
              <a:ext uri="{FF2B5EF4-FFF2-40B4-BE49-F238E27FC236}">
                <a16:creationId xmlns:a16="http://schemas.microsoft.com/office/drawing/2014/main" id="{722A24B2-6694-4865-BF07-9A3712F3E5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a-IR" altLang="fa-IR"/>
          </a:p>
        </p:txBody>
      </p:sp>
      <p:sp>
        <p:nvSpPr>
          <p:cNvPr id="152580" name="Slide Number Placeholder 3">
            <a:extLst>
              <a:ext uri="{FF2B5EF4-FFF2-40B4-BE49-F238E27FC236}">
                <a16:creationId xmlns:a16="http://schemas.microsoft.com/office/drawing/2014/main" id="{9ED6EC64-CBAD-43A1-ABD0-C4EE307F58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87B3ECA-0A26-4151-9B75-9701AEE18D96}" type="slidenum">
              <a:rPr kumimoji="0" lang="fa-IR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a-IR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>
            <a:extLst>
              <a:ext uri="{FF2B5EF4-FFF2-40B4-BE49-F238E27FC236}">
                <a16:creationId xmlns:a16="http://schemas.microsoft.com/office/drawing/2014/main" id="{97846F14-0CF5-461C-8849-31377120E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5" name="Notes Placeholder 2">
            <a:extLst>
              <a:ext uri="{FF2B5EF4-FFF2-40B4-BE49-F238E27FC236}">
                <a16:creationId xmlns:a16="http://schemas.microsoft.com/office/drawing/2014/main" id="{8EDA5407-A334-43D4-87AD-75DB1695FE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a-IR" altLang="fa-IR"/>
          </a:p>
        </p:txBody>
      </p:sp>
      <p:sp>
        <p:nvSpPr>
          <p:cNvPr id="156676" name="Slide Number Placeholder 3">
            <a:extLst>
              <a:ext uri="{FF2B5EF4-FFF2-40B4-BE49-F238E27FC236}">
                <a16:creationId xmlns:a16="http://schemas.microsoft.com/office/drawing/2014/main" id="{459D4DAB-35E8-426A-8E67-A964F9AC7D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414B70-5FC1-4884-9947-8318E3FFA599}" type="slidenum">
              <a:rPr kumimoji="0" lang="fa-IR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a-IR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>
            <a:extLst>
              <a:ext uri="{FF2B5EF4-FFF2-40B4-BE49-F238E27FC236}">
                <a16:creationId xmlns:a16="http://schemas.microsoft.com/office/drawing/2014/main" id="{BDCAEB42-B6B5-4F17-8ADB-8959402C65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>
            <a:extLst>
              <a:ext uri="{FF2B5EF4-FFF2-40B4-BE49-F238E27FC236}">
                <a16:creationId xmlns:a16="http://schemas.microsoft.com/office/drawing/2014/main" id="{E207FF23-2ADF-4235-94E6-355CECB339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a-IR" altLang="fa-IR"/>
          </a:p>
        </p:txBody>
      </p:sp>
      <p:sp>
        <p:nvSpPr>
          <p:cNvPr id="158724" name="Slide Number Placeholder 3">
            <a:extLst>
              <a:ext uri="{FF2B5EF4-FFF2-40B4-BE49-F238E27FC236}">
                <a16:creationId xmlns:a16="http://schemas.microsoft.com/office/drawing/2014/main" id="{940AED60-AB9D-4F91-BA98-A715AD6DD9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50BB08D-6DFD-4D60-9552-6A2BF61014A3}" type="slidenum">
              <a:rPr kumimoji="0" lang="fa-IR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a-IR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031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Image Placeholder 1">
            <a:extLst>
              <a:ext uri="{FF2B5EF4-FFF2-40B4-BE49-F238E27FC236}">
                <a16:creationId xmlns:a16="http://schemas.microsoft.com/office/drawing/2014/main" id="{8CEED8DE-022A-4EE4-AD15-EB3F7FF96D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Notes Placeholder 2">
            <a:extLst>
              <a:ext uri="{FF2B5EF4-FFF2-40B4-BE49-F238E27FC236}">
                <a16:creationId xmlns:a16="http://schemas.microsoft.com/office/drawing/2014/main" id="{E796C31D-9549-4C63-8E18-1B8E224D0F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a-IR" altLang="fa-IR"/>
          </a:p>
        </p:txBody>
      </p:sp>
      <p:sp>
        <p:nvSpPr>
          <p:cNvPr id="160772" name="Slide Number Placeholder 3">
            <a:extLst>
              <a:ext uri="{FF2B5EF4-FFF2-40B4-BE49-F238E27FC236}">
                <a16:creationId xmlns:a16="http://schemas.microsoft.com/office/drawing/2014/main" id="{228FB1DF-C641-4D6A-A419-6277713F27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E61009-12AB-4FF1-AD1C-CAF967B4395F}" type="slidenum">
              <a:rPr kumimoji="0" lang="fa-IR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a-IR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Image Placeholder 1">
            <a:extLst>
              <a:ext uri="{FF2B5EF4-FFF2-40B4-BE49-F238E27FC236}">
                <a16:creationId xmlns:a16="http://schemas.microsoft.com/office/drawing/2014/main" id="{40B44BCB-657F-40EE-983A-793B989386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19" name="Notes Placeholder 2">
            <a:extLst>
              <a:ext uri="{FF2B5EF4-FFF2-40B4-BE49-F238E27FC236}">
                <a16:creationId xmlns:a16="http://schemas.microsoft.com/office/drawing/2014/main" id="{E058E407-95F6-4FB6-B51F-81AD1A1271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a-IR" altLang="fa-IR"/>
          </a:p>
        </p:txBody>
      </p:sp>
      <p:sp>
        <p:nvSpPr>
          <p:cNvPr id="162820" name="Slide Number Placeholder 3">
            <a:extLst>
              <a:ext uri="{FF2B5EF4-FFF2-40B4-BE49-F238E27FC236}">
                <a16:creationId xmlns:a16="http://schemas.microsoft.com/office/drawing/2014/main" id="{148CC23F-D273-4104-9933-E971663D63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FB5E03-ADFB-4572-AED9-6DCDE82E7B83}" type="slidenum">
              <a:rPr kumimoji="0" lang="fa-IR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a-IR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>
            <a:extLst>
              <a:ext uri="{FF2B5EF4-FFF2-40B4-BE49-F238E27FC236}">
                <a16:creationId xmlns:a16="http://schemas.microsoft.com/office/drawing/2014/main" id="{D49F6278-9519-4D8C-88E2-32B772B03D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7" name="Notes Placeholder 2">
            <a:extLst>
              <a:ext uri="{FF2B5EF4-FFF2-40B4-BE49-F238E27FC236}">
                <a16:creationId xmlns:a16="http://schemas.microsoft.com/office/drawing/2014/main" id="{093B1CE0-AD87-45C9-88E6-14EC10BC6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a-IR" altLang="fa-IR"/>
          </a:p>
        </p:txBody>
      </p:sp>
      <p:sp>
        <p:nvSpPr>
          <p:cNvPr id="164868" name="Slide Number Placeholder 3">
            <a:extLst>
              <a:ext uri="{FF2B5EF4-FFF2-40B4-BE49-F238E27FC236}">
                <a16:creationId xmlns:a16="http://schemas.microsoft.com/office/drawing/2014/main" id="{8AC25F3A-907E-4FCD-9398-A0D80EDC54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794DE4-05C9-4B79-B3A5-E3851EB12705}" type="slidenum">
              <a:rPr kumimoji="0" lang="fa-IR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a-IR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ide Image Placeholder 1">
            <a:extLst>
              <a:ext uri="{FF2B5EF4-FFF2-40B4-BE49-F238E27FC236}">
                <a16:creationId xmlns:a16="http://schemas.microsoft.com/office/drawing/2014/main" id="{B9D4C8AF-44F0-4A3F-BF50-A0FC30799B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5" name="Notes Placeholder 2">
            <a:extLst>
              <a:ext uri="{FF2B5EF4-FFF2-40B4-BE49-F238E27FC236}">
                <a16:creationId xmlns:a16="http://schemas.microsoft.com/office/drawing/2014/main" id="{066709DA-2878-4F9C-A9A3-A300701A47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a-IR" altLang="fa-IR"/>
          </a:p>
        </p:txBody>
      </p:sp>
      <p:sp>
        <p:nvSpPr>
          <p:cNvPr id="166916" name="Slide Number Placeholder 3">
            <a:extLst>
              <a:ext uri="{FF2B5EF4-FFF2-40B4-BE49-F238E27FC236}">
                <a16:creationId xmlns:a16="http://schemas.microsoft.com/office/drawing/2014/main" id="{4DBCE1A1-09EE-45CF-931A-8958A78A0B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3346B1-85F3-4C1F-B510-E6DC6E0C13E8}" type="slidenum">
              <a:rPr kumimoji="0" lang="fa-IR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a-IR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17AA006-F8DE-4C19-B094-39B83AA608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AFBF0EF-4B49-4DFA-B505-B2083D986E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2E492BC-9D05-4E85-9655-F510A15DDE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E3ADFF-08A7-4E67-9EED-69A3BC98A73C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44537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67E59F-391A-4563-A3A5-6A86171B5F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377BADB-BCC2-48E7-A376-DCC986D4E0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09E945F-DF2B-47AB-8629-38A81AFFFC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4B18EA-FA84-485B-9020-82DDCCDF4755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3046580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75EBF0-310B-48B6-89C7-C6490E0F38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6A37CB8-9B4B-4301-A332-3022D25B4E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0485E22-8E7A-4E9E-82B4-2042355EBE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28FADF-123A-4947-B5EA-1D0AE9EB8983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2166080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E12414-DDC0-4ED9-9B72-E34C7958C1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CF63F6-442D-4523-A8BE-F375A3A751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3B6BE2-336E-4AB6-8B7B-116305E049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67A80-7A37-4DD2-B55F-6C5141BCCB42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961574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17BD3DC-DA94-41D3-AFA5-F1AA441A74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A960595-25C0-4B4A-9295-F380CE30B1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5EA1F1C-1C96-44FD-A3D3-198CE311DE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F454C-A948-41CF-8454-E8EB10349B64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3060422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BDFE207-6771-42AA-B8C1-D542B913F4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4C6B496-FED5-4D07-8706-5411BC64D0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5F08B71-8334-4AF5-861E-741A828035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7E04E2-0827-402B-A5B0-8D51B09634D1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802230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0417E50-0B5A-4797-B57C-38D4BBD43C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E31EFBF-1687-47C1-A379-C08D45EDAE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9786D93-CDCF-4514-93E7-80300DE232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6B02A6-0518-4461-BC65-571946A57695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260739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B33424-2664-4C58-8FA3-CF919E8C97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95DFE7-5F20-4788-B26B-26D97036FD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B783D3-B810-4810-A53B-F647E0F88E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9D51E-F828-43F0-BD4F-1B066BD89ABF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2913520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a-I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DD932E-64DB-46AC-9822-192146FAF0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E31BE3-2981-4257-AC68-12D9EA8423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9C8839-4FBD-4E3D-B0A9-5B7002FCFE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6FF771-A72E-43E7-9997-B3B2C7F3F79D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3706329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705843F-E5C2-4053-8823-CC6ACA1C4C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EABCB87-60E0-4814-8A32-14DE9759E5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321320B-C6A1-4568-8489-ED4B3EC9DE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6A9963-FACE-4D83-8647-E429BF1B0E97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4032789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F7076B-5217-4C6D-A768-3F5E0E6C32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24D11BC-0B58-4110-8DBE-F1E5D1D445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D210B89-33AC-4F4C-A67B-D24D0F9416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F5E13-2344-4AE3-A3A6-60018398B102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699592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CD8FCCF-91BB-4205-8099-693D1A66F0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39A2BF7-B2A2-40BB-B7E6-46BD12CEC8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464DC76-992B-49D4-A37B-5A819C407C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C14C5A-9C0F-43B8-9352-769F27C2F227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4013749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79E3BC45-AD03-4E34-83C3-EBBEA8822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4D43AB75-4074-4A1B-9EC2-B5C9B6A5F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DBD0A49C-F76F-4C1B-A0CC-5BA86AF35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21A0D-5DB1-4C1E-85BB-8354F203B8D4}" type="slidenum">
              <a:rPr lang="fa-IR" altLang="fa-IR"/>
              <a:pPr>
                <a:defRPr/>
              </a:pPr>
              <a:t>‹#›</a:t>
            </a:fld>
            <a:endParaRPr lang="fa-IR" altLang="fa-IR"/>
          </a:p>
        </p:txBody>
      </p:sp>
    </p:spTree>
    <p:extLst>
      <p:ext uri="{BB962C8B-B14F-4D97-AF65-F5344CB8AC3E}">
        <p14:creationId xmlns:p14="http://schemas.microsoft.com/office/powerpoint/2010/main" val="2352419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24F8ABFB-A5C4-40AE-AA4A-EDC4D3E40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0C95E814-0F57-4024-B515-8CC981FAB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A991184C-2E32-401D-9051-D812F963D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70F3CD-2DC5-4B66-B75F-864D08C63941}" type="slidenum">
              <a:rPr lang="fa-IR" altLang="fa-IR"/>
              <a:pPr>
                <a:defRPr/>
              </a:pPr>
              <a:t>‹#›</a:t>
            </a:fld>
            <a:endParaRPr lang="fa-IR" altLang="fa-IR"/>
          </a:p>
        </p:txBody>
      </p:sp>
    </p:spTree>
    <p:extLst>
      <p:ext uri="{BB962C8B-B14F-4D97-AF65-F5344CB8AC3E}">
        <p14:creationId xmlns:p14="http://schemas.microsoft.com/office/powerpoint/2010/main" val="37092692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9E167-889A-473A-86FC-30B07BFBF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5FED8-A7AC-4CF3-9A87-5EF3F14F6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31592E-87DD-46DE-A841-884FD497C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0E8969-E6F1-4ADC-9151-4787C1119DB9}" type="slidenum">
              <a:rPr lang="fa-IR" altLang="fa-IR"/>
              <a:pPr>
                <a:defRPr/>
              </a:pPr>
              <a:t>‹#›</a:t>
            </a:fld>
            <a:endParaRPr lang="fa-IR" altLang="fa-IR"/>
          </a:p>
        </p:txBody>
      </p:sp>
    </p:spTree>
    <p:extLst>
      <p:ext uri="{BB962C8B-B14F-4D97-AF65-F5344CB8AC3E}">
        <p14:creationId xmlns:p14="http://schemas.microsoft.com/office/powerpoint/2010/main" val="1871258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AFCFCBCA-6DBE-444E-A152-7129E344D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88397B4F-A1D1-4832-AEB9-A9DAF9B81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D0A772EC-20FF-464F-BFB7-8D6916E3D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9B3C2A-1B89-4D75-AAA5-93BBA6939C4E}" type="slidenum">
              <a:rPr lang="fa-IR" altLang="fa-IR"/>
              <a:pPr>
                <a:defRPr/>
              </a:pPr>
              <a:t>‹#›</a:t>
            </a:fld>
            <a:endParaRPr lang="fa-IR" altLang="fa-IR"/>
          </a:p>
        </p:txBody>
      </p:sp>
    </p:spTree>
    <p:extLst>
      <p:ext uri="{BB962C8B-B14F-4D97-AF65-F5344CB8AC3E}">
        <p14:creationId xmlns:p14="http://schemas.microsoft.com/office/powerpoint/2010/main" val="8767742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13">
            <a:extLst>
              <a:ext uri="{FF2B5EF4-FFF2-40B4-BE49-F238E27FC236}">
                <a16:creationId xmlns:a16="http://schemas.microsoft.com/office/drawing/2014/main" id="{37006392-DE1B-4BE2-A58E-FCEEE3D67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A7934A0E-E2D1-4FE8-B339-0781CD8E5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9" name="Slide Number Placeholder 22">
            <a:extLst>
              <a:ext uri="{FF2B5EF4-FFF2-40B4-BE49-F238E27FC236}">
                <a16:creationId xmlns:a16="http://schemas.microsoft.com/office/drawing/2014/main" id="{37023093-8327-424F-80C5-D67F39401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0F831-E1E5-4674-A795-99E840524CDD}" type="slidenum">
              <a:rPr lang="fa-IR" altLang="fa-IR"/>
              <a:pPr>
                <a:defRPr/>
              </a:pPr>
              <a:t>‹#›</a:t>
            </a:fld>
            <a:endParaRPr lang="fa-IR" altLang="fa-IR"/>
          </a:p>
        </p:txBody>
      </p:sp>
    </p:spTree>
    <p:extLst>
      <p:ext uri="{BB962C8B-B14F-4D97-AF65-F5344CB8AC3E}">
        <p14:creationId xmlns:p14="http://schemas.microsoft.com/office/powerpoint/2010/main" val="35886207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60E5D21F-ABA4-4A52-AAC7-EBD32D779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2F4AF1DE-B3B2-4B8B-A182-5678C2360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2B402F90-C33F-4455-86F9-5D74292AC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E689F-4543-4DF3-B727-9D55205DDF4C}" type="slidenum">
              <a:rPr lang="fa-IR" altLang="fa-IR"/>
              <a:pPr>
                <a:defRPr/>
              </a:pPr>
              <a:t>‹#›</a:t>
            </a:fld>
            <a:endParaRPr lang="fa-IR" altLang="fa-IR"/>
          </a:p>
        </p:txBody>
      </p:sp>
    </p:spTree>
    <p:extLst>
      <p:ext uri="{BB962C8B-B14F-4D97-AF65-F5344CB8AC3E}">
        <p14:creationId xmlns:p14="http://schemas.microsoft.com/office/powerpoint/2010/main" val="38982600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>
            <a:extLst>
              <a:ext uri="{FF2B5EF4-FFF2-40B4-BE49-F238E27FC236}">
                <a16:creationId xmlns:a16="http://schemas.microsoft.com/office/drawing/2014/main" id="{6EE372E4-7972-42D1-A50A-7B45929B0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7F1D93-B0C0-4BF9-9A5A-F109A9D08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EF460196-4020-45B7-A5E7-58213E3D7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FBAA1-496E-49F0-B867-51D04576F675}" type="slidenum">
              <a:rPr lang="fa-IR" altLang="fa-IR"/>
              <a:pPr>
                <a:defRPr/>
              </a:pPr>
              <a:t>‹#›</a:t>
            </a:fld>
            <a:endParaRPr lang="fa-IR" altLang="fa-IR"/>
          </a:p>
        </p:txBody>
      </p:sp>
    </p:spTree>
    <p:extLst>
      <p:ext uri="{BB962C8B-B14F-4D97-AF65-F5344CB8AC3E}">
        <p14:creationId xmlns:p14="http://schemas.microsoft.com/office/powerpoint/2010/main" val="41277449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54736E00-3DDA-4145-B734-F907E4EF9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8D0E7320-C3A7-4506-810C-EE8B6B64B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1750ECB2-07B4-46F0-A96A-8704DFF36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0175D-B925-4CAE-90EE-7F6303705686}" type="slidenum">
              <a:rPr lang="fa-IR" altLang="fa-IR"/>
              <a:pPr>
                <a:defRPr/>
              </a:pPr>
              <a:t>‹#›</a:t>
            </a:fld>
            <a:endParaRPr lang="fa-IR" altLang="fa-IR"/>
          </a:p>
        </p:txBody>
      </p:sp>
    </p:spTree>
    <p:extLst>
      <p:ext uri="{BB962C8B-B14F-4D97-AF65-F5344CB8AC3E}">
        <p14:creationId xmlns:p14="http://schemas.microsoft.com/office/powerpoint/2010/main" val="32054505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5FBCDA8E-B822-4531-83C4-539270C58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395EB918-2D31-49EE-81C2-E1EDF550A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5664B0DC-DAFE-4DA5-AA4D-24F76E47C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782EE-C4A4-46FF-B39C-8787EF1CA575}" type="slidenum">
              <a:rPr lang="fa-IR" altLang="fa-IR"/>
              <a:pPr>
                <a:defRPr/>
              </a:pPr>
              <a:t>‹#›</a:t>
            </a:fld>
            <a:endParaRPr lang="fa-IR" altLang="fa-IR"/>
          </a:p>
        </p:txBody>
      </p:sp>
    </p:spTree>
    <p:extLst>
      <p:ext uri="{BB962C8B-B14F-4D97-AF65-F5344CB8AC3E}">
        <p14:creationId xmlns:p14="http://schemas.microsoft.com/office/powerpoint/2010/main" val="26216260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48F16A33-9021-4CF0-A3F6-79373C23A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28C72ACE-D472-460A-B9E2-8EC04E0E8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3AE306B0-7301-41F4-BAE1-D51EF896F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28EBB-4244-42E0-BF67-14E28F30918B}" type="slidenum">
              <a:rPr lang="fa-IR" altLang="fa-IR"/>
              <a:pPr>
                <a:defRPr/>
              </a:pPr>
              <a:t>‹#›</a:t>
            </a:fld>
            <a:endParaRPr lang="fa-IR" altLang="fa-IR"/>
          </a:p>
        </p:txBody>
      </p:sp>
    </p:spTree>
    <p:extLst>
      <p:ext uri="{BB962C8B-B14F-4D97-AF65-F5344CB8AC3E}">
        <p14:creationId xmlns:p14="http://schemas.microsoft.com/office/powerpoint/2010/main" val="33033387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EF3DB0B4-4F33-4511-AB75-3B297940C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BD7096E9-44BF-4543-90CE-93729D1A6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82ABD720-D156-4CC5-B618-64E74C476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97559-81F5-4C24-B666-89738584F7B0}" type="slidenum">
              <a:rPr lang="fa-IR" altLang="fa-IR"/>
              <a:pPr>
                <a:defRPr/>
              </a:pPr>
              <a:t>‹#›</a:t>
            </a:fld>
            <a:endParaRPr lang="fa-IR" altLang="fa-IR"/>
          </a:p>
        </p:txBody>
      </p:sp>
    </p:spTree>
    <p:extLst>
      <p:ext uri="{BB962C8B-B14F-4D97-AF65-F5344CB8AC3E}">
        <p14:creationId xmlns:p14="http://schemas.microsoft.com/office/powerpoint/2010/main" val="1903770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7D34C55-1046-43BE-B04D-C805F244F0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a-IR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DFE9B79-781F-4274-A299-0C1C45205B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a-IR"/>
              <a:t>Click to edit Master text styles</a:t>
            </a:r>
          </a:p>
          <a:p>
            <a:pPr lvl="1"/>
            <a:r>
              <a:rPr lang="en-US" altLang="fa-IR"/>
              <a:t>Second level</a:t>
            </a:r>
          </a:p>
          <a:p>
            <a:pPr lvl="2"/>
            <a:r>
              <a:rPr lang="en-US" altLang="fa-IR"/>
              <a:t>Third level</a:t>
            </a:r>
          </a:p>
          <a:p>
            <a:pPr lvl="3"/>
            <a:r>
              <a:rPr lang="en-US" altLang="fa-IR"/>
              <a:t>Fourth level</a:t>
            </a:r>
          </a:p>
          <a:p>
            <a:pPr lvl="4"/>
            <a:r>
              <a:rPr lang="en-US" altLang="fa-IR"/>
              <a:t>Fifth level</a:t>
            </a: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A2D1F1CB-C8E6-40E5-BAB0-1BC8D33DD7F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40687637-E8B5-4242-BF36-75CD1FCBB08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62C30461-9CF9-4366-AEDB-0D92B7434C0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73460CB9-43D3-4061-98BD-4C2579FF77AA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3932445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>
            <a:extLst>
              <a:ext uri="{FF2B5EF4-FFF2-40B4-BE49-F238E27FC236}">
                <a16:creationId xmlns:a16="http://schemas.microsoft.com/office/drawing/2014/main" id="{DCDE4589-83AA-428B-B1EA-590D57441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51" name="Text Placeholder 12">
            <a:extLst>
              <a:ext uri="{FF2B5EF4-FFF2-40B4-BE49-F238E27FC236}">
                <a16:creationId xmlns:a16="http://schemas.microsoft.com/office/drawing/2014/main" id="{419FD4CD-1061-4B2B-916F-C8292B7E8B7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a-IR"/>
              <a:t>Click to edit Master text styles</a:t>
            </a:r>
          </a:p>
          <a:p>
            <a:pPr lvl="1"/>
            <a:r>
              <a:rPr lang="en-US" altLang="fa-IR"/>
              <a:t>Second level</a:t>
            </a:r>
          </a:p>
          <a:p>
            <a:pPr lvl="2"/>
            <a:r>
              <a:rPr lang="en-US" altLang="fa-IR"/>
              <a:t>Third level</a:t>
            </a:r>
          </a:p>
          <a:p>
            <a:pPr lvl="3"/>
            <a:r>
              <a:rPr lang="en-US" altLang="fa-IR"/>
              <a:t>Fourth level</a:t>
            </a:r>
          </a:p>
          <a:p>
            <a:pPr lvl="4"/>
            <a:r>
              <a:rPr lang="en-US" altLang="fa-IR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43C3FD69-4981-4DBD-A32D-830D43A010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544998-0C57-49F4-9968-0930B873EC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E0CC743E-BDFD-4C7A-9E10-AAEC749D33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BCBCBC"/>
                </a:solidFill>
              </a:defRPr>
            </a:lvl1pPr>
          </a:lstStyle>
          <a:p>
            <a:pPr>
              <a:defRPr/>
            </a:pPr>
            <a:fld id="{BB358CF2-CEE9-46CE-AE4A-C00BE6C843F2}" type="slidenum">
              <a:rPr lang="fa-IR" altLang="fa-IR"/>
              <a:pPr>
                <a:defRPr/>
              </a:pPr>
              <a:t>‹#›</a:t>
            </a:fld>
            <a:endParaRPr lang="fa-IR" altLang="fa-IR"/>
          </a:p>
        </p:txBody>
      </p:sp>
    </p:spTree>
    <p:extLst>
      <p:ext uri="{BB962C8B-B14F-4D97-AF65-F5344CB8AC3E}">
        <p14:creationId xmlns:p14="http://schemas.microsoft.com/office/powerpoint/2010/main" val="8998880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r" rtl="1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anose="05020102010507070707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r" rtl="1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anose="05020102010507070707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r" rtl="1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anose="05000000000000000000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r" rtl="1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anose="05040102010807070707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r" rtl="1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r" rtl="1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extBox 4">
            <a:extLst>
              <a:ext uri="{FF2B5EF4-FFF2-40B4-BE49-F238E27FC236}">
                <a16:creationId xmlns:a16="http://schemas.microsoft.com/office/drawing/2014/main" id="{65ED1655-69FD-487F-9C47-176018713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1626" y="357188"/>
            <a:ext cx="11588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a-IR" altLang="fa-IR" sz="3600" b="1">
                <a:solidFill>
                  <a:srgbClr val="FFFFFF"/>
                </a:solidFill>
                <a:cs typeface="B Nazanin" panose="00000400000000000000" pitchFamily="2" charset="-78"/>
              </a:rPr>
              <a:t>كشش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B60287-0E16-4B82-ACD9-3A4C86D11573}"/>
              </a:ext>
            </a:extLst>
          </p:cNvPr>
          <p:cNvSpPr txBox="1"/>
          <p:nvPr/>
        </p:nvSpPr>
        <p:spPr>
          <a:xfrm>
            <a:off x="2170114" y="1211264"/>
            <a:ext cx="7426325" cy="48926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b="1" dirty="0">
                <a:solidFill>
                  <a:srgbClr val="FFFFFF"/>
                </a:solidFill>
                <a:latin typeface="Arial" panose="020B0604020202020204" pitchFamily="34" charset="0"/>
                <a:cs typeface="B Nazanin" pitchFamily="2" charset="-78"/>
              </a:rPr>
              <a:t>كشش</a:t>
            </a:r>
            <a:r>
              <a:rPr lang="fa-IR" sz="2400" b="1" dirty="0">
                <a:solidFill>
                  <a:srgbClr val="CCFF33"/>
                </a:solidFill>
                <a:latin typeface="Arial" panose="020B0604020202020204" pitchFamily="34" charset="0"/>
                <a:cs typeface="B Nazanin" pitchFamily="2" charset="-78"/>
              </a:rPr>
              <a:t>: درصد تغييرات دو متغير مانند قيمت و تقاضا و يا درآمد و تقاضا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endParaRPr lang="fa-IR" sz="2400" b="1" dirty="0">
              <a:solidFill>
                <a:srgbClr val="CCFF33"/>
              </a:solidFill>
              <a:latin typeface="Arial" panose="020B0604020202020204" pitchFamily="34" charset="0"/>
              <a:cs typeface="B Nazanin" pitchFamily="2" charset="-78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b="1" dirty="0">
                <a:solidFill>
                  <a:srgbClr val="FFFF00"/>
                </a:solidFill>
                <a:latin typeface="Arial" panose="020B0604020202020204" pitchFamily="34" charset="0"/>
                <a:cs typeface="B Nazanin" pitchFamily="2" charset="-78"/>
              </a:rPr>
              <a:t>كشش=درصد تغييرات قيمت/درصد تغييرات تقاضا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endParaRPr lang="fa-IR" sz="2400" b="1" dirty="0">
              <a:solidFill>
                <a:srgbClr val="FFFF00"/>
              </a:solidFill>
              <a:latin typeface="Arial" panose="020B0604020202020204" pitchFamily="34" charset="0"/>
              <a:cs typeface="B Nazanin" pitchFamily="2" charset="-78"/>
            </a:endParaRPr>
          </a:p>
          <a:p>
            <a:pPr marL="457200" indent="-457200" algn="r" rtl="1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fa-IR" sz="2400" b="1" dirty="0">
                <a:solidFill>
                  <a:srgbClr val="FFFF00"/>
                </a:solidFill>
                <a:latin typeface="Arial" panose="020B0604020202020204" pitchFamily="34" charset="0"/>
                <a:cs typeface="B Nazanin" pitchFamily="2" charset="-78"/>
              </a:rPr>
              <a:t>كشش قيمتي تقاضا</a:t>
            </a:r>
          </a:p>
          <a:p>
            <a:pPr marL="457200" indent="-457200" algn="r" rtl="1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fa-IR" sz="2400" b="1" dirty="0">
                <a:solidFill>
                  <a:srgbClr val="FFFF00"/>
                </a:solidFill>
                <a:latin typeface="Arial" panose="020B0604020202020204" pitchFamily="34" charset="0"/>
                <a:cs typeface="B Nazanin" pitchFamily="2" charset="-78"/>
              </a:rPr>
              <a:t>كشش درآمدي تقاضا</a:t>
            </a:r>
          </a:p>
          <a:p>
            <a:pPr marL="457200" indent="-457200" algn="r" rtl="1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fa-IR" sz="2400" b="1" dirty="0">
                <a:solidFill>
                  <a:srgbClr val="FFFF00"/>
                </a:solidFill>
                <a:latin typeface="Arial" panose="020B0604020202020204" pitchFamily="34" charset="0"/>
                <a:cs typeface="B Nazanin" pitchFamily="2" charset="-78"/>
              </a:rPr>
              <a:t>كشش قيمتي عرضه</a:t>
            </a:r>
          </a:p>
          <a:p>
            <a:pPr marL="457200" indent="-457200" algn="r" rtl="1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fa-IR" sz="2400" b="1" dirty="0">
                <a:solidFill>
                  <a:srgbClr val="FFFF00"/>
                </a:solidFill>
                <a:latin typeface="Arial" panose="020B0604020202020204" pitchFamily="34" charset="0"/>
                <a:cs typeface="B Nazanin" pitchFamily="2" charset="-78"/>
              </a:rPr>
              <a:t>كشش متقاطع</a:t>
            </a:r>
          </a:p>
          <a:p>
            <a:pPr marL="457200" indent="-457200" algn="r" rtl="1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endParaRPr lang="fa-IR" sz="2400" b="1" dirty="0">
              <a:solidFill>
                <a:srgbClr val="FFFF00"/>
              </a:solidFill>
              <a:latin typeface="Arial" panose="020B0604020202020204" pitchFamily="34" charset="0"/>
              <a:cs typeface="B Nazanin" pitchFamily="2" charset="-78"/>
            </a:endParaRPr>
          </a:p>
          <a:p>
            <a:pPr marL="457200" indent="-457200" algn="r" rtl="1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endParaRPr lang="fa-IR" sz="2400" b="1" dirty="0">
              <a:solidFill>
                <a:srgbClr val="FFFF00"/>
              </a:solidFill>
              <a:latin typeface="Arial" panose="020B0604020202020204" pitchFamily="34" charset="0"/>
              <a:cs typeface="B Nazanin" pitchFamily="2" charset="-78"/>
            </a:endParaRPr>
          </a:p>
          <a:p>
            <a:pPr marL="457200" indent="-457200" algn="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b="1" dirty="0">
                <a:solidFill>
                  <a:srgbClr val="FF3300"/>
                </a:solidFill>
                <a:latin typeface="Arial" panose="020B0604020202020204" pitchFamily="34" charset="0"/>
                <a:cs typeface="B Nazanin" pitchFamily="2" charset="-78"/>
              </a:rPr>
              <a:t>كشش قيمتي تقاضا:</a:t>
            </a:r>
          </a:p>
          <a:p>
            <a:pPr marL="457200" indent="-457200" algn="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b="1" dirty="0">
                <a:solidFill>
                  <a:srgbClr val="FFFF00"/>
                </a:solidFill>
                <a:latin typeface="Arial" panose="020B0604020202020204" pitchFamily="34" charset="0"/>
                <a:cs typeface="B Nazanin" pitchFamily="2" charset="-78"/>
              </a:rPr>
              <a:t>درصد تغييرات تقاضاي محصول تقسيم بر درصد تغييرات قيمت كالا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endParaRPr lang="fa-IR" sz="2400" b="1" dirty="0">
              <a:solidFill>
                <a:srgbClr val="FFFF00"/>
              </a:solidFill>
              <a:latin typeface="Arial" panose="020B0604020202020204" pitchFamily="34" charset="0"/>
              <a:cs typeface="B Nazanin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TextBox 4">
            <a:extLst>
              <a:ext uri="{FF2B5EF4-FFF2-40B4-BE49-F238E27FC236}">
                <a16:creationId xmlns:a16="http://schemas.microsoft.com/office/drawing/2014/main" id="{5639AB43-1FA5-432D-B153-9DD4F8A31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1626" y="357188"/>
            <a:ext cx="11588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a-IR" altLang="fa-IR" sz="3600" b="1">
                <a:solidFill>
                  <a:srgbClr val="FFFFFF"/>
                </a:solidFill>
                <a:cs typeface="B Nazanin" panose="00000400000000000000" pitchFamily="2" charset="-78"/>
              </a:rPr>
              <a:t>كشش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B503FC-3CF8-49F8-A5D1-7842270EEA3F}"/>
              </a:ext>
            </a:extLst>
          </p:cNvPr>
          <p:cNvSpPr txBox="1"/>
          <p:nvPr/>
        </p:nvSpPr>
        <p:spPr>
          <a:xfrm>
            <a:off x="1657350" y="1211264"/>
            <a:ext cx="7939088" cy="48926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b="1" dirty="0">
                <a:solidFill>
                  <a:srgbClr val="FF3300"/>
                </a:solidFill>
                <a:latin typeface="Arial" panose="020B0604020202020204" pitchFamily="34" charset="0"/>
                <a:cs typeface="B Nazanin" pitchFamily="2" charset="-78"/>
              </a:rPr>
              <a:t>كشش قيمتي تقاضا:</a:t>
            </a:r>
          </a:p>
          <a:p>
            <a:pPr marL="457200" indent="-457200" algn="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b="1" dirty="0">
                <a:solidFill>
                  <a:srgbClr val="FFFF00"/>
                </a:solidFill>
                <a:latin typeface="Arial" panose="020B0604020202020204" pitchFamily="34" charset="0"/>
                <a:cs typeface="B Nazanin" pitchFamily="2" charset="-78"/>
              </a:rPr>
              <a:t>درصد تغييرات تقاضاي محصول تقسيم بر درصد تغييرات قيمت كالا</a:t>
            </a:r>
          </a:p>
          <a:p>
            <a:pPr marL="457200" indent="-457200" algn="r" rtl="1" fontAlgn="base">
              <a:spcBef>
                <a:spcPct val="0"/>
              </a:spcBef>
              <a:spcAft>
                <a:spcPct val="0"/>
              </a:spcAft>
              <a:defRPr/>
            </a:pPr>
            <a:endParaRPr lang="fa-IR" sz="2400" b="1" dirty="0">
              <a:solidFill>
                <a:srgbClr val="FFFF00"/>
              </a:solidFill>
              <a:latin typeface="Arial" panose="020B0604020202020204" pitchFamily="34" charset="0"/>
              <a:cs typeface="B Nazanin" pitchFamily="2" charset="-78"/>
            </a:endParaRPr>
          </a:p>
          <a:p>
            <a:pPr marL="457200" indent="-457200" algn="r" rtl="1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fa-IR" sz="2400" b="1" dirty="0">
                <a:solidFill>
                  <a:srgbClr val="FFFF00"/>
                </a:solidFill>
                <a:latin typeface="Arial" panose="020B0604020202020204" pitchFamily="34" charset="0"/>
                <a:cs typeface="B Nazanin" pitchFamily="2" charset="-78"/>
              </a:rPr>
              <a:t>درصد تغييرات قيمت/ درصد تغييرات تقاضا= كشش قيمتي تقاضا</a:t>
            </a:r>
          </a:p>
          <a:p>
            <a:pPr marL="457200" indent="-457200" algn="r" rtl="1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fa-IR" sz="2400" b="1" dirty="0">
                <a:solidFill>
                  <a:srgbClr val="FFFF00"/>
                </a:solidFill>
                <a:latin typeface="Arial" panose="020B0604020202020204" pitchFamily="34" charset="0"/>
                <a:cs typeface="B Nazanin" pitchFamily="2" charset="-78"/>
              </a:rPr>
              <a:t>(تقاضا/ قيمت)* (تغييرات قيمت/ تغييرات تقاضا)= كشش قيمتي تقاضا</a:t>
            </a:r>
          </a:p>
          <a:p>
            <a:pPr marL="457200" indent="-457200" algn="r" rtl="1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endParaRPr lang="fa-IR" sz="2400" b="1" dirty="0">
              <a:solidFill>
                <a:srgbClr val="FFFF00"/>
              </a:solidFill>
              <a:latin typeface="Arial" panose="020B0604020202020204" pitchFamily="34" charset="0"/>
              <a:cs typeface="B Nazanin" pitchFamily="2" charset="-78"/>
            </a:endParaRPr>
          </a:p>
          <a:p>
            <a:pPr marL="457200" indent="-457200" algn="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b="1" dirty="0">
                <a:solidFill>
                  <a:srgbClr val="FFFF00"/>
                </a:solidFill>
                <a:latin typeface="Arial" panose="020B0604020202020204" pitchFamily="34" charset="0"/>
                <a:cs typeface="B Nazanin" pitchFamily="2" charset="-78"/>
              </a:rPr>
              <a:t>روشهاي محاسبه:</a:t>
            </a:r>
          </a:p>
          <a:p>
            <a:pPr marL="457200" indent="-457200" algn="r" rtl="1" fontAlgn="base">
              <a:spcBef>
                <a:spcPct val="0"/>
              </a:spcBef>
              <a:spcAft>
                <a:spcPct val="0"/>
              </a:spcAft>
              <a:defRPr/>
            </a:pPr>
            <a:endParaRPr lang="fa-IR" sz="2400" b="1" dirty="0">
              <a:solidFill>
                <a:srgbClr val="FFFF00"/>
              </a:solidFill>
              <a:latin typeface="Arial" panose="020B0604020202020204" pitchFamily="34" charset="0"/>
              <a:cs typeface="B Nazanin" pitchFamily="2" charset="-78"/>
            </a:endParaRPr>
          </a:p>
          <a:p>
            <a:pPr marL="457200" indent="-457200" algn="r" rtl="1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fa-IR" sz="2400" b="1" dirty="0">
                <a:solidFill>
                  <a:srgbClr val="FFFFFF"/>
                </a:solidFill>
                <a:latin typeface="Arial" panose="020B0604020202020204" pitchFamily="34" charset="0"/>
                <a:cs typeface="B Nazanin" pitchFamily="2" charset="-78"/>
              </a:rPr>
              <a:t>با استفاده از جدول</a:t>
            </a:r>
          </a:p>
          <a:p>
            <a:pPr marL="457200" indent="-457200" algn="r" rtl="1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fa-IR" sz="2400" b="1" dirty="0">
                <a:solidFill>
                  <a:srgbClr val="FFFFFF"/>
                </a:solidFill>
                <a:latin typeface="Arial" panose="020B0604020202020204" pitchFamily="34" charset="0"/>
                <a:cs typeface="B Nazanin" pitchFamily="2" charset="-78"/>
              </a:rPr>
              <a:t>با استفاده از روش هندسي</a:t>
            </a:r>
          </a:p>
          <a:p>
            <a:pPr marL="457200" indent="-457200" algn="r" rtl="1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fa-IR" sz="2400" b="1" dirty="0">
                <a:solidFill>
                  <a:srgbClr val="FFFFFF"/>
                </a:solidFill>
                <a:latin typeface="Arial" panose="020B0604020202020204" pitchFamily="34" charset="0"/>
                <a:cs typeface="B Nazanin" pitchFamily="2" charset="-78"/>
              </a:rPr>
              <a:t>با استفاده از معادله تقاضا</a:t>
            </a:r>
          </a:p>
          <a:p>
            <a:pPr marL="457200" indent="-457200" algn="r" rtl="1" fontAlgn="base">
              <a:spcBef>
                <a:spcPct val="0"/>
              </a:spcBef>
              <a:spcAft>
                <a:spcPct val="0"/>
              </a:spcAft>
              <a:defRPr/>
            </a:pPr>
            <a:endParaRPr lang="fa-IR" sz="2400" b="1" dirty="0">
              <a:solidFill>
                <a:srgbClr val="FFFF00"/>
              </a:solidFill>
              <a:latin typeface="Arial" panose="020B0604020202020204" pitchFamily="34" charset="0"/>
              <a:cs typeface="B Nazanin" pitchFamily="2" charset="-78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endParaRPr lang="fa-IR" sz="2400" b="1" dirty="0">
              <a:solidFill>
                <a:srgbClr val="FFFF00"/>
              </a:solidFill>
              <a:latin typeface="Arial" panose="020B0604020202020204" pitchFamily="34" charset="0"/>
              <a:cs typeface="B Nazanin" pitchFamily="2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TextBox 4">
            <a:extLst>
              <a:ext uri="{FF2B5EF4-FFF2-40B4-BE49-F238E27FC236}">
                <a16:creationId xmlns:a16="http://schemas.microsoft.com/office/drawing/2014/main" id="{E589D9C7-7184-42CD-88B9-2AC5D2218C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1626" y="357188"/>
            <a:ext cx="11588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a-IR" altLang="fa-IR" sz="3600" b="1">
                <a:solidFill>
                  <a:srgbClr val="FFFFFF"/>
                </a:solidFill>
                <a:cs typeface="B Nazanin" panose="00000400000000000000" pitchFamily="2" charset="-78"/>
              </a:rPr>
              <a:t>كشش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3613D8-1780-453A-9FB9-B5B96CD570AD}"/>
              </a:ext>
            </a:extLst>
          </p:cNvPr>
          <p:cNvSpPr txBox="1"/>
          <p:nvPr/>
        </p:nvSpPr>
        <p:spPr>
          <a:xfrm>
            <a:off x="5380038" y="1211264"/>
            <a:ext cx="4216400" cy="157003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b="1" dirty="0">
                <a:solidFill>
                  <a:srgbClr val="FF3300"/>
                </a:solidFill>
                <a:latin typeface="Arial" panose="020B0604020202020204" pitchFamily="34" charset="0"/>
                <a:cs typeface="B Nazanin" pitchFamily="2" charset="-78"/>
              </a:rPr>
              <a:t>كشش قيمتي تقاضا با استفاده از جدول</a:t>
            </a:r>
          </a:p>
          <a:p>
            <a:pPr marL="457200" indent="-457200" algn="r" rtl="1" fontAlgn="base">
              <a:spcBef>
                <a:spcPct val="0"/>
              </a:spcBef>
              <a:spcAft>
                <a:spcPct val="0"/>
              </a:spcAft>
              <a:defRPr/>
            </a:pPr>
            <a:endParaRPr lang="fa-IR" sz="2400" b="1" dirty="0">
              <a:solidFill>
                <a:srgbClr val="FFFF00"/>
              </a:solidFill>
              <a:latin typeface="Arial" panose="020B0604020202020204" pitchFamily="34" charset="0"/>
              <a:cs typeface="B Nazanin" pitchFamily="2" charset="-78"/>
            </a:endParaRPr>
          </a:p>
          <a:p>
            <a:pPr marL="457200" indent="-457200" algn="r" rtl="1" fontAlgn="base">
              <a:spcBef>
                <a:spcPct val="0"/>
              </a:spcBef>
              <a:spcAft>
                <a:spcPct val="0"/>
              </a:spcAft>
              <a:defRPr/>
            </a:pPr>
            <a:endParaRPr lang="fa-IR" sz="2400" b="1" dirty="0">
              <a:solidFill>
                <a:srgbClr val="FFFF00"/>
              </a:solidFill>
              <a:latin typeface="Arial" panose="020B0604020202020204" pitchFamily="34" charset="0"/>
              <a:cs typeface="B Nazanin" pitchFamily="2" charset="-78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endParaRPr lang="fa-IR" sz="2400" b="1" dirty="0">
              <a:solidFill>
                <a:srgbClr val="FFFF00"/>
              </a:solidFill>
              <a:latin typeface="Arial" panose="020B0604020202020204" pitchFamily="34" charset="0"/>
              <a:cs typeface="B Nazanin" pitchFamily="2" charset="-78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EF09542-90B7-40B5-A069-151F0B94EFB6}"/>
              </a:ext>
            </a:extLst>
          </p:cNvPr>
          <p:cNvGraphicFramePr>
            <a:graphicFrameLocks noGrp="1"/>
          </p:cNvGraphicFramePr>
          <p:nvPr/>
        </p:nvGraphicFramePr>
        <p:xfrm>
          <a:off x="2738438" y="2000250"/>
          <a:ext cx="6096000" cy="741364"/>
        </p:xfrm>
        <a:graphic>
          <a:graphicData uri="http://schemas.openxmlformats.org/drawingml/2006/table">
            <a:tbl>
              <a:tblPr rtl="1" firstRow="1" bandRow="1">
                <a:tableStyleId>{C083E6E3-FA7D-4D7B-A595-EF9225AFEA82}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682">
                <a:tc>
                  <a:txBody>
                    <a:bodyPr/>
                    <a:lstStyle/>
                    <a:p>
                      <a:pPr rtl="1"/>
                      <a:r>
                        <a:rPr lang="fa-IR" sz="1800" b="1" dirty="0">
                          <a:solidFill>
                            <a:schemeClr val="bg1"/>
                          </a:solidFill>
                          <a:cs typeface="B Nazanin" pitchFamily="2" charset="-78"/>
                        </a:rPr>
                        <a:t>2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800" b="1" dirty="0">
                          <a:solidFill>
                            <a:schemeClr val="bg1"/>
                          </a:solidFill>
                          <a:cs typeface="B Nazanin" pitchFamily="2" charset="-78"/>
                        </a:rPr>
                        <a:t>3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800" b="1" dirty="0">
                          <a:solidFill>
                            <a:schemeClr val="bg1"/>
                          </a:solidFill>
                          <a:cs typeface="B Nazanin" pitchFamily="2" charset="-78"/>
                        </a:rPr>
                        <a:t>4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800" b="1" dirty="0">
                          <a:solidFill>
                            <a:schemeClr val="bg1"/>
                          </a:solidFill>
                          <a:cs typeface="B Nazanin" pitchFamily="2" charset="-78"/>
                        </a:rPr>
                        <a:t>5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800" b="1" dirty="0">
                          <a:solidFill>
                            <a:schemeClr val="bg1"/>
                          </a:solidFill>
                          <a:cs typeface="B Nazanin" pitchFamily="2" charset="-78"/>
                        </a:rPr>
                        <a:t>قيمت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682">
                <a:tc>
                  <a:txBody>
                    <a:bodyPr/>
                    <a:lstStyle/>
                    <a:p>
                      <a:pPr rtl="1"/>
                      <a:r>
                        <a:rPr lang="fa-IR" sz="1800" b="1" dirty="0">
                          <a:solidFill>
                            <a:schemeClr val="bg1"/>
                          </a:solidFill>
                          <a:cs typeface="B Nazanin" pitchFamily="2" charset="-78"/>
                        </a:rPr>
                        <a:t>25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800" b="1" dirty="0">
                          <a:solidFill>
                            <a:schemeClr val="bg1"/>
                          </a:solidFill>
                          <a:cs typeface="B Nazanin" pitchFamily="2" charset="-78"/>
                        </a:rPr>
                        <a:t>20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800" b="1" dirty="0">
                          <a:solidFill>
                            <a:schemeClr val="bg1"/>
                          </a:solidFill>
                          <a:cs typeface="B Nazanin" pitchFamily="2" charset="-78"/>
                        </a:rPr>
                        <a:t>15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800" b="1" dirty="0">
                          <a:solidFill>
                            <a:schemeClr val="bg1"/>
                          </a:solidFill>
                          <a:cs typeface="B Nazanin" pitchFamily="2" charset="-78"/>
                        </a:rPr>
                        <a:t>10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800" b="1" dirty="0">
                          <a:solidFill>
                            <a:schemeClr val="bg1"/>
                          </a:solidFill>
                          <a:cs typeface="B Nazanin" pitchFamily="2" charset="-78"/>
                        </a:rPr>
                        <a:t>تقاضا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7234" name="Rectangle 6">
            <a:extLst>
              <a:ext uri="{FF2B5EF4-FFF2-40B4-BE49-F238E27FC236}">
                <a16:creationId xmlns:a16="http://schemas.microsoft.com/office/drawing/2014/main" id="{FD411F6C-A7B2-4FFC-89EF-67C98F268C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552" y="3068961"/>
            <a:ext cx="8215312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a-IR" altLang="fa-IR" sz="2400" b="1" dirty="0">
                <a:solidFill>
                  <a:srgbClr val="FFFF00"/>
                </a:solidFill>
                <a:cs typeface="B Nazanin" panose="00000400000000000000" pitchFamily="2" charset="-78"/>
              </a:rPr>
              <a:t>(تقاضا/ </a:t>
            </a:r>
            <a:r>
              <a:rPr lang="fa-IR" altLang="fa-IR" sz="2400" b="1" dirty="0" err="1">
                <a:solidFill>
                  <a:srgbClr val="FFFF00"/>
                </a:solidFill>
                <a:cs typeface="B Nazanin" panose="00000400000000000000" pitchFamily="2" charset="-78"/>
              </a:rPr>
              <a:t>قيمت</a:t>
            </a:r>
            <a:r>
              <a:rPr lang="fa-IR" altLang="fa-IR" sz="2400" b="1" dirty="0">
                <a:solidFill>
                  <a:srgbClr val="FFFF00"/>
                </a:solidFill>
                <a:cs typeface="B Nazanin" panose="00000400000000000000" pitchFamily="2" charset="-78"/>
              </a:rPr>
              <a:t>)* (</a:t>
            </a:r>
            <a:r>
              <a:rPr lang="fa-IR" altLang="fa-IR" sz="2400" b="1" dirty="0" err="1">
                <a:solidFill>
                  <a:srgbClr val="FFFF00"/>
                </a:solidFill>
                <a:cs typeface="B Nazanin" panose="00000400000000000000" pitchFamily="2" charset="-78"/>
              </a:rPr>
              <a:t>تغييرات</a:t>
            </a:r>
            <a:r>
              <a:rPr lang="fa-IR" altLang="fa-IR" sz="2400" b="1" dirty="0">
                <a:solidFill>
                  <a:srgbClr val="FFFF00"/>
                </a:solidFill>
                <a:cs typeface="B Nazanin" panose="00000400000000000000" pitchFamily="2" charset="-78"/>
              </a:rPr>
              <a:t> </a:t>
            </a:r>
            <a:r>
              <a:rPr lang="fa-IR" altLang="fa-IR" sz="2400" b="1" dirty="0" err="1">
                <a:solidFill>
                  <a:srgbClr val="FFFF00"/>
                </a:solidFill>
                <a:cs typeface="B Nazanin" panose="00000400000000000000" pitchFamily="2" charset="-78"/>
              </a:rPr>
              <a:t>قيمت</a:t>
            </a:r>
            <a:r>
              <a:rPr lang="fa-IR" altLang="fa-IR" sz="2400" b="1" dirty="0">
                <a:solidFill>
                  <a:srgbClr val="FFFF00"/>
                </a:solidFill>
                <a:cs typeface="B Nazanin" panose="00000400000000000000" pitchFamily="2" charset="-78"/>
              </a:rPr>
              <a:t>/ </a:t>
            </a:r>
            <a:r>
              <a:rPr lang="fa-IR" altLang="fa-IR" sz="2400" b="1" dirty="0" err="1">
                <a:solidFill>
                  <a:srgbClr val="FFFF00"/>
                </a:solidFill>
                <a:cs typeface="B Nazanin" panose="00000400000000000000" pitchFamily="2" charset="-78"/>
              </a:rPr>
              <a:t>تغييرات</a:t>
            </a:r>
            <a:r>
              <a:rPr lang="fa-IR" altLang="fa-IR" sz="2400" b="1" dirty="0">
                <a:solidFill>
                  <a:srgbClr val="FFFF00"/>
                </a:solidFill>
                <a:cs typeface="B Nazanin" panose="00000400000000000000" pitchFamily="2" charset="-78"/>
              </a:rPr>
              <a:t> تقاضا)= </a:t>
            </a:r>
            <a:r>
              <a:rPr lang="fa-IR" altLang="fa-IR" sz="2400" b="1" dirty="0" err="1">
                <a:solidFill>
                  <a:srgbClr val="FFFF00"/>
                </a:solidFill>
                <a:cs typeface="B Nazanin" panose="00000400000000000000" pitchFamily="2" charset="-78"/>
              </a:rPr>
              <a:t>كشش</a:t>
            </a:r>
            <a:r>
              <a:rPr lang="fa-IR" altLang="fa-IR" sz="2400" b="1" dirty="0">
                <a:solidFill>
                  <a:srgbClr val="FFFF00"/>
                </a:solidFill>
                <a:cs typeface="B Nazanin" panose="00000400000000000000" pitchFamily="2" charset="-78"/>
              </a:rPr>
              <a:t> </a:t>
            </a:r>
            <a:r>
              <a:rPr lang="fa-IR" altLang="fa-IR" sz="2400" b="1" dirty="0" err="1">
                <a:solidFill>
                  <a:srgbClr val="FFFF00"/>
                </a:solidFill>
                <a:cs typeface="B Nazanin" panose="00000400000000000000" pitchFamily="2" charset="-78"/>
              </a:rPr>
              <a:t>قيمتي</a:t>
            </a:r>
            <a:r>
              <a:rPr lang="fa-IR" altLang="fa-IR" sz="2400" b="1" dirty="0">
                <a:solidFill>
                  <a:srgbClr val="FFFF00"/>
                </a:solidFill>
                <a:cs typeface="B Nazanin" panose="00000400000000000000" pitchFamily="2" charset="-78"/>
              </a:rPr>
              <a:t> تقاضا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a-IR" altLang="fa-IR" sz="6000" b="1" dirty="0">
                <a:solidFill>
                  <a:srgbClr val="FFFF00"/>
                </a:solidFill>
                <a:cs typeface="B Nazanin" panose="00000400000000000000" pitchFamily="2" charset="-78"/>
              </a:rPr>
              <a:t>  </a:t>
            </a:r>
            <a:r>
              <a:rPr lang="fa-IR" altLang="fa-IR" sz="2400" b="1" dirty="0">
                <a:solidFill>
                  <a:srgbClr val="FFFF00"/>
                </a:solidFill>
                <a:cs typeface="B Nazanin" panose="00000400000000000000" pitchFamily="2" charset="-78"/>
              </a:rPr>
              <a:t> 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buNone/>
            </a:pPr>
            <a:endParaRPr lang="fa-IR" altLang="fa-IR" sz="2400" b="1" dirty="0">
              <a:solidFill>
                <a:srgbClr val="FFFFFF"/>
              </a:solidFill>
              <a:cs typeface="B Nazanin" panose="00000400000000000000" pitchFamily="2" charset="-78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a-IR" altLang="fa-IR" sz="2400" b="1" dirty="0" err="1">
                <a:solidFill>
                  <a:srgbClr val="FFFFFF"/>
                </a:solidFill>
                <a:cs typeface="B Nazanin" panose="00000400000000000000" pitchFamily="2" charset="-78"/>
              </a:rPr>
              <a:t>يعني</a:t>
            </a:r>
            <a:r>
              <a:rPr lang="fa-IR" altLang="fa-IR" sz="2400" b="1" dirty="0">
                <a:solidFill>
                  <a:srgbClr val="FFFFFF"/>
                </a:solidFill>
                <a:cs typeface="B Nazanin" panose="00000400000000000000" pitchFamily="2" charset="-78"/>
              </a:rPr>
              <a:t> اگر 1 واحد </a:t>
            </a:r>
            <a:r>
              <a:rPr lang="fa-IR" altLang="fa-IR" sz="2400" b="1" dirty="0" err="1">
                <a:solidFill>
                  <a:srgbClr val="FFFFFF"/>
                </a:solidFill>
                <a:cs typeface="B Nazanin" panose="00000400000000000000" pitchFamily="2" charset="-78"/>
              </a:rPr>
              <a:t>قيمت</a:t>
            </a:r>
            <a:r>
              <a:rPr lang="fa-IR" altLang="fa-IR" sz="2400" b="1" dirty="0">
                <a:solidFill>
                  <a:srgbClr val="FFFFFF"/>
                </a:solidFill>
                <a:cs typeface="B Nazanin" panose="00000400000000000000" pitchFamily="2" charset="-78"/>
              </a:rPr>
              <a:t> </a:t>
            </a:r>
            <a:r>
              <a:rPr lang="fa-IR" altLang="fa-IR" sz="2400" b="1" dirty="0" err="1">
                <a:solidFill>
                  <a:srgbClr val="FFFFFF"/>
                </a:solidFill>
                <a:cs typeface="B Nazanin" panose="00000400000000000000" pitchFamily="2" charset="-78"/>
              </a:rPr>
              <a:t>كاهش</a:t>
            </a:r>
            <a:r>
              <a:rPr lang="fa-IR" altLang="fa-IR" sz="2400" b="1" dirty="0">
                <a:solidFill>
                  <a:srgbClr val="FFFFFF"/>
                </a:solidFill>
                <a:cs typeface="B Nazanin" panose="00000400000000000000" pitchFamily="2" charset="-78"/>
              </a:rPr>
              <a:t> </a:t>
            </a:r>
            <a:r>
              <a:rPr lang="fa-IR" altLang="fa-IR" sz="2400" b="1" dirty="0" err="1">
                <a:solidFill>
                  <a:srgbClr val="FFFFFF"/>
                </a:solidFill>
                <a:cs typeface="B Nazanin" panose="00000400000000000000" pitchFamily="2" charset="-78"/>
              </a:rPr>
              <a:t>يابد</a:t>
            </a:r>
            <a:r>
              <a:rPr lang="fa-IR" altLang="fa-IR" sz="2400" b="1" dirty="0">
                <a:solidFill>
                  <a:srgbClr val="FFFFFF"/>
                </a:solidFill>
                <a:cs typeface="B Nazanin" panose="00000400000000000000" pitchFamily="2" charset="-78"/>
              </a:rPr>
              <a:t> 2.5 درصد تقاضا </a:t>
            </a:r>
            <a:r>
              <a:rPr lang="fa-IR" altLang="fa-IR" sz="2400" b="1" dirty="0" err="1">
                <a:solidFill>
                  <a:srgbClr val="FFFFFF"/>
                </a:solidFill>
                <a:cs typeface="B Nazanin" panose="00000400000000000000" pitchFamily="2" charset="-78"/>
              </a:rPr>
              <a:t>افزايش</a:t>
            </a:r>
            <a:r>
              <a:rPr lang="fa-IR" altLang="fa-IR" sz="2400" b="1" dirty="0">
                <a:solidFill>
                  <a:srgbClr val="FFFFFF"/>
                </a:solidFill>
                <a:cs typeface="B Nazanin" panose="00000400000000000000" pitchFamily="2" charset="-78"/>
              </a:rPr>
              <a:t> </a:t>
            </a:r>
            <a:r>
              <a:rPr lang="fa-IR" altLang="fa-IR" sz="2400" b="1" dirty="0" err="1">
                <a:solidFill>
                  <a:srgbClr val="FFFFFF"/>
                </a:solidFill>
                <a:cs typeface="B Nazanin" panose="00000400000000000000" pitchFamily="2" charset="-78"/>
              </a:rPr>
              <a:t>مي</a:t>
            </a:r>
            <a:r>
              <a:rPr lang="fa-IR" altLang="fa-IR" sz="2400" b="1" dirty="0">
                <a:solidFill>
                  <a:srgbClr val="FFFFFF"/>
                </a:solidFill>
                <a:cs typeface="B Nazanin" panose="00000400000000000000" pitchFamily="2" charset="-78"/>
              </a:rPr>
              <a:t> </a:t>
            </a:r>
            <a:r>
              <a:rPr lang="fa-IR" altLang="fa-IR" sz="2400" b="1" dirty="0" err="1">
                <a:solidFill>
                  <a:srgbClr val="FFFFFF"/>
                </a:solidFill>
                <a:cs typeface="B Nazanin" panose="00000400000000000000" pitchFamily="2" charset="-78"/>
              </a:rPr>
              <a:t>يابد</a:t>
            </a:r>
            <a:endParaRPr lang="fa-IR" altLang="fa-IR" sz="2400" b="1" dirty="0">
              <a:solidFill>
                <a:srgbClr val="FFFFFF"/>
              </a:solidFill>
              <a:cs typeface="B Nazanin" panose="00000400000000000000" pitchFamily="2" charset="-78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a-IR" altLang="fa-IR" sz="2400" b="1" dirty="0">
                <a:solidFill>
                  <a:srgbClr val="FFFFFF"/>
                </a:solidFill>
                <a:cs typeface="B Nazanin" panose="00000400000000000000" pitchFamily="2" charset="-78"/>
              </a:rPr>
              <a:t>(با توجه به </a:t>
            </a:r>
            <a:r>
              <a:rPr lang="fa-IR" altLang="fa-IR" sz="2400" b="1" dirty="0" err="1">
                <a:solidFill>
                  <a:srgbClr val="FFFFFF"/>
                </a:solidFill>
                <a:cs typeface="B Nazanin" panose="00000400000000000000" pitchFamily="2" charset="-78"/>
              </a:rPr>
              <a:t>اينكه</a:t>
            </a:r>
            <a:r>
              <a:rPr lang="fa-IR" altLang="fa-IR" sz="2400" b="1" dirty="0">
                <a:solidFill>
                  <a:srgbClr val="FFFFFF"/>
                </a:solidFill>
                <a:cs typeface="B Nazanin" panose="00000400000000000000" pitchFamily="2" charset="-78"/>
              </a:rPr>
              <a:t> تقاضا و </a:t>
            </a:r>
            <a:r>
              <a:rPr lang="fa-IR" altLang="fa-IR" sz="2400" b="1" dirty="0" err="1">
                <a:solidFill>
                  <a:srgbClr val="FFFFFF"/>
                </a:solidFill>
                <a:cs typeface="B Nazanin" panose="00000400000000000000" pitchFamily="2" charset="-78"/>
              </a:rPr>
              <a:t>قيمت</a:t>
            </a:r>
            <a:r>
              <a:rPr lang="fa-IR" altLang="fa-IR" sz="2400" b="1" dirty="0">
                <a:solidFill>
                  <a:srgbClr val="FFFFFF"/>
                </a:solidFill>
                <a:cs typeface="B Nazanin" panose="00000400000000000000" pitchFamily="2" charset="-78"/>
              </a:rPr>
              <a:t> </a:t>
            </a:r>
            <a:r>
              <a:rPr lang="fa-IR" altLang="fa-IR" sz="2400" b="1" dirty="0" err="1">
                <a:solidFill>
                  <a:srgbClr val="FFFFFF"/>
                </a:solidFill>
                <a:cs typeface="B Nazanin" panose="00000400000000000000" pitchFamily="2" charset="-78"/>
              </a:rPr>
              <a:t>معكوس</a:t>
            </a:r>
            <a:r>
              <a:rPr lang="fa-IR" altLang="fa-IR" sz="2400" b="1" dirty="0">
                <a:solidFill>
                  <a:srgbClr val="FFFFFF"/>
                </a:solidFill>
                <a:cs typeface="B Nazanin" panose="00000400000000000000" pitchFamily="2" charset="-78"/>
              </a:rPr>
              <a:t> از و </a:t>
            </a:r>
            <a:r>
              <a:rPr lang="fa-IR" altLang="fa-IR" sz="2400" b="1" dirty="0" err="1">
                <a:solidFill>
                  <a:srgbClr val="FFFFFF"/>
                </a:solidFill>
                <a:cs typeface="B Nazanin" panose="00000400000000000000" pitchFamily="2" charset="-78"/>
              </a:rPr>
              <a:t>اين</a:t>
            </a:r>
            <a:r>
              <a:rPr lang="fa-IR" altLang="fa-IR" sz="2400" b="1" dirty="0">
                <a:solidFill>
                  <a:srgbClr val="FFFFFF"/>
                </a:solidFill>
                <a:cs typeface="B Nazanin" panose="00000400000000000000" pitchFamily="2" charset="-78"/>
              </a:rPr>
              <a:t> عدد </a:t>
            </a:r>
            <a:r>
              <a:rPr lang="fa-IR" altLang="fa-IR" sz="2400" b="1" dirty="0" err="1">
                <a:solidFill>
                  <a:srgbClr val="FFFFFF"/>
                </a:solidFill>
                <a:cs typeface="B Nazanin" panose="00000400000000000000" pitchFamily="2" charset="-78"/>
              </a:rPr>
              <a:t>منفي</a:t>
            </a:r>
            <a:r>
              <a:rPr lang="fa-IR" altLang="fa-IR" sz="2400" b="1" dirty="0">
                <a:solidFill>
                  <a:srgbClr val="FFFFFF"/>
                </a:solidFill>
                <a:cs typeface="B Nazanin" panose="00000400000000000000" pitchFamily="2" charset="-78"/>
              </a:rPr>
              <a:t> </a:t>
            </a:r>
            <a:r>
              <a:rPr lang="fa-IR" altLang="fa-IR" sz="2400" b="1" dirty="0" err="1">
                <a:solidFill>
                  <a:srgbClr val="FFFFFF"/>
                </a:solidFill>
                <a:cs typeface="B Nazanin" panose="00000400000000000000" pitchFamily="2" charset="-78"/>
              </a:rPr>
              <a:t>مي</a:t>
            </a:r>
            <a:r>
              <a:rPr lang="fa-IR" altLang="fa-IR" sz="2400" b="1" dirty="0">
                <a:solidFill>
                  <a:srgbClr val="FFFFFF"/>
                </a:solidFill>
                <a:cs typeface="B Nazanin" panose="00000400000000000000" pitchFamily="2" charset="-78"/>
              </a:rPr>
              <a:t> شود بنا بر </a:t>
            </a:r>
            <a:r>
              <a:rPr lang="fa-IR" altLang="fa-IR" sz="2400" b="1" dirty="0" err="1">
                <a:solidFill>
                  <a:srgbClr val="FFFFFF"/>
                </a:solidFill>
                <a:cs typeface="B Nazanin" panose="00000400000000000000" pitchFamily="2" charset="-78"/>
              </a:rPr>
              <a:t>اين</a:t>
            </a:r>
            <a:r>
              <a:rPr lang="fa-IR" altLang="fa-IR" sz="2400" b="1" dirty="0">
                <a:solidFill>
                  <a:srgbClr val="FFFFFF"/>
                </a:solidFill>
                <a:cs typeface="B Nazanin" panose="00000400000000000000" pitchFamily="2" charset="-78"/>
              </a:rPr>
              <a:t> </a:t>
            </a:r>
            <a:r>
              <a:rPr lang="fa-IR" altLang="fa-IR" sz="2400" b="1" dirty="0" err="1">
                <a:solidFill>
                  <a:srgbClr val="FFFFFF"/>
                </a:solidFill>
                <a:cs typeface="B Nazanin" panose="00000400000000000000" pitchFamily="2" charset="-78"/>
              </a:rPr>
              <a:t>يك</a:t>
            </a:r>
            <a:r>
              <a:rPr lang="fa-IR" altLang="fa-IR" sz="2400" b="1" dirty="0">
                <a:solidFill>
                  <a:srgbClr val="FFFFFF"/>
                </a:solidFill>
                <a:cs typeface="B Nazanin" panose="00000400000000000000" pitchFamily="2" charset="-78"/>
              </a:rPr>
              <a:t> </a:t>
            </a:r>
            <a:r>
              <a:rPr lang="fa-IR" altLang="fa-IR" sz="2400" b="1" dirty="0" err="1">
                <a:solidFill>
                  <a:srgbClr val="FFFFFF"/>
                </a:solidFill>
                <a:cs typeface="B Nazanin" panose="00000400000000000000" pitchFamily="2" charset="-78"/>
              </a:rPr>
              <a:t>منفي</a:t>
            </a:r>
            <a:r>
              <a:rPr lang="fa-IR" altLang="fa-IR" sz="2400" b="1" dirty="0">
                <a:solidFill>
                  <a:srgbClr val="FFFFFF"/>
                </a:solidFill>
                <a:cs typeface="B Nazanin" panose="00000400000000000000" pitchFamily="2" charset="-78"/>
              </a:rPr>
              <a:t> </a:t>
            </a:r>
            <a:r>
              <a:rPr lang="fa-IR" altLang="fa-IR" sz="2400" b="1" dirty="0" err="1">
                <a:solidFill>
                  <a:srgbClr val="FFFFFF"/>
                </a:solidFill>
                <a:cs typeface="B Nazanin" panose="00000400000000000000" pitchFamily="2" charset="-78"/>
              </a:rPr>
              <a:t>براي</a:t>
            </a:r>
            <a:r>
              <a:rPr lang="fa-IR" altLang="fa-IR" sz="2400" b="1" dirty="0">
                <a:solidFill>
                  <a:srgbClr val="FFFFFF"/>
                </a:solidFill>
                <a:cs typeface="B Nazanin" panose="00000400000000000000" pitchFamily="2" charset="-78"/>
              </a:rPr>
              <a:t> </a:t>
            </a:r>
            <a:r>
              <a:rPr lang="fa-IR" altLang="fa-IR" sz="2400" b="1" dirty="0" err="1">
                <a:solidFill>
                  <a:srgbClr val="FFFFFF"/>
                </a:solidFill>
                <a:cs typeface="B Nazanin" panose="00000400000000000000" pitchFamily="2" charset="-78"/>
              </a:rPr>
              <a:t>نمايش</a:t>
            </a:r>
            <a:r>
              <a:rPr lang="fa-IR" altLang="fa-IR" sz="2400" b="1" dirty="0">
                <a:solidFill>
                  <a:srgbClr val="FFFFFF"/>
                </a:solidFill>
                <a:cs typeface="B Nazanin" panose="00000400000000000000" pitchFamily="2" charset="-78"/>
              </a:rPr>
              <a:t> آن اضافه </a:t>
            </a:r>
            <a:r>
              <a:rPr lang="fa-IR" altLang="fa-IR" sz="2400" b="1" dirty="0" err="1">
                <a:solidFill>
                  <a:srgbClr val="FFFFFF"/>
                </a:solidFill>
                <a:cs typeface="B Nazanin" panose="00000400000000000000" pitchFamily="2" charset="-78"/>
              </a:rPr>
              <a:t>كنيد</a:t>
            </a:r>
            <a:r>
              <a:rPr lang="fa-IR" altLang="fa-IR" sz="2400" b="1" dirty="0">
                <a:solidFill>
                  <a:srgbClr val="FFFFFF"/>
                </a:solidFill>
                <a:cs typeface="B Nazanin" panose="00000400000000000000" pitchFamily="2" charset="-78"/>
              </a:rPr>
              <a:t>).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1BB9A3-0487-454D-87D5-9CE7809F5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5680" y="3804254"/>
            <a:ext cx="1975962" cy="7768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extBox 4">
            <a:extLst>
              <a:ext uri="{FF2B5EF4-FFF2-40B4-BE49-F238E27FC236}">
                <a16:creationId xmlns:a16="http://schemas.microsoft.com/office/drawing/2014/main" id="{605C75BF-295C-4670-ACE0-1EBF92705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1626" y="357188"/>
            <a:ext cx="11588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a-IR" altLang="fa-IR" sz="3600" b="1">
                <a:solidFill>
                  <a:srgbClr val="FFFFFF"/>
                </a:solidFill>
                <a:cs typeface="B Nazanin" panose="00000400000000000000" pitchFamily="2" charset="-78"/>
              </a:rPr>
              <a:t>كشش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7C695D-A2DB-4B01-9CB6-CE36DFF89FFC}"/>
              </a:ext>
            </a:extLst>
          </p:cNvPr>
          <p:cNvSpPr txBox="1"/>
          <p:nvPr/>
        </p:nvSpPr>
        <p:spPr>
          <a:xfrm>
            <a:off x="5380038" y="928689"/>
            <a:ext cx="4216400" cy="157003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b="1" dirty="0">
                <a:solidFill>
                  <a:srgbClr val="FF3300"/>
                </a:solidFill>
                <a:latin typeface="Arial" panose="020B0604020202020204" pitchFamily="34" charset="0"/>
                <a:cs typeface="B Nazanin" pitchFamily="2" charset="-78"/>
              </a:rPr>
              <a:t>كشش قيمتي تقاضا با استفاده از جدول</a:t>
            </a:r>
          </a:p>
          <a:p>
            <a:pPr marL="457200" indent="-457200" algn="r" rtl="1" fontAlgn="base">
              <a:spcBef>
                <a:spcPct val="0"/>
              </a:spcBef>
              <a:spcAft>
                <a:spcPct val="0"/>
              </a:spcAft>
              <a:defRPr/>
            </a:pPr>
            <a:endParaRPr lang="fa-IR" sz="2400" b="1" dirty="0">
              <a:solidFill>
                <a:srgbClr val="FFFF00"/>
              </a:solidFill>
              <a:latin typeface="Arial" panose="020B0604020202020204" pitchFamily="34" charset="0"/>
              <a:cs typeface="B Nazanin" pitchFamily="2" charset="-78"/>
            </a:endParaRPr>
          </a:p>
          <a:p>
            <a:pPr marL="457200" indent="-457200" algn="r" rtl="1" fontAlgn="base">
              <a:spcBef>
                <a:spcPct val="0"/>
              </a:spcBef>
              <a:spcAft>
                <a:spcPct val="0"/>
              </a:spcAft>
              <a:defRPr/>
            </a:pPr>
            <a:endParaRPr lang="fa-IR" sz="2400" b="1" dirty="0">
              <a:solidFill>
                <a:srgbClr val="FFFF00"/>
              </a:solidFill>
              <a:latin typeface="Arial" panose="020B0604020202020204" pitchFamily="34" charset="0"/>
              <a:cs typeface="B Nazanin" pitchFamily="2" charset="-78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endParaRPr lang="fa-IR" sz="2400" b="1" dirty="0">
              <a:solidFill>
                <a:srgbClr val="FFFF00"/>
              </a:solidFill>
              <a:latin typeface="Arial" panose="020B0604020202020204" pitchFamily="34" charset="0"/>
              <a:cs typeface="B Nazanin" pitchFamily="2" charset="-78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95DD86-FD09-4D60-B3EC-0D137F84ED92}"/>
              </a:ext>
            </a:extLst>
          </p:cNvPr>
          <p:cNvGraphicFramePr>
            <a:graphicFrameLocks noGrp="1"/>
          </p:cNvGraphicFramePr>
          <p:nvPr/>
        </p:nvGraphicFramePr>
        <p:xfrm>
          <a:off x="2809875" y="1428750"/>
          <a:ext cx="6096000" cy="741364"/>
        </p:xfrm>
        <a:graphic>
          <a:graphicData uri="http://schemas.openxmlformats.org/drawingml/2006/table">
            <a:tbl>
              <a:tblPr rtl="1" firstRow="1" bandRow="1">
                <a:tableStyleId>{C083E6E3-FA7D-4D7B-A595-EF9225AFEA82}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682">
                <a:tc>
                  <a:txBody>
                    <a:bodyPr/>
                    <a:lstStyle/>
                    <a:p>
                      <a:pPr rtl="1"/>
                      <a:r>
                        <a:rPr lang="fa-IR" sz="1800" b="1" dirty="0">
                          <a:solidFill>
                            <a:schemeClr val="bg1"/>
                          </a:solidFill>
                          <a:cs typeface="B Nazanin" pitchFamily="2" charset="-78"/>
                        </a:rPr>
                        <a:t>2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800" b="1" dirty="0">
                          <a:solidFill>
                            <a:schemeClr val="bg1"/>
                          </a:solidFill>
                          <a:cs typeface="B Nazanin" pitchFamily="2" charset="-78"/>
                        </a:rPr>
                        <a:t>3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800" b="1" dirty="0">
                          <a:solidFill>
                            <a:schemeClr val="bg1"/>
                          </a:solidFill>
                          <a:cs typeface="B Nazanin" pitchFamily="2" charset="-78"/>
                        </a:rPr>
                        <a:t>4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800" b="1" dirty="0">
                          <a:solidFill>
                            <a:schemeClr val="bg1"/>
                          </a:solidFill>
                          <a:cs typeface="B Nazanin" pitchFamily="2" charset="-78"/>
                        </a:rPr>
                        <a:t>5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800" b="1" dirty="0">
                          <a:solidFill>
                            <a:schemeClr val="bg1"/>
                          </a:solidFill>
                          <a:cs typeface="B Nazanin" pitchFamily="2" charset="-78"/>
                        </a:rPr>
                        <a:t>قيمت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682">
                <a:tc>
                  <a:txBody>
                    <a:bodyPr/>
                    <a:lstStyle/>
                    <a:p>
                      <a:pPr rtl="1"/>
                      <a:r>
                        <a:rPr lang="fa-IR" sz="1800" b="1" dirty="0">
                          <a:solidFill>
                            <a:schemeClr val="bg1"/>
                          </a:solidFill>
                          <a:cs typeface="B Nazanin" pitchFamily="2" charset="-78"/>
                        </a:rPr>
                        <a:t>25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800" b="1" dirty="0">
                          <a:solidFill>
                            <a:schemeClr val="bg1"/>
                          </a:solidFill>
                          <a:cs typeface="B Nazanin" pitchFamily="2" charset="-78"/>
                        </a:rPr>
                        <a:t>20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800" b="1" dirty="0">
                          <a:solidFill>
                            <a:schemeClr val="bg1"/>
                          </a:solidFill>
                          <a:cs typeface="B Nazanin" pitchFamily="2" charset="-78"/>
                        </a:rPr>
                        <a:t>15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800" b="1" dirty="0">
                          <a:solidFill>
                            <a:schemeClr val="bg1"/>
                          </a:solidFill>
                          <a:cs typeface="B Nazanin" pitchFamily="2" charset="-78"/>
                        </a:rPr>
                        <a:t>10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1800" b="1" dirty="0">
                          <a:solidFill>
                            <a:schemeClr val="bg1"/>
                          </a:solidFill>
                          <a:cs typeface="B Nazanin" pitchFamily="2" charset="-78"/>
                        </a:rPr>
                        <a:t>تقاضا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9282" name="Rectangle 6">
            <a:extLst>
              <a:ext uri="{FF2B5EF4-FFF2-40B4-BE49-F238E27FC236}">
                <a16:creationId xmlns:a16="http://schemas.microsoft.com/office/drawing/2014/main" id="{F471A3A7-70FD-4733-9950-3A83615B57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357439"/>
            <a:ext cx="8929688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a-IR" altLang="fa-IR" sz="2400" b="1" dirty="0">
                <a:solidFill>
                  <a:srgbClr val="FFFF00"/>
                </a:solidFill>
                <a:cs typeface="B Nazanin" panose="00000400000000000000" pitchFamily="2" charset="-78"/>
              </a:rPr>
              <a:t>(تقاضا/ </a:t>
            </a:r>
            <a:r>
              <a:rPr lang="fa-IR" altLang="fa-IR" sz="2400" b="1" dirty="0" err="1">
                <a:solidFill>
                  <a:srgbClr val="FFFF00"/>
                </a:solidFill>
                <a:cs typeface="B Nazanin" panose="00000400000000000000" pitchFamily="2" charset="-78"/>
              </a:rPr>
              <a:t>قيمت</a:t>
            </a:r>
            <a:r>
              <a:rPr lang="fa-IR" altLang="fa-IR" sz="2400" b="1" dirty="0">
                <a:solidFill>
                  <a:srgbClr val="FFFF00"/>
                </a:solidFill>
                <a:cs typeface="B Nazanin" panose="00000400000000000000" pitchFamily="2" charset="-78"/>
              </a:rPr>
              <a:t>)* (</a:t>
            </a:r>
            <a:r>
              <a:rPr lang="fa-IR" altLang="fa-IR" sz="2400" b="1" dirty="0" err="1">
                <a:solidFill>
                  <a:srgbClr val="FFFF00"/>
                </a:solidFill>
                <a:cs typeface="B Nazanin" panose="00000400000000000000" pitchFamily="2" charset="-78"/>
              </a:rPr>
              <a:t>تغييرات</a:t>
            </a:r>
            <a:r>
              <a:rPr lang="fa-IR" altLang="fa-IR" sz="2400" b="1" dirty="0">
                <a:solidFill>
                  <a:srgbClr val="FFFF00"/>
                </a:solidFill>
                <a:cs typeface="B Nazanin" panose="00000400000000000000" pitchFamily="2" charset="-78"/>
              </a:rPr>
              <a:t> </a:t>
            </a:r>
            <a:r>
              <a:rPr lang="fa-IR" altLang="fa-IR" sz="2400" b="1" dirty="0" err="1">
                <a:solidFill>
                  <a:srgbClr val="FFFF00"/>
                </a:solidFill>
                <a:cs typeface="B Nazanin" panose="00000400000000000000" pitchFamily="2" charset="-78"/>
              </a:rPr>
              <a:t>قيمت</a:t>
            </a:r>
            <a:r>
              <a:rPr lang="fa-IR" altLang="fa-IR" sz="2400" b="1" dirty="0">
                <a:solidFill>
                  <a:srgbClr val="FFFF00"/>
                </a:solidFill>
                <a:cs typeface="B Nazanin" panose="00000400000000000000" pitchFamily="2" charset="-78"/>
              </a:rPr>
              <a:t>/ </a:t>
            </a:r>
            <a:r>
              <a:rPr lang="fa-IR" altLang="fa-IR" sz="2400" b="1" dirty="0" err="1">
                <a:solidFill>
                  <a:srgbClr val="FFFF00"/>
                </a:solidFill>
                <a:cs typeface="B Nazanin" panose="00000400000000000000" pitchFamily="2" charset="-78"/>
              </a:rPr>
              <a:t>تغييرات</a:t>
            </a:r>
            <a:r>
              <a:rPr lang="fa-IR" altLang="fa-IR" sz="2400" b="1" dirty="0">
                <a:solidFill>
                  <a:srgbClr val="FFFF00"/>
                </a:solidFill>
                <a:cs typeface="B Nazanin" panose="00000400000000000000" pitchFamily="2" charset="-78"/>
              </a:rPr>
              <a:t> تقاضا)= </a:t>
            </a:r>
            <a:r>
              <a:rPr lang="fa-IR" altLang="fa-IR" sz="2400" b="1" dirty="0" err="1">
                <a:solidFill>
                  <a:srgbClr val="FFFF00"/>
                </a:solidFill>
                <a:cs typeface="B Nazanin" panose="00000400000000000000" pitchFamily="2" charset="-78"/>
              </a:rPr>
              <a:t>كشش</a:t>
            </a:r>
            <a:r>
              <a:rPr lang="fa-IR" altLang="fa-IR" sz="2400" b="1" dirty="0">
                <a:solidFill>
                  <a:srgbClr val="FFFF00"/>
                </a:solidFill>
                <a:cs typeface="B Nazanin" panose="00000400000000000000" pitchFamily="2" charset="-78"/>
              </a:rPr>
              <a:t> </a:t>
            </a:r>
            <a:r>
              <a:rPr lang="fa-IR" altLang="fa-IR" sz="2400" b="1" dirty="0" err="1">
                <a:solidFill>
                  <a:srgbClr val="FFFF00"/>
                </a:solidFill>
                <a:cs typeface="B Nazanin" panose="00000400000000000000" pitchFamily="2" charset="-78"/>
              </a:rPr>
              <a:t>قيمتي</a:t>
            </a:r>
            <a:r>
              <a:rPr lang="fa-IR" altLang="fa-IR" sz="2400" b="1" dirty="0">
                <a:solidFill>
                  <a:srgbClr val="FFFF00"/>
                </a:solidFill>
                <a:cs typeface="B Nazanin" panose="00000400000000000000" pitchFamily="2" charset="-78"/>
              </a:rPr>
              <a:t> تقاضا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buNone/>
            </a:pPr>
            <a:endParaRPr lang="fa-IR" altLang="fa-IR" sz="2400" b="1" dirty="0">
              <a:solidFill>
                <a:srgbClr val="FFFFFF"/>
              </a:solidFill>
              <a:cs typeface="B Nazanin" panose="00000400000000000000" pitchFamily="2" charset="-78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buNone/>
            </a:pPr>
            <a:endParaRPr lang="fa-IR" altLang="fa-IR" sz="2400" b="1" dirty="0">
              <a:solidFill>
                <a:srgbClr val="FFC000"/>
              </a:solidFill>
              <a:cs typeface="B Nazanin" panose="00000400000000000000" pitchFamily="2" charset="-78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buNone/>
            </a:pPr>
            <a:endParaRPr lang="fa-IR" altLang="fa-IR" sz="2400" b="1" dirty="0">
              <a:solidFill>
                <a:srgbClr val="FFC000"/>
              </a:solidFill>
              <a:cs typeface="B Nazanin" panose="00000400000000000000" pitchFamily="2" charset="-78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a-IR" altLang="fa-IR" sz="2400" b="1" dirty="0" err="1">
                <a:solidFill>
                  <a:srgbClr val="FFC000"/>
                </a:solidFill>
                <a:cs typeface="B Nazanin" panose="00000400000000000000" pitchFamily="2" charset="-78"/>
              </a:rPr>
              <a:t>كشش</a:t>
            </a:r>
            <a:r>
              <a:rPr lang="fa-IR" altLang="fa-IR" sz="2400" b="1" dirty="0">
                <a:solidFill>
                  <a:srgbClr val="FFC000"/>
                </a:solidFill>
                <a:cs typeface="B Nazanin" panose="00000400000000000000" pitchFamily="2" charset="-78"/>
              </a:rPr>
              <a:t> فاصله </a:t>
            </a:r>
            <a:r>
              <a:rPr lang="fa-IR" altLang="fa-IR" sz="2400" b="1" dirty="0" err="1">
                <a:solidFill>
                  <a:srgbClr val="FFC000"/>
                </a:solidFill>
                <a:cs typeface="B Nazanin" panose="00000400000000000000" pitchFamily="2" charset="-78"/>
              </a:rPr>
              <a:t>اي</a:t>
            </a:r>
            <a:r>
              <a:rPr lang="fa-IR" altLang="fa-IR" sz="2400" b="1" dirty="0">
                <a:solidFill>
                  <a:srgbClr val="FFC000"/>
                </a:solidFill>
                <a:cs typeface="B Nazanin" panose="00000400000000000000" pitchFamily="2" charset="-78"/>
              </a:rPr>
              <a:t>: </a:t>
            </a:r>
            <a:r>
              <a:rPr lang="fa-IR" altLang="fa-IR" sz="2400" b="1" dirty="0" err="1">
                <a:solidFill>
                  <a:srgbClr val="FFC000"/>
                </a:solidFill>
                <a:cs typeface="B Nazanin" panose="00000400000000000000" pitchFamily="2" charset="-78"/>
              </a:rPr>
              <a:t>كشش</a:t>
            </a:r>
            <a:r>
              <a:rPr lang="fa-IR" altLang="fa-IR" sz="2400" b="1" dirty="0">
                <a:solidFill>
                  <a:srgbClr val="FFC000"/>
                </a:solidFill>
                <a:cs typeface="B Nazanin" panose="00000400000000000000" pitchFamily="2" charset="-78"/>
              </a:rPr>
              <a:t> فاصله </a:t>
            </a:r>
            <a:r>
              <a:rPr lang="fa-IR" altLang="fa-IR" sz="2400" b="1" dirty="0" err="1">
                <a:solidFill>
                  <a:srgbClr val="FFC000"/>
                </a:solidFill>
                <a:cs typeface="B Nazanin" panose="00000400000000000000" pitchFamily="2" charset="-78"/>
              </a:rPr>
              <a:t>اي</a:t>
            </a:r>
            <a:r>
              <a:rPr lang="fa-IR" altLang="fa-IR" sz="2400" b="1" dirty="0">
                <a:solidFill>
                  <a:srgbClr val="FFC000"/>
                </a:solidFill>
                <a:cs typeface="B Nazanin" panose="00000400000000000000" pitchFamily="2" charset="-78"/>
              </a:rPr>
              <a:t> </a:t>
            </a:r>
            <a:r>
              <a:rPr lang="fa-IR" altLang="fa-IR" sz="2400" b="1" dirty="0" err="1">
                <a:solidFill>
                  <a:srgbClr val="FFC000"/>
                </a:solidFill>
                <a:cs typeface="B Nazanin" panose="00000400000000000000" pitchFamily="2" charset="-78"/>
              </a:rPr>
              <a:t>ميان</a:t>
            </a:r>
            <a:r>
              <a:rPr lang="fa-IR" altLang="fa-IR" sz="2400" b="1" dirty="0">
                <a:solidFill>
                  <a:srgbClr val="FFC000"/>
                </a:solidFill>
                <a:cs typeface="B Nazanin" panose="00000400000000000000" pitchFamily="2" charset="-78"/>
              </a:rPr>
              <a:t> دو نقطه الف و ب در </a:t>
            </a:r>
            <a:r>
              <a:rPr lang="fa-IR" altLang="fa-IR" sz="2400" b="1" dirty="0" err="1">
                <a:solidFill>
                  <a:srgbClr val="FFC000"/>
                </a:solidFill>
                <a:cs typeface="B Nazanin" panose="00000400000000000000" pitchFamily="2" charset="-78"/>
              </a:rPr>
              <a:t>صورتي</a:t>
            </a:r>
            <a:r>
              <a:rPr lang="fa-IR" altLang="fa-IR" sz="2400" b="1" dirty="0">
                <a:solidFill>
                  <a:srgbClr val="FFC000"/>
                </a:solidFill>
                <a:cs typeface="B Nazanin" panose="00000400000000000000" pitchFamily="2" charset="-78"/>
              </a:rPr>
              <a:t> </a:t>
            </a:r>
            <a:r>
              <a:rPr lang="fa-IR" altLang="fa-IR" sz="2400" b="1" dirty="0" err="1">
                <a:solidFill>
                  <a:srgbClr val="FFC000"/>
                </a:solidFill>
                <a:cs typeface="B Nazanin" panose="00000400000000000000" pitchFamily="2" charset="-78"/>
              </a:rPr>
              <a:t>كه</a:t>
            </a:r>
            <a:r>
              <a:rPr lang="fa-IR" altLang="fa-IR" sz="2400" b="1" dirty="0">
                <a:solidFill>
                  <a:srgbClr val="FFC000"/>
                </a:solidFill>
                <a:cs typeface="B Nazanin" panose="00000400000000000000" pitchFamily="2" charset="-78"/>
              </a:rPr>
              <a:t> در نقطه الف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a-IR" altLang="fa-IR" sz="2400" b="1" dirty="0" err="1">
                <a:solidFill>
                  <a:srgbClr val="FFC000"/>
                </a:solidFill>
                <a:cs typeface="B Nazanin" panose="00000400000000000000" pitchFamily="2" charset="-78"/>
              </a:rPr>
              <a:t>قيمت</a:t>
            </a:r>
            <a:r>
              <a:rPr lang="fa-IR" altLang="fa-IR" sz="2400" b="1" dirty="0">
                <a:solidFill>
                  <a:srgbClr val="FFC000"/>
                </a:solidFill>
                <a:cs typeface="B Nazanin" panose="00000400000000000000" pitchFamily="2" charset="-78"/>
              </a:rPr>
              <a:t> 100 و مقدار تقاضا 100000 و در نقطه ب </a:t>
            </a:r>
            <a:r>
              <a:rPr lang="fa-IR" altLang="fa-IR" sz="2400" b="1" dirty="0" err="1">
                <a:solidFill>
                  <a:srgbClr val="FFC000"/>
                </a:solidFill>
                <a:cs typeface="B Nazanin" panose="00000400000000000000" pitchFamily="2" charset="-78"/>
              </a:rPr>
              <a:t>قيمت</a:t>
            </a:r>
            <a:r>
              <a:rPr lang="fa-IR" altLang="fa-IR" sz="2400" b="1" dirty="0">
                <a:solidFill>
                  <a:srgbClr val="FFC000"/>
                </a:solidFill>
                <a:cs typeface="B Nazanin" panose="00000400000000000000" pitchFamily="2" charset="-78"/>
              </a:rPr>
              <a:t> 90 و تقاضا 110000 باشد، بنابر </a:t>
            </a:r>
            <a:r>
              <a:rPr lang="fa-IR" altLang="fa-IR" sz="2400" b="1" dirty="0" err="1">
                <a:solidFill>
                  <a:srgbClr val="FFC000"/>
                </a:solidFill>
                <a:cs typeface="B Nazanin" panose="00000400000000000000" pitchFamily="2" charset="-78"/>
              </a:rPr>
              <a:t>اين</a:t>
            </a:r>
            <a:r>
              <a:rPr lang="fa-IR" altLang="fa-IR" sz="2400" b="1" dirty="0">
                <a:solidFill>
                  <a:srgbClr val="FFC000"/>
                </a:solidFill>
                <a:cs typeface="B Nazanin" panose="00000400000000000000" pitchFamily="2" charset="-78"/>
              </a:rPr>
              <a:t>: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a-IR" altLang="fa-IR" sz="2800" b="1" dirty="0">
                <a:solidFill>
                  <a:srgbClr val="CCFF33"/>
                </a:solidFill>
                <a:cs typeface="B Nazanin" panose="00000400000000000000" pitchFamily="2" charset="-78"/>
              </a:rPr>
              <a:t>1.38=(2100000-/1900000)={(100000+110000)/(90+100)}*(10-/10000)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buNone/>
            </a:pPr>
            <a:endParaRPr lang="fa-IR" altLang="fa-IR" sz="2400" b="1" dirty="0">
              <a:solidFill>
                <a:srgbClr val="FFC000"/>
              </a:solidFill>
              <a:cs typeface="B Nazanin" panose="00000400000000000000" pitchFamily="2" charset="-78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buNone/>
            </a:pPr>
            <a:endParaRPr lang="fa-IR" altLang="fa-IR" sz="2400" b="1" dirty="0">
              <a:solidFill>
                <a:srgbClr val="FFC000"/>
              </a:solidFill>
              <a:cs typeface="B Nazanin" panose="00000400000000000000" pitchFamily="2" charset="-78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buNone/>
            </a:pPr>
            <a:endParaRPr lang="fa-IR" altLang="fa-IR" sz="2400" b="1" dirty="0">
              <a:solidFill>
                <a:srgbClr val="FFC000"/>
              </a:solidFill>
              <a:cs typeface="B Nazanin" panose="000004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84EC22-7C10-4A8B-8082-947EBCD6EA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5600" y="3794907"/>
            <a:ext cx="1891845" cy="7438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F924DC4-AFF8-4E84-9DE2-293A14CDC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1565" y="3783124"/>
            <a:ext cx="3304663" cy="70478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TextBox 4">
            <a:extLst>
              <a:ext uri="{FF2B5EF4-FFF2-40B4-BE49-F238E27FC236}">
                <a16:creationId xmlns:a16="http://schemas.microsoft.com/office/drawing/2014/main" id="{C42A149F-4164-429D-8225-D30DECEE0F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1626" y="357188"/>
            <a:ext cx="11588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a-IR" altLang="fa-IR" sz="3600" b="1">
                <a:solidFill>
                  <a:srgbClr val="FFFFFF"/>
                </a:solidFill>
                <a:cs typeface="B Nazanin" panose="00000400000000000000" pitchFamily="2" charset="-78"/>
              </a:rPr>
              <a:t>كشش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B1FB1E-5CD9-41AE-BFB7-6C263341C8F2}"/>
              </a:ext>
            </a:extLst>
          </p:cNvPr>
          <p:cNvSpPr txBox="1"/>
          <p:nvPr/>
        </p:nvSpPr>
        <p:spPr>
          <a:xfrm>
            <a:off x="5273676" y="1211264"/>
            <a:ext cx="4322763" cy="157003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b="1" dirty="0">
                <a:solidFill>
                  <a:srgbClr val="FFFFFF"/>
                </a:solidFill>
                <a:latin typeface="Arial" panose="020B0604020202020204" pitchFamily="34" charset="0"/>
                <a:cs typeface="B Nazanin" pitchFamily="2" charset="-78"/>
              </a:rPr>
              <a:t>كشش قيمتي تقاضا با استفاده از هندسه</a:t>
            </a:r>
          </a:p>
          <a:p>
            <a:pPr marL="457200" indent="-457200" algn="r" rtl="1" fontAlgn="base">
              <a:spcBef>
                <a:spcPct val="0"/>
              </a:spcBef>
              <a:spcAft>
                <a:spcPct val="0"/>
              </a:spcAft>
              <a:defRPr/>
            </a:pPr>
            <a:endParaRPr lang="fa-IR" sz="2400" b="1" dirty="0">
              <a:solidFill>
                <a:srgbClr val="FFFFFF"/>
              </a:solidFill>
              <a:latin typeface="Arial" panose="020B0604020202020204" pitchFamily="34" charset="0"/>
              <a:cs typeface="B Nazanin" pitchFamily="2" charset="-78"/>
            </a:endParaRPr>
          </a:p>
          <a:p>
            <a:pPr marL="457200" indent="-457200" algn="r" rtl="1" fontAlgn="base">
              <a:spcBef>
                <a:spcPct val="0"/>
              </a:spcBef>
              <a:spcAft>
                <a:spcPct val="0"/>
              </a:spcAft>
              <a:defRPr/>
            </a:pPr>
            <a:endParaRPr lang="fa-IR" sz="2400" b="1" dirty="0">
              <a:solidFill>
                <a:srgbClr val="FFFFFF"/>
              </a:solidFill>
              <a:latin typeface="Arial" panose="020B0604020202020204" pitchFamily="34" charset="0"/>
              <a:cs typeface="B Nazanin" pitchFamily="2" charset="-78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endParaRPr lang="fa-IR" sz="2400" b="1" dirty="0">
              <a:solidFill>
                <a:srgbClr val="FFFFFF"/>
              </a:solidFill>
              <a:latin typeface="Arial" panose="020B0604020202020204" pitchFamily="34" charset="0"/>
              <a:cs typeface="B Nazanin" pitchFamily="2" charset="-78"/>
            </a:endParaRPr>
          </a:p>
        </p:txBody>
      </p:sp>
      <p:cxnSp>
        <p:nvCxnSpPr>
          <p:cNvPr id="141316" name="Straight Arrow Connector 8">
            <a:extLst>
              <a:ext uri="{FF2B5EF4-FFF2-40B4-BE49-F238E27FC236}">
                <a16:creationId xmlns:a16="http://schemas.microsoft.com/office/drawing/2014/main" id="{80DF392E-A5DA-4FE5-9A92-6A614D75E0C9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2792413" y="609601"/>
            <a:ext cx="0" cy="34925"/>
          </a:xfrm>
          <a:prstGeom prst="straightConnector1">
            <a:avLst/>
          </a:prstGeom>
          <a:noFill/>
          <a:ln w="9525" algn="ctr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3FEA184-E684-4731-A965-D84983EAB028}"/>
              </a:ext>
            </a:extLst>
          </p:cNvPr>
          <p:cNvCxnSpPr/>
          <p:nvPr/>
        </p:nvCxnSpPr>
        <p:spPr>
          <a:xfrm rot="5400000" flipH="1" flipV="1">
            <a:off x="3451226" y="2500313"/>
            <a:ext cx="2287587" cy="1588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4EE6AFD-F70D-4960-B9AB-9954D36E340B}"/>
              </a:ext>
            </a:extLst>
          </p:cNvPr>
          <p:cNvCxnSpPr/>
          <p:nvPr/>
        </p:nvCxnSpPr>
        <p:spPr>
          <a:xfrm flipV="1">
            <a:off x="4595813" y="3643313"/>
            <a:ext cx="3206750" cy="0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6E61052-ABE0-4473-96DC-8642583F8078}"/>
              </a:ext>
            </a:extLst>
          </p:cNvPr>
          <p:cNvCxnSpPr/>
          <p:nvPr/>
        </p:nvCxnSpPr>
        <p:spPr>
          <a:xfrm rot="10800000">
            <a:off x="4524375" y="3143250"/>
            <a:ext cx="71438" cy="158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6427FA9-F651-4980-ACED-31A8DA32720C}"/>
              </a:ext>
            </a:extLst>
          </p:cNvPr>
          <p:cNvCxnSpPr/>
          <p:nvPr/>
        </p:nvCxnSpPr>
        <p:spPr>
          <a:xfrm rot="16200000" flipH="1">
            <a:off x="5845970" y="3679032"/>
            <a:ext cx="7143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321" name="TextBox 34">
            <a:extLst>
              <a:ext uri="{FF2B5EF4-FFF2-40B4-BE49-F238E27FC236}">
                <a16:creationId xmlns:a16="http://schemas.microsoft.com/office/drawing/2014/main" id="{A5C1894C-3E0B-48E9-8B4B-C88D5F1242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1501" y="928689"/>
            <a:ext cx="428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fa-IR" sz="18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fa-IR" altLang="fa-IR" sz="18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1322" name="TextBox 35">
            <a:extLst>
              <a:ext uri="{FF2B5EF4-FFF2-40B4-BE49-F238E27FC236}">
                <a16:creationId xmlns:a16="http://schemas.microsoft.com/office/drawing/2014/main" id="{A091655A-4821-4B43-9687-A23CA61C4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0501" y="3429000"/>
            <a:ext cx="428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fa-IR" sz="18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endParaRPr lang="fa-IR" altLang="fa-IR" sz="18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1323" name="TextBox 36">
            <a:extLst>
              <a:ext uri="{FF2B5EF4-FFF2-40B4-BE49-F238E27FC236}">
                <a16:creationId xmlns:a16="http://schemas.microsoft.com/office/drawing/2014/main" id="{C4B0B23F-256B-44B5-AF4D-0AED327CE1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5601" y="2962275"/>
            <a:ext cx="428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fa-IR" sz="18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P1</a:t>
            </a:r>
            <a:endParaRPr lang="fa-IR" altLang="fa-IR" sz="18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1324" name="TextBox 37">
            <a:extLst>
              <a:ext uri="{FF2B5EF4-FFF2-40B4-BE49-F238E27FC236}">
                <a16:creationId xmlns:a16="http://schemas.microsoft.com/office/drawing/2014/main" id="{CC6D8316-C163-47DF-96CF-A01DF95732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9913" y="3667125"/>
            <a:ext cx="5000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fa-IR" sz="18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Q1</a:t>
            </a:r>
            <a:endParaRPr lang="fa-IR" altLang="fa-IR" sz="18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FF349C7-2205-435F-BE7E-AB7377507B26}"/>
              </a:ext>
            </a:extLst>
          </p:cNvPr>
          <p:cNvCxnSpPr/>
          <p:nvPr/>
        </p:nvCxnSpPr>
        <p:spPr>
          <a:xfrm>
            <a:off x="4595814" y="3143250"/>
            <a:ext cx="1260475" cy="1588"/>
          </a:xfrm>
          <a:prstGeom prst="line">
            <a:avLst/>
          </a:prstGeom>
          <a:ln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8661C7D-3F2F-46C5-8D32-FDFD7B38CF04}"/>
              </a:ext>
            </a:extLst>
          </p:cNvPr>
          <p:cNvCxnSpPr/>
          <p:nvPr/>
        </p:nvCxnSpPr>
        <p:spPr>
          <a:xfrm rot="5400000" flipH="1" flipV="1">
            <a:off x="5665788" y="3357563"/>
            <a:ext cx="430213" cy="1588"/>
          </a:xfrm>
          <a:prstGeom prst="line">
            <a:avLst/>
          </a:prstGeom>
          <a:ln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D64803D-D355-4C25-8431-A55E05B50F8D}"/>
              </a:ext>
            </a:extLst>
          </p:cNvPr>
          <p:cNvCxnSpPr/>
          <p:nvPr/>
        </p:nvCxnSpPr>
        <p:spPr>
          <a:xfrm rot="16200000" flipH="1">
            <a:off x="4452938" y="1785938"/>
            <a:ext cx="2000250" cy="17145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328" name="TextBox 45">
            <a:extLst>
              <a:ext uri="{FF2B5EF4-FFF2-40B4-BE49-F238E27FC236}">
                <a16:creationId xmlns:a16="http://schemas.microsoft.com/office/drawing/2014/main" id="{7D4FA367-C3F6-4343-8D7C-F317F25A7E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1689" y="2857500"/>
            <a:ext cx="428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fa-IR" sz="18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fa-IR" altLang="fa-IR" sz="18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1329" name="TextBox 46">
            <a:extLst>
              <a:ext uri="{FF2B5EF4-FFF2-40B4-BE49-F238E27FC236}">
                <a16:creationId xmlns:a16="http://schemas.microsoft.com/office/drawing/2014/main" id="{DD61302B-6298-4FFB-9D78-004F7B05C1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8875" y="3643314"/>
            <a:ext cx="419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fa-IR" sz="18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fa-IR" altLang="fa-IR" sz="18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1330" name="TextBox 47">
            <a:extLst>
              <a:ext uri="{FF2B5EF4-FFF2-40B4-BE49-F238E27FC236}">
                <a16:creationId xmlns:a16="http://schemas.microsoft.com/office/drawing/2014/main" id="{FB8F7CC3-B85E-4E96-B47B-C39B0D9AD3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8626" y="3500439"/>
            <a:ext cx="428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fa-IR" sz="18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fa-IR" altLang="fa-IR" sz="18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1331" name="TextBox 48">
            <a:extLst>
              <a:ext uri="{FF2B5EF4-FFF2-40B4-BE49-F238E27FC236}">
                <a16:creationId xmlns:a16="http://schemas.microsoft.com/office/drawing/2014/main" id="{746C69CC-4495-4415-970D-B798546E3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7189" y="1428750"/>
            <a:ext cx="428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fa-IR" sz="18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fa-IR" altLang="fa-IR" sz="18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Left Brace 34">
            <a:extLst>
              <a:ext uri="{FF2B5EF4-FFF2-40B4-BE49-F238E27FC236}">
                <a16:creationId xmlns:a16="http://schemas.microsoft.com/office/drawing/2014/main" id="{938F8DA3-E8C1-4445-839F-DBE90B7EE7A3}"/>
              </a:ext>
            </a:extLst>
          </p:cNvPr>
          <p:cNvSpPr/>
          <p:nvPr/>
        </p:nvSpPr>
        <p:spPr>
          <a:xfrm>
            <a:off x="3667126" y="1571626"/>
            <a:ext cx="428625" cy="157162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endParaRPr lang="fa-IR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6" name="Left Brace 35">
            <a:extLst>
              <a:ext uri="{FF2B5EF4-FFF2-40B4-BE49-F238E27FC236}">
                <a16:creationId xmlns:a16="http://schemas.microsoft.com/office/drawing/2014/main" id="{970ECA27-0F91-4D2D-AA85-CDD5E1733EE2}"/>
              </a:ext>
            </a:extLst>
          </p:cNvPr>
          <p:cNvSpPr/>
          <p:nvPr/>
        </p:nvSpPr>
        <p:spPr>
          <a:xfrm>
            <a:off x="3667126" y="3143250"/>
            <a:ext cx="428625" cy="5715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endParaRPr lang="fa-IR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7" name="Left Brace 36">
            <a:extLst>
              <a:ext uri="{FF2B5EF4-FFF2-40B4-BE49-F238E27FC236}">
                <a16:creationId xmlns:a16="http://schemas.microsoft.com/office/drawing/2014/main" id="{51A71911-1235-41D0-861C-28836F5D71B5}"/>
              </a:ext>
            </a:extLst>
          </p:cNvPr>
          <p:cNvSpPr/>
          <p:nvPr/>
        </p:nvSpPr>
        <p:spPr>
          <a:xfrm rot="16200000">
            <a:off x="5060157" y="3536157"/>
            <a:ext cx="357188" cy="1285875"/>
          </a:xfrm>
          <a:prstGeom prst="leftBrac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endParaRPr lang="fa-IR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8" name="Left Brace 37">
            <a:extLst>
              <a:ext uri="{FF2B5EF4-FFF2-40B4-BE49-F238E27FC236}">
                <a16:creationId xmlns:a16="http://schemas.microsoft.com/office/drawing/2014/main" id="{0EC55298-2C30-4E01-B25A-B53EAF5B7C47}"/>
              </a:ext>
            </a:extLst>
          </p:cNvPr>
          <p:cNvSpPr/>
          <p:nvPr/>
        </p:nvSpPr>
        <p:spPr>
          <a:xfrm rot="16200000">
            <a:off x="5953125" y="3929063"/>
            <a:ext cx="357188" cy="500062"/>
          </a:xfrm>
          <a:prstGeom prst="leftBrac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endParaRPr lang="fa-IR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9" name="Right Brace 38">
            <a:extLst>
              <a:ext uri="{FF2B5EF4-FFF2-40B4-BE49-F238E27FC236}">
                <a16:creationId xmlns:a16="http://schemas.microsoft.com/office/drawing/2014/main" id="{9FA5D039-066C-4AD3-B5A3-2969FCD1C6B2}"/>
              </a:ext>
            </a:extLst>
          </p:cNvPr>
          <p:cNvSpPr/>
          <p:nvPr/>
        </p:nvSpPr>
        <p:spPr>
          <a:xfrm rot="19166678">
            <a:off x="5272089" y="1195388"/>
            <a:ext cx="428625" cy="1947862"/>
          </a:xfrm>
          <a:prstGeom prst="rightBrace">
            <a:avLst/>
          </a:prstGeom>
          <a:ln w="19050">
            <a:solidFill>
              <a:srgbClr val="CC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endParaRPr lang="fa-IR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0" name="Right Brace 39">
            <a:extLst>
              <a:ext uri="{FF2B5EF4-FFF2-40B4-BE49-F238E27FC236}">
                <a16:creationId xmlns:a16="http://schemas.microsoft.com/office/drawing/2014/main" id="{C88C1FEC-4845-4657-9636-0FF393A0BC33}"/>
              </a:ext>
            </a:extLst>
          </p:cNvPr>
          <p:cNvSpPr/>
          <p:nvPr/>
        </p:nvSpPr>
        <p:spPr>
          <a:xfrm rot="19166678">
            <a:off x="6132514" y="2840038"/>
            <a:ext cx="428625" cy="711200"/>
          </a:xfrm>
          <a:prstGeom prst="rightBrace">
            <a:avLst/>
          </a:prstGeom>
          <a:ln w="19050">
            <a:solidFill>
              <a:srgbClr val="CC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endParaRPr lang="fa-IR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1338" name="TextBox 55">
            <a:extLst>
              <a:ext uri="{FF2B5EF4-FFF2-40B4-BE49-F238E27FC236}">
                <a16:creationId xmlns:a16="http://schemas.microsoft.com/office/drawing/2014/main" id="{563CAB4C-3BBB-4573-8EAC-0AFD33E67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2813" y="5286375"/>
            <a:ext cx="571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fa-IR" sz="1800">
                <a:solidFill>
                  <a:srgbClr val="FFFFFF"/>
                </a:solidFill>
              </a:rPr>
              <a:t>E=</a:t>
            </a:r>
            <a:endParaRPr lang="fa-IR" altLang="fa-IR" sz="1800">
              <a:solidFill>
                <a:srgbClr val="FFFFFF"/>
              </a:solidFill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4CB4CB3-6CDC-40E9-8544-11D486BA461A}"/>
              </a:ext>
            </a:extLst>
          </p:cNvPr>
          <p:cNvCxnSpPr/>
          <p:nvPr/>
        </p:nvCxnSpPr>
        <p:spPr>
          <a:xfrm>
            <a:off x="4019551" y="5476875"/>
            <a:ext cx="785813" cy="1588"/>
          </a:xfrm>
          <a:prstGeom prst="line">
            <a:avLst/>
          </a:prstGeom>
          <a:ln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41340" name="TextBox 58">
            <a:extLst>
              <a:ext uri="{FF2B5EF4-FFF2-40B4-BE49-F238E27FC236}">
                <a16:creationId xmlns:a16="http://schemas.microsoft.com/office/drawing/2014/main" id="{73AC866C-0048-4BE1-8DFE-87ABD88C43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1564" y="5286375"/>
            <a:ext cx="3571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fa-IR" sz="1800">
                <a:solidFill>
                  <a:srgbClr val="FFFFFF"/>
                </a:solidFill>
              </a:rPr>
              <a:t>=</a:t>
            </a:r>
            <a:endParaRPr lang="fa-IR" altLang="fa-IR" sz="1800">
              <a:solidFill>
                <a:srgbClr val="FFFFFF"/>
              </a:solidFill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5205AEA-C039-4E49-AFDC-1916B302EDE3}"/>
              </a:ext>
            </a:extLst>
          </p:cNvPr>
          <p:cNvCxnSpPr/>
          <p:nvPr/>
        </p:nvCxnSpPr>
        <p:spPr>
          <a:xfrm>
            <a:off x="5167313" y="5476875"/>
            <a:ext cx="785812" cy="1588"/>
          </a:xfrm>
          <a:prstGeom prst="line">
            <a:avLst/>
          </a:prstGeom>
          <a:ln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41342" name="TextBox 60">
            <a:extLst>
              <a:ext uri="{FF2B5EF4-FFF2-40B4-BE49-F238E27FC236}">
                <a16:creationId xmlns:a16="http://schemas.microsoft.com/office/drawing/2014/main" id="{1F0F66C5-2FAA-498C-A408-84E33385B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1" y="5286375"/>
            <a:ext cx="2905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fa-IR" sz="1800">
                <a:solidFill>
                  <a:srgbClr val="FFFFFF"/>
                </a:solidFill>
              </a:rPr>
              <a:t>=</a:t>
            </a:r>
            <a:endParaRPr lang="fa-IR" altLang="fa-IR" sz="1800">
              <a:solidFill>
                <a:srgbClr val="FFFFFF"/>
              </a:solidFill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73A7D27-A94A-4852-9322-8FBA7E30F807}"/>
              </a:ext>
            </a:extLst>
          </p:cNvPr>
          <p:cNvCxnSpPr/>
          <p:nvPr/>
        </p:nvCxnSpPr>
        <p:spPr>
          <a:xfrm>
            <a:off x="6376988" y="5476875"/>
            <a:ext cx="785812" cy="1588"/>
          </a:xfrm>
          <a:prstGeom prst="line">
            <a:avLst/>
          </a:prstGeom>
          <a:ln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41344" name="TextBox 62">
            <a:extLst>
              <a:ext uri="{FF2B5EF4-FFF2-40B4-BE49-F238E27FC236}">
                <a16:creationId xmlns:a16="http://schemas.microsoft.com/office/drawing/2014/main" id="{D2CF6F11-2E59-49DD-94BF-BBED979AD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4688" y="5286375"/>
            <a:ext cx="571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fa-IR" sz="1800">
                <a:solidFill>
                  <a:srgbClr val="FFFFFF"/>
                </a:solidFill>
              </a:rPr>
              <a:t>=</a:t>
            </a:r>
            <a:endParaRPr lang="fa-IR" altLang="fa-IR" sz="1800">
              <a:solidFill>
                <a:srgbClr val="FFFFFF"/>
              </a:solidFill>
            </a:endParaRPr>
          </a:p>
        </p:txBody>
      </p:sp>
      <p:sp>
        <p:nvSpPr>
          <p:cNvPr id="141345" name="TextBox 63">
            <a:extLst>
              <a:ext uri="{FF2B5EF4-FFF2-40B4-BE49-F238E27FC236}">
                <a16:creationId xmlns:a16="http://schemas.microsoft.com/office/drawing/2014/main" id="{9B3631ED-8168-40FB-8BF3-A873AB8B6D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76" y="5072064"/>
            <a:ext cx="714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fa-IR" sz="18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Q1M</a:t>
            </a:r>
            <a:endParaRPr lang="fa-IR" altLang="fa-IR" sz="18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1346" name="TextBox 63">
            <a:extLst>
              <a:ext uri="{FF2B5EF4-FFF2-40B4-BE49-F238E27FC236}">
                <a16:creationId xmlns:a16="http://schemas.microsoft.com/office/drawing/2014/main" id="{C9E2FE2C-0AC9-47D9-AB65-CE1A4FB411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8751" y="5072064"/>
            <a:ext cx="714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fa-IR" sz="18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OP1</a:t>
            </a:r>
            <a:endParaRPr lang="fa-IR" altLang="fa-IR" sz="18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1347" name="TextBox 63">
            <a:extLst>
              <a:ext uri="{FF2B5EF4-FFF2-40B4-BE49-F238E27FC236}">
                <a16:creationId xmlns:a16="http://schemas.microsoft.com/office/drawing/2014/main" id="{DEE77481-6199-4AB8-97E8-3F675D3AB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4314" y="5487989"/>
            <a:ext cx="714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fa-IR" sz="18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OQ1</a:t>
            </a:r>
            <a:endParaRPr lang="fa-IR" altLang="fa-IR" sz="18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1348" name="TextBox 63">
            <a:extLst>
              <a:ext uri="{FF2B5EF4-FFF2-40B4-BE49-F238E27FC236}">
                <a16:creationId xmlns:a16="http://schemas.microsoft.com/office/drawing/2014/main" id="{3B91F606-6A84-4441-94EA-2CD4992296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8751" y="5487989"/>
            <a:ext cx="714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fa-IR" sz="18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P1N</a:t>
            </a:r>
            <a:endParaRPr lang="fa-IR" altLang="fa-IR" sz="18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1349" name="TextBox 63">
            <a:extLst>
              <a:ext uri="{FF2B5EF4-FFF2-40B4-BE49-F238E27FC236}">
                <a16:creationId xmlns:a16="http://schemas.microsoft.com/office/drawing/2014/main" id="{8F2C156A-A435-4132-A28D-7534B7B1F7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6063" y="5072064"/>
            <a:ext cx="571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fa-IR" sz="18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</a:t>
            </a:r>
            <a:endParaRPr lang="fa-IR" altLang="fa-IR" sz="18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1350" name="TextBox 63">
            <a:extLst>
              <a:ext uri="{FF2B5EF4-FFF2-40B4-BE49-F238E27FC236}">
                <a16:creationId xmlns:a16="http://schemas.microsoft.com/office/drawing/2014/main" id="{B2A63415-DD3E-4768-BE1F-042DEAF6A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3189" y="5487989"/>
            <a:ext cx="714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fa-IR" sz="18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endParaRPr lang="fa-IR" altLang="fa-IR" sz="18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TextBox 4">
            <a:extLst>
              <a:ext uri="{FF2B5EF4-FFF2-40B4-BE49-F238E27FC236}">
                <a16:creationId xmlns:a16="http://schemas.microsoft.com/office/drawing/2014/main" id="{CF366AAC-0AA4-42C8-A753-54C453DC4E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8913" y="357188"/>
            <a:ext cx="64389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a-IR" altLang="fa-IR" sz="3600" b="1">
                <a:solidFill>
                  <a:srgbClr val="FFFFFF"/>
                </a:solidFill>
                <a:cs typeface="B Nazanin" panose="00000400000000000000" pitchFamily="2" charset="-78"/>
              </a:rPr>
              <a:t>تئوری بنگاه عرضه محصولات گردشگری</a:t>
            </a:r>
          </a:p>
        </p:txBody>
      </p:sp>
      <p:cxnSp>
        <p:nvCxnSpPr>
          <p:cNvPr id="143363" name="Straight Arrow Connector 8">
            <a:extLst>
              <a:ext uri="{FF2B5EF4-FFF2-40B4-BE49-F238E27FC236}">
                <a16:creationId xmlns:a16="http://schemas.microsoft.com/office/drawing/2014/main" id="{8EDB43C3-5DA6-4D26-8FE6-1C6E937A8F38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2792413" y="609601"/>
            <a:ext cx="0" cy="34925"/>
          </a:xfrm>
          <a:prstGeom prst="straightConnector1">
            <a:avLst/>
          </a:prstGeom>
          <a:noFill/>
          <a:ln w="9525" algn="ctr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364" name="TextBox 5">
            <a:extLst>
              <a:ext uri="{FF2B5EF4-FFF2-40B4-BE49-F238E27FC236}">
                <a16:creationId xmlns:a16="http://schemas.microsoft.com/office/drawing/2014/main" id="{3C0D8BFA-94C0-4C76-B3F9-EA8264E508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1188" y="1357314"/>
            <a:ext cx="8786812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a-IR" altLang="fa-IR" sz="2000" b="1">
                <a:solidFill>
                  <a:srgbClr val="FFFFFF"/>
                </a:solidFill>
                <a:cs typeface="B Nazanin" panose="00000400000000000000" pitchFamily="2" charset="-78"/>
              </a:rPr>
              <a:t>تحلیل رفتار هر بنگاه اقتصادی در 2 افق کلی، کوتاه مدت و بلند مدت و به صورت </a:t>
            </a:r>
            <a:r>
              <a:rPr lang="fa-IR" altLang="fa-IR" sz="2400" b="1">
                <a:solidFill>
                  <a:srgbClr val="CCFF33"/>
                </a:solidFill>
                <a:cs typeface="B Nazanin" panose="00000400000000000000" pitchFamily="2" charset="-78"/>
              </a:rPr>
              <a:t>تحلیل ایستا </a:t>
            </a:r>
            <a:r>
              <a:rPr lang="fa-IR" altLang="fa-IR" sz="2000" b="1">
                <a:solidFill>
                  <a:srgbClr val="FFFFFF"/>
                </a:solidFill>
                <a:cs typeface="B Nazanin" panose="00000400000000000000" pitchFamily="2" charset="-78"/>
              </a:rPr>
              <a:t>(فارغ از مقوله زمان) یا </a:t>
            </a:r>
            <a:r>
              <a:rPr lang="fa-IR" altLang="fa-IR" sz="2400" b="1">
                <a:solidFill>
                  <a:srgbClr val="CCFF33"/>
                </a:solidFill>
                <a:cs typeface="B Nazanin" panose="00000400000000000000" pitchFamily="2" charset="-78"/>
              </a:rPr>
              <a:t>تحلیل پویا </a:t>
            </a:r>
            <a:r>
              <a:rPr lang="fa-IR" altLang="fa-IR" sz="2000" b="1">
                <a:solidFill>
                  <a:srgbClr val="FFFFFF"/>
                </a:solidFill>
                <a:cs typeface="B Nazanin" panose="00000400000000000000" pitchFamily="2" charset="-78"/>
              </a:rPr>
              <a:t>(لحاظ نمودن زمان) صورت می گیرد.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buNone/>
            </a:pPr>
            <a:endParaRPr lang="fa-IR" altLang="fa-IR" sz="2000" b="1">
              <a:solidFill>
                <a:srgbClr val="FFFFFF"/>
              </a:solidFill>
              <a:cs typeface="B Nazanin" panose="00000400000000000000" pitchFamily="2" charset="-78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buNone/>
            </a:pPr>
            <a:endParaRPr lang="fa-IR" altLang="fa-IR" sz="2000" b="1">
              <a:solidFill>
                <a:srgbClr val="FFFFFF"/>
              </a:solidFill>
              <a:cs typeface="B Nazanin" panose="00000400000000000000" pitchFamily="2" charset="-78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a-IR" altLang="fa-IR" sz="2000" b="1">
                <a:solidFill>
                  <a:srgbClr val="FFFFFF"/>
                </a:solidFill>
                <a:cs typeface="B Nazanin" panose="00000400000000000000" pitchFamily="2" charset="-78"/>
              </a:rPr>
              <a:t>افق زمانی کوتاه مدت یا بلند مدت بودن تولید، </a:t>
            </a:r>
            <a:r>
              <a:rPr lang="fa-IR" altLang="fa-IR" sz="2400" b="1">
                <a:solidFill>
                  <a:srgbClr val="CCFF33"/>
                </a:solidFill>
                <a:cs typeface="B Nazanin" panose="00000400000000000000" pitchFamily="2" charset="-78"/>
              </a:rPr>
              <a:t>به میزان انعطاف و امکان تغییر در عوامل تولید </a:t>
            </a:r>
            <a:r>
              <a:rPr lang="fa-IR" altLang="fa-IR" sz="2000" b="1">
                <a:solidFill>
                  <a:srgbClr val="FFFFFF"/>
                </a:solidFill>
                <a:cs typeface="B Nazanin" panose="00000400000000000000" pitchFamily="2" charset="-78"/>
              </a:rPr>
              <a:t>بنگاه بستگی دارد.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buNone/>
            </a:pPr>
            <a:endParaRPr lang="fa-IR" altLang="fa-IR" sz="2000" b="1">
              <a:solidFill>
                <a:srgbClr val="FFFFFF"/>
              </a:solidFill>
              <a:cs typeface="B Nazanin" panose="00000400000000000000" pitchFamily="2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TextBox 4">
            <a:extLst>
              <a:ext uri="{FF2B5EF4-FFF2-40B4-BE49-F238E27FC236}">
                <a16:creationId xmlns:a16="http://schemas.microsoft.com/office/drawing/2014/main" id="{F0FFCDBC-3917-4233-9DF3-2A473E3BD9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8913" y="357188"/>
            <a:ext cx="64389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a-IR" altLang="fa-IR" sz="3600" b="1">
                <a:solidFill>
                  <a:srgbClr val="FFFFFF"/>
                </a:solidFill>
                <a:cs typeface="B Nazanin" panose="00000400000000000000" pitchFamily="2" charset="-78"/>
              </a:rPr>
              <a:t>تئوری بنگاه عرضه محصولات گردشگری</a:t>
            </a:r>
          </a:p>
        </p:txBody>
      </p:sp>
      <p:sp>
        <p:nvSpPr>
          <p:cNvPr id="145411" name="TextBox 5">
            <a:extLst>
              <a:ext uri="{FF2B5EF4-FFF2-40B4-BE49-F238E27FC236}">
                <a16:creationId xmlns:a16="http://schemas.microsoft.com/office/drawing/2014/main" id="{39278916-2312-4D46-8A63-8DCC415F4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14438"/>
            <a:ext cx="9144000" cy="32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a-IR" altLang="fa-IR" sz="2000" b="1">
                <a:solidFill>
                  <a:srgbClr val="FFFFFF"/>
                </a:solidFill>
                <a:cs typeface="B Nazanin" panose="00000400000000000000" pitchFamily="2" charset="-78"/>
              </a:rPr>
              <a:t>هر بنگاه اقتصادی دارای تابع تولیدی است که بیانگر </a:t>
            </a:r>
            <a:r>
              <a:rPr lang="fa-IR" altLang="fa-IR" sz="2000" b="1">
                <a:solidFill>
                  <a:srgbClr val="FF0000"/>
                </a:solidFill>
                <a:cs typeface="B Nazanin" panose="00000400000000000000" pitchFamily="2" charset="-78"/>
              </a:rPr>
              <a:t>رابطه</a:t>
            </a:r>
            <a:r>
              <a:rPr lang="fa-IR" altLang="fa-IR" sz="2000" b="1">
                <a:solidFill>
                  <a:srgbClr val="FFFFFF"/>
                </a:solidFill>
                <a:cs typeface="B Nazanin" panose="00000400000000000000" pitchFamily="2" charset="-78"/>
              </a:rPr>
              <a:t> بین </a:t>
            </a:r>
            <a:r>
              <a:rPr lang="fa-IR" altLang="fa-IR" sz="2000" b="1">
                <a:solidFill>
                  <a:srgbClr val="FFCC00"/>
                </a:solidFill>
                <a:cs typeface="B Nazanin" panose="00000400000000000000" pitchFamily="2" charset="-78"/>
              </a:rPr>
              <a:t>میزان تولید </a:t>
            </a:r>
            <a:r>
              <a:rPr lang="fa-IR" altLang="fa-IR" sz="2000" b="1">
                <a:solidFill>
                  <a:srgbClr val="FFFFFF"/>
                </a:solidFill>
                <a:cs typeface="B Nazanin" panose="00000400000000000000" pitchFamily="2" charset="-78"/>
              </a:rPr>
              <a:t>به عنوان </a:t>
            </a:r>
            <a:r>
              <a:rPr lang="fa-IR" altLang="fa-IR" sz="2000" b="1">
                <a:solidFill>
                  <a:srgbClr val="CCFF33"/>
                </a:solidFill>
                <a:cs typeface="B Nazanin" panose="00000400000000000000" pitchFamily="2" charset="-78"/>
              </a:rPr>
              <a:t>متغیر وابسته </a:t>
            </a:r>
            <a:r>
              <a:rPr lang="fa-IR" altLang="fa-IR" sz="2000" b="1">
                <a:solidFill>
                  <a:srgbClr val="FFFFFF"/>
                </a:solidFill>
                <a:cs typeface="B Nazanin" panose="00000400000000000000" pitchFamily="2" charset="-78"/>
              </a:rPr>
              <a:t>با </a:t>
            </a:r>
            <a:r>
              <a:rPr lang="fa-IR" altLang="fa-IR" sz="2000" b="1">
                <a:solidFill>
                  <a:srgbClr val="FFCC00"/>
                </a:solidFill>
                <a:cs typeface="B Nazanin" panose="00000400000000000000" pitchFamily="2" charset="-78"/>
              </a:rPr>
              <a:t>عوامل تولید </a:t>
            </a:r>
            <a:r>
              <a:rPr lang="fa-IR" altLang="fa-IR" sz="2000" b="1">
                <a:solidFill>
                  <a:srgbClr val="FFFFFF"/>
                </a:solidFill>
                <a:cs typeface="B Nazanin" panose="00000400000000000000" pitchFamily="2" charset="-78"/>
              </a:rPr>
              <a:t>به عنوان </a:t>
            </a:r>
            <a:r>
              <a:rPr lang="fa-IR" altLang="fa-IR" sz="2000" b="1">
                <a:solidFill>
                  <a:srgbClr val="CCFF33"/>
                </a:solidFill>
                <a:cs typeface="B Nazanin" panose="00000400000000000000" pitchFamily="2" charset="-78"/>
              </a:rPr>
              <a:t>متغیر مستقل </a:t>
            </a:r>
            <a:r>
              <a:rPr lang="fa-IR" altLang="fa-IR" sz="2000" b="1">
                <a:solidFill>
                  <a:srgbClr val="FFFFFF"/>
                </a:solidFill>
                <a:cs typeface="B Nazanin" panose="00000400000000000000" pitchFamily="2" charset="-78"/>
              </a:rPr>
              <a:t>است.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buNone/>
            </a:pPr>
            <a:endParaRPr lang="fa-IR" altLang="fa-IR" sz="2000" b="1">
              <a:solidFill>
                <a:srgbClr val="FFFFFF"/>
              </a:solidFill>
              <a:cs typeface="B Nazanin" panose="00000400000000000000" pitchFamily="2" charset="-78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a-IR" altLang="fa-IR" sz="2000" b="1">
                <a:solidFill>
                  <a:srgbClr val="FFFFFF"/>
                </a:solidFill>
                <a:cs typeface="B Nazanin" panose="00000400000000000000" pitchFamily="2" charset="-78"/>
              </a:rPr>
              <a:t>در ترکیب یا ترکیباتی از این عوامل حداکثر میزان تولید حاصل می شود.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buNone/>
            </a:pPr>
            <a:endParaRPr lang="fa-IR" altLang="fa-IR" sz="2000" b="1">
              <a:solidFill>
                <a:srgbClr val="FFFFFF"/>
              </a:solidFill>
              <a:cs typeface="B Nazanin" panose="00000400000000000000" pitchFamily="2" charset="-78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a-IR" altLang="fa-IR" sz="2000" b="1">
                <a:solidFill>
                  <a:srgbClr val="FFFFFF"/>
                </a:solidFill>
                <a:cs typeface="B Nazanin" panose="00000400000000000000" pitchFamily="2" charset="-78"/>
              </a:rPr>
              <a:t>قطعاً </a:t>
            </a:r>
            <a:r>
              <a:rPr lang="fa-IR" altLang="fa-IR" sz="2000" b="1">
                <a:solidFill>
                  <a:srgbClr val="FFC000"/>
                </a:solidFill>
                <a:cs typeface="B Nazanin" panose="00000400000000000000" pitchFamily="2" charset="-78"/>
              </a:rPr>
              <a:t>ترکیبات مختلف </a:t>
            </a:r>
            <a:r>
              <a:rPr lang="fa-IR" altLang="fa-IR" sz="2000" b="1">
                <a:solidFill>
                  <a:srgbClr val="FFFFFF"/>
                </a:solidFill>
                <a:cs typeface="B Nazanin" panose="00000400000000000000" pitchFamily="2" charset="-78"/>
              </a:rPr>
              <a:t>از عوامل تولید، </a:t>
            </a:r>
            <a:r>
              <a:rPr lang="fa-IR" altLang="fa-IR" sz="2000" b="1">
                <a:solidFill>
                  <a:srgbClr val="CCFF33"/>
                </a:solidFill>
                <a:cs typeface="B Nazanin" panose="00000400000000000000" pitchFamily="2" charset="-78"/>
              </a:rPr>
              <a:t>هزینه های مختلفی </a:t>
            </a:r>
            <a:r>
              <a:rPr lang="fa-IR" altLang="fa-IR" sz="2000" b="1">
                <a:solidFill>
                  <a:srgbClr val="FFFFFF"/>
                </a:solidFill>
                <a:cs typeface="B Nazanin" panose="00000400000000000000" pitchFamily="2" charset="-78"/>
              </a:rPr>
              <a:t>را در بر خواهد داشت که قطعاً بنگاه به دنبال ترکیبی است که </a:t>
            </a:r>
            <a:r>
              <a:rPr lang="fa-IR" altLang="fa-IR" sz="2000" b="1">
                <a:solidFill>
                  <a:srgbClr val="CCFF33"/>
                </a:solidFill>
                <a:cs typeface="B Nazanin" panose="00000400000000000000" pitchFamily="2" charset="-78"/>
              </a:rPr>
              <a:t>کمترین هزینه </a:t>
            </a:r>
            <a:r>
              <a:rPr lang="fa-IR" altLang="fa-IR" sz="2000" b="1">
                <a:solidFill>
                  <a:srgbClr val="FFFFFF"/>
                </a:solidFill>
                <a:cs typeface="B Nazanin" panose="00000400000000000000" pitchFamily="2" charset="-78"/>
              </a:rPr>
              <a:t>را ایجاد نماید (البته با این شرط که عوامل قابل جایگزین باشند).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buNone/>
            </a:pPr>
            <a:endParaRPr lang="fa-IR" altLang="fa-IR" sz="2000" b="1">
              <a:solidFill>
                <a:srgbClr val="FFFFFF"/>
              </a:solidFill>
              <a:cs typeface="B Nazanin" panose="00000400000000000000" pitchFamily="2" charset="-78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buNone/>
            </a:pPr>
            <a:endParaRPr lang="fa-IR" altLang="fa-IR" sz="2000" b="1">
              <a:solidFill>
                <a:srgbClr val="FFFFFF"/>
              </a:solidFill>
              <a:cs typeface="B Nazanin" panose="00000400000000000000" pitchFamily="2" charset="-78"/>
            </a:endParaRPr>
          </a:p>
          <a:p>
            <a:pPr algn="ctr" rtl="1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a-IR" altLang="fa-IR" sz="2400" b="1">
                <a:solidFill>
                  <a:srgbClr val="FFFFFF"/>
                </a:solidFill>
                <a:cs typeface="B Nazanin" panose="00000400000000000000" pitchFamily="2" charset="-78"/>
              </a:rPr>
              <a:t>برنامه ریزی خطی در این خصوص کاربرد دارد.</a:t>
            </a:r>
          </a:p>
        </p:txBody>
      </p:sp>
      <p:cxnSp>
        <p:nvCxnSpPr>
          <p:cNvPr id="145412" name="Straight Arrow Connector 8">
            <a:extLst>
              <a:ext uri="{FF2B5EF4-FFF2-40B4-BE49-F238E27FC236}">
                <a16:creationId xmlns:a16="http://schemas.microsoft.com/office/drawing/2014/main" id="{2D07E4C9-6321-45D3-817A-21F643D3DB2F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2792413" y="609601"/>
            <a:ext cx="0" cy="34925"/>
          </a:xfrm>
          <a:prstGeom prst="straightConnector1">
            <a:avLst/>
          </a:prstGeom>
          <a:noFill/>
          <a:ln w="9525" algn="ctr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extBox 4">
            <a:extLst>
              <a:ext uri="{FF2B5EF4-FFF2-40B4-BE49-F238E27FC236}">
                <a16:creationId xmlns:a16="http://schemas.microsoft.com/office/drawing/2014/main" id="{E4AE4AC3-2294-4E66-A203-95D7B3654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7063" y="357188"/>
            <a:ext cx="60007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a-IR" altLang="fa-IR" sz="3600" b="1">
                <a:solidFill>
                  <a:srgbClr val="FFFFFF"/>
                </a:solidFill>
                <a:cs typeface="B Nazanin" panose="00000400000000000000" pitchFamily="2" charset="-78"/>
              </a:rPr>
              <a:t>هزینه ها و تصمیمات بنگاه گردشگری</a:t>
            </a:r>
          </a:p>
        </p:txBody>
      </p:sp>
      <p:sp>
        <p:nvSpPr>
          <p:cNvPr id="147459" name="TextBox 5">
            <a:extLst>
              <a:ext uri="{FF2B5EF4-FFF2-40B4-BE49-F238E27FC236}">
                <a16:creationId xmlns:a16="http://schemas.microsoft.com/office/drawing/2014/main" id="{62F5EBE1-41D6-4032-9370-932E4186EE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500188"/>
            <a:ext cx="91440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a-IR" altLang="fa-IR" sz="2400" b="1">
                <a:solidFill>
                  <a:srgbClr val="FFFFFF"/>
                </a:solidFill>
                <a:cs typeface="B Nazanin" panose="00000400000000000000" pitchFamily="2" charset="-78"/>
              </a:rPr>
              <a:t>هزینه ها به طور کلی یا </a:t>
            </a:r>
            <a:r>
              <a:rPr lang="fa-IR" altLang="fa-IR" sz="2400" b="1">
                <a:solidFill>
                  <a:srgbClr val="FFC000"/>
                </a:solidFill>
                <a:cs typeface="B Nazanin" panose="00000400000000000000" pitchFamily="2" charset="-78"/>
              </a:rPr>
              <a:t>ثابت</a:t>
            </a:r>
            <a:r>
              <a:rPr lang="fa-IR" altLang="fa-IR" sz="2400" b="1">
                <a:solidFill>
                  <a:srgbClr val="FFFFFF"/>
                </a:solidFill>
                <a:cs typeface="B Nazanin" panose="00000400000000000000" pitchFamily="2" charset="-78"/>
              </a:rPr>
              <a:t> هستند و یا </a:t>
            </a:r>
            <a:r>
              <a:rPr lang="fa-IR" altLang="fa-IR" sz="2400" b="1">
                <a:solidFill>
                  <a:srgbClr val="FFC000"/>
                </a:solidFill>
                <a:cs typeface="B Nazanin" panose="00000400000000000000" pitchFamily="2" charset="-78"/>
              </a:rPr>
              <a:t>متغیر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buNone/>
            </a:pPr>
            <a:endParaRPr lang="fa-IR" altLang="fa-IR" sz="2400" b="1">
              <a:solidFill>
                <a:srgbClr val="FFC000"/>
              </a:solidFill>
              <a:cs typeface="B Nazanin" panose="00000400000000000000" pitchFamily="2" charset="-78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a-IR" altLang="fa-IR" sz="2400" b="1">
                <a:solidFill>
                  <a:srgbClr val="FFC000"/>
                </a:solidFill>
                <a:cs typeface="B Nazanin" panose="00000400000000000000" pitchFamily="2" charset="-78"/>
              </a:rPr>
              <a:t>هزینه کل </a:t>
            </a:r>
            <a:r>
              <a:rPr lang="fa-IR" altLang="fa-IR" sz="2400" b="1">
                <a:solidFill>
                  <a:srgbClr val="FFFFFF"/>
                </a:solidFill>
                <a:cs typeface="B Nazanin" panose="00000400000000000000" pitchFamily="2" charset="-78"/>
              </a:rPr>
              <a:t>نیز مجموع این دو هزینه است.</a:t>
            </a:r>
          </a:p>
          <a:p>
            <a:pPr rtl="1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fa-IR" sz="24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TC= FC+VC (Q) = TFC+TVC</a:t>
            </a:r>
            <a:endParaRPr lang="fa-IR" altLang="fa-IR" sz="2800" b="1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7460" name="Straight Arrow Connector 8">
            <a:extLst>
              <a:ext uri="{FF2B5EF4-FFF2-40B4-BE49-F238E27FC236}">
                <a16:creationId xmlns:a16="http://schemas.microsoft.com/office/drawing/2014/main" id="{9647B1D7-2587-4F8A-AD76-FFC90594FC77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2792413" y="609601"/>
            <a:ext cx="0" cy="34925"/>
          </a:xfrm>
          <a:prstGeom prst="straightConnector1">
            <a:avLst/>
          </a:prstGeom>
          <a:noFill/>
          <a:ln w="9525" algn="ctr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8684DBE-3C9D-43A3-8D70-FCF2B60FAD05}"/>
              </a:ext>
            </a:extLst>
          </p:cNvPr>
          <p:cNvCxnSpPr/>
          <p:nvPr/>
        </p:nvCxnSpPr>
        <p:spPr>
          <a:xfrm rot="5400000" flipH="1" flipV="1">
            <a:off x="1017588" y="5078413"/>
            <a:ext cx="1871663" cy="1588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7F023E3-9143-4335-A588-5E24BCBA9125}"/>
              </a:ext>
            </a:extLst>
          </p:cNvPr>
          <p:cNvCxnSpPr/>
          <p:nvPr/>
        </p:nvCxnSpPr>
        <p:spPr>
          <a:xfrm flipV="1">
            <a:off x="1954213" y="6000750"/>
            <a:ext cx="2303462" cy="0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1759DD-BC27-4EAB-A6A8-17B2BE129B73}"/>
              </a:ext>
            </a:extLst>
          </p:cNvPr>
          <p:cNvCxnSpPr/>
          <p:nvPr/>
        </p:nvCxnSpPr>
        <p:spPr>
          <a:xfrm rot="10800000">
            <a:off x="1882775" y="5500689"/>
            <a:ext cx="71438" cy="158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464" name="TextBox 34">
            <a:extLst>
              <a:ext uri="{FF2B5EF4-FFF2-40B4-BE49-F238E27FC236}">
                <a16:creationId xmlns:a16="http://schemas.microsoft.com/office/drawing/2014/main" id="{7BFAF7FA-CBE2-4FA4-927D-ACA96206A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7025" y="3733800"/>
            <a:ext cx="571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fa-IR" sz="16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VC</a:t>
            </a:r>
            <a:endParaRPr lang="fa-IR" altLang="fa-IR" sz="16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465" name="TextBox 35">
            <a:extLst>
              <a:ext uri="{FF2B5EF4-FFF2-40B4-BE49-F238E27FC236}">
                <a16:creationId xmlns:a16="http://schemas.microsoft.com/office/drawing/2014/main" id="{BF4AFDAB-5931-4720-80A6-559B2D229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8776" y="5845175"/>
            <a:ext cx="428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fa-IR" sz="18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endParaRPr lang="fa-IR" altLang="fa-IR" sz="18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466" name="TextBox 47">
            <a:extLst>
              <a:ext uri="{FF2B5EF4-FFF2-40B4-BE49-F238E27FC236}">
                <a16:creationId xmlns:a16="http://schemas.microsoft.com/office/drawing/2014/main" id="{7C4B57DE-2794-4CAE-8DCC-68F50C73B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7026" y="5857875"/>
            <a:ext cx="428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fa-IR" sz="18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fa-IR" altLang="fa-IR" sz="18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3B3B08E-D9B8-4B6C-A468-D229E73364A9}"/>
              </a:ext>
            </a:extLst>
          </p:cNvPr>
          <p:cNvCxnSpPr/>
          <p:nvPr/>
        </p:nvCxnSpPr>
        <p:spPr>
          <a:xfrm rot="5400000" flipH="1" flipV="1">
            <a:off x="4089401" y="4994276"/>
            <a:ext cx="1871662" cy="1587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70790B3-1A77-46B1-A99C-1AC04269B6E5}"/>
              </a:ext>
            </a:extLst>
          </p:cNvPr>
          <p:cNvCxnSpPr/>
          <p:nvPr/>
        </p:nvCxnSpPr>
        <p:spPr>
          <a:xfrm flipV="1">
            <a:off x="5026026" y="5916613"/>
            <a:ext cx="2303463" cy="0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CFC35A7-E7DF-4F3E-8A83-174967563FF3}"/>
              </a:ext>
            </a:extLst>
          </p:cNvPr>
          <p:cNvCxnSpPr/>
          <p:nvPr/>
        </p:nvCxnSpPr>
        <p:spPr>
          <a:xfrm rot="10800000">
            <a:off x="4954589" y="5416550"/>
            <a:ext cx="71437" cy="158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470" name="TextBox 34">
            <a:extLst>
              <a:ext uri="{FF2B5EF4-FFF2-40B4-BE49-F238E27FC236}">
                <a16:creationId xmlns:a16="http://schemas.microsoft.com/office/drawing/2014/main" id="{FB94915E-6F71-4B93-A533-26F4D2CBA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8838" y="3649664"/>
            <a:ext cx="5715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fa-IR" sz="16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FC</a:t>
            </a:r>
            <a:endParaRPr lang="fa-IR" altLang="fa-IR" sz="16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471" name="TextBox 35">
            <a:extLst>
              <a:ext uri="{FF2B5EF4-FFF2-40B4-BE49-F238E27FC236}">
                <a16:creationId xmlns:a16="http://schemas.microsoft.com/office/drawing/2014/main" id="{B763D06D-CECA-4891-AD64-ED8B2C24D9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0589" y="5761039"/>
            <a:ext cx="428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fa-IR" sz="18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endParaRPr lang="fa-IR" altLang="fa-IR" sz="18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472" name="TextBox 47">
            <a:extLst>
              <a:ext uri="{FF2B5EF4-FFF2-40B4-BE49-F238E27FC236}">
                <a16:creationId xmlns:a16="http://schemas.microsoft.com/office/drawing/2014/main" id="{C39BEA35-344B-47C3-9642-20C7292989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8839" y="5773739"/>
            <a:ext cx="428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fa-IR" sz="18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fa-IR" altLang="fa-IR" sz="18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D003FDF-8230-4DE5-ACA6-18AEF39BC0B4}"/>
              </a:ext>
            </a:extLst>
          </p:cNvPr>
          <p:cNvCxnSpPr/>
          <p:nvPr/>
        </p:nvCxnSpPr>
        <p:spPr>
          <a:xfrm rot="5400000" flipH="1" flipV="1">
            <a:off x="7089776" y="4987926"/>
            <a:ext cx="1871662" cy="1587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9528513-0C89-46DF-9C68-BE0CCC17A1E7}"/>
              </a:ext>
            </a:extLst>
          </p:cNvPr>
          <p:cNvCxnSpPr/>
          <p:nvPr/>
        </p:nvCxnSpPr>
        <p:spPr>
          <a:xfrm flipV="1">
            <a:off x="8026401" y="5910263"/>
            <a:ext cx="2303463" cy="0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7C899F1-0F2E-4C69-AAEB-555A984B0FDE}"/>
              </a:ext>
            </a:extLst>
          </p:cNvPr>
          <p:cNvCxnSpPr/>
          <p:nvPr/>
        </p:nvCxnSpPr>
        <p:spPr>
          <a:xfrm rot="10800000">
            <a:off x="7954964" y="5410200"/>
            <a:ext cx="71437" cy="158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476" name="TextBox 34">
            <a:extLst>
              <a:ext uri="{FF2B5EF4-FFF2-40B4-BE49-F238E27FC236}">
                <a16:creationId xmlns:a16="http://schemas.microsoft.com/office/drawing/2014/main" id="{FABC0F52-1112-4E2C-BD0C-9EE381A919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9213" y="3643314"/>
            <a:ext cx="5715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fa-IR" sz="16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TC</a:t>
            </a:r>
            <a:endParaRPr lang="fa-IR" altLang="fa-IR" sz="16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477" name="TextBox 35">
            <a:extLst>
              <a:ext uri="{FF2B5EF4-FFF2-40B4-BE49-F238E27FC236}">
                <a16:creationId xmlns:a16="http://schemas.microsoft.com/office/drawing/2014/main" id="{71C15967-D0A1-4C93-A2D0-454D8D1D96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0964" y="5754689"/>
            <a:ext cx="428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fa-IR" sz="18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endParaRPr lang="fa-IR" altLang="fa-IR" sz="18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478" name="TextBox 47">
            <a:extLst>
              <a:ext uri="{FF2B5EF4-FFF2-40B4-BE49-F238E27FC236}">
                <a16:creationId xmlns:a16="http://schemas.microsoft.com/office/drawing/2014/main" id="{6A03A3C3-C4AE-4E37-AAC4-E2BAB1F97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9214" y="5767389"/>
            <a:ext cx="428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fa-IR" sz="18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fa-IR" altLang="fa-IR" sz="18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id="{DE112A95-BCF4-417B-8337-49B5B7693616}"/>
              </a:ext>
            </a:extLst>
          </p:cNvPr>
          <p:cNvSpPr/>
          <p:nvPr/>
        </p:nvSpPr>
        <p:spPr>
          <a:xfrm>
            <a:off x="1952626" y="5200650"/>
            <a:ext cx="1546225" cy="800100"/>
          </a:xfrm>
          <a:custGeom>
            <a:avLst/>
            <a:gdLst>
              <a:gd name="connsiteX0" fmla="*/ 0 w 1546034"/>
              <a:gd name="connsiteY0" fmla="*/ 800559 h 800559"/>
              <a:gd name="connsiteX1" fmla="*/ 176270 w 1546034"/>
              <a:gd name="connsiteY1" fmla="*/ 470053 h 800559"/>
              <a:gd name="connsiteX2" fmla="*/ 561860 w 1546034"/>
              <a:gd name="connsiteY2" fmla="*/ 403952 h 800559"/>
              <a:gd name="connsiteX3" fmla="*/ 925417 w 1546034"/>
              <a:gd name="connsiteY3" fmla="*/ 425986 h 800559"/>
              <a:gd name="connsiteX4" fmla="*/ 1454227 w 1546034"/>
              <a:gd name="connsiteY4" fmla="*/ 62429 h 800559"/>
              <a:gd name="connsiteX5" fmla="*/ 1476260 w 1546034"/>
              <a:gd name="connsiteY5" fmla="*/ 51412 h 800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46034" h="800559">
                <a:moveTo>
                  <a:pt x="0" y="800559"/>
                </a:moveTo>
                <a:cubicBezTo>
                  <a:pt x="41313" y="668356"/>
                  <a:pt x="82627" y="536154"/>
                  <a:pt x="176270" y="470053"/>
                </a:cubicBezTo>
                <a:cubicBezTo>
                  <a:pt x="269913" y="403952"/>
                  <a:pt x="437002" y="411297"/>
                  <a:pt x="561860" y="403952"/>
                </a:cubicBezTo>
                <a:cubicBezTo>
                  <a:pt x="686718" y="396607"/>
                  <a:pt x="776689" y="482906"/>
                  <a:pt x="925417" y="425986"/>
                </a:cubicBezTo>
                <a:cubicBezTo>
                  <a:pt x="1074145" y="369066"/>
                  <a:pt x="1362420" y="124858"/>
                  <a:pt x="1454227" y="62429"/>
                </a:cubicBezTo>
                <a:cubicBezTo>
                  <a:pt x="1546034" y="0"/>
                  <a:pt x="1511147" y="25706"/>
                  <a:pt x="1476260" y="51412"/>
                </a:cubicBezTo>
              </a:path>
            </a:pathLst>
          </a:custGeom>
          <a:ln w="19050">
            <a:solidFill>
              <a:srgbClr val="CC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a-IR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47480" name="Straight Connector 45">
            <a:extLst>
              <a:ext uri="{FF2B5EF4-FFF2-40B4-BE49-F238E27FC236}">
                <a16:creationId xmlns:a16="http://schemas.microsoft.com/office/drawing/2014/main" id="{15E75736-5DD3-49DD-AE9C-2184BC4D9D0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24438" y="5286375"/>
            <a:ext cx="1714500" cy="1588"/>
          </a:xfrm>
          <a:prstGeom prst="line">
            <a:avLst/>
          </a:prstGeom>
          <a:noFill/>
          <a:ln w="19050" algn="ctr">
            <a:solidFill>
              <a:srgbClr val="CC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" name="Freeform 46">
            <a:extLst>
              <a:ext uri="{FF2B5EF4-FFF2-40B4-BE49-F238E27FC236}">
                <a16:creationId xmlns:a16="http://schemas.microsoft.com/office/drawing/2014/main" id="{E944ED6A-8B6B-4842-A6BE-7A7B353D8A26}"/>
              </a:ext>
            </a:extLst>
          </p:cNvPr>
          <p:cNvSpPr/>
          <p:nvPr/>
        </p:nvSpPr>
        <p:spPr>
          <a:xfrm>
            <a:off x="8050214" y="4486275"/>
            <a:ext cx="1546225" cy="800100"/>
          </a:xfrm>
          <a:custGeom>
            <a:avLst/>
            <a:gdLst>
              <a:gd name="connsiteX0" fmla="*/ 0 w 1546034"/>
              <a:gd name="connsiteY0" fmla="*/ 800559 h 800559"/>
              <a:gd name="connsiteX1" fmla="*/ 176270 w 1546034"/>
              <a:gd name="connsiteY1" fmla="*/ 470053 h 800559"/>
              <a:gd name="connsiteX2" fmla="*/ 561860 w 1546034"/>
              <a:gd name="connsiteY2" fmla="*/ 403952 h 800559"/>
              <a:gd name="connsiteX3" fmla="*/ 925417 w 1546034"/>
              <a:gd name="connsiteY3" fmla="*/ 425986 h 800559"/>
              <a:gd name="connsiteX4" fmla="*/ 1454227 w 1546034"/>
              <a:gd name="connsiteY4" fmla="*/ 62429 h 800559"/>
              <a:gd name="connsiteX5" fmla="*/ 1476260 w 1546034"/>
              <a:gd name="connsiteY5" fmla="*/ 51412 h 800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46034" h="800559">
                <a:moveTo>
                  <a:pt x="0" y="800559"/>
                </a:moveTo>
                <a:cubicBezTo>
                  <a:pt x="41313" y="668356"/>
                  <a:pt x="82627" y="536154"/>
                  <a:pt x="176270" y="470053"/>
                </a:cubicBezTo>
                <a:cubicBezTo>
                  <a:pt x="269913" y="403952"/>
                  <a:pt x="437002" y="411297"/>
                  <a:pt x="561860" y="403952"/>
                </a:cubicBezTo>
                <a:cubicBezTo>
                  <a:pt x="686718" y="396607"/>
                  <a:pt x="776689" y="482906"/>
                  <a:pt x="925417" y="425986"/>
                </a:cubicBezTo>
                <a:cubicBezTo>
                  <a:pt x="1074145" y="369066"/>
                  <a:pt x="1362420" y="124858"/>
                  <a:pt x="1454227" y="62429"/>
                </a:cubicBezTo>
                <a:cubicBezTo>
                  <a:pt x="1546034" y="0"/>
                  <a:pt x="1511147" y="25706"/>
                  <a:pt x="1476260" y="51412"/>
                </a:cubicBezTo>
              </a:path>
            </a:pathLst>
          </a:custGeom>
          <a:ln w="19050">
            <a:solidFill>
              <a:srgbClr val="CC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a-IR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extBox 2">
            <a:extLst>
              <a:ext uri="{FF2B5EF4-FFF2-40B4-BE49-F238E27FC236}">
                <a16:creationId xmlns:a16="http://schemas.microsoft.com/office/drawing/2014/main" id="{2D3E3B05-391D-4D8A-8FA1-0D0066F31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6600" y="395288"/>
            <a:ext cx="18557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fa-IR" sz="2400" b="1">
                <a:solidFill>
                  <a:prstClr val="white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FC</a:t>
            </a:r>
            <a:r>
              <a:rPr lang="fa-IR" altLang="fa-IR" sz="2400" b="1">
                <a:solidFill>
                  <a:prstClr val="white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: هزينه ثابت</a:t>
            </a:r>
          </a:p>
        </p:txBody>
      </p:sp>
      <p:sp>
        <p:nvSpPr>
          <p:cNvPr id="149507" name="TextBox 4">
            <a:extLst>
              <a:ext uri="{FF2B5EF4-FFF2-40B4-BE49-F238E27FC236}">
                <a16:creationId xmlns:a16="http://schemas.microsoft.com/office/drawing/2014/main" id="{317FCECF-1938-4FFF-9824-DEFD8F2A9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9914" y="1466851"/>
            <a:ext cx="2022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fa-IR" sz="2400" b="1">
                <a:solidFill>
                  <a:prstClr val="white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VC</a:t>
            </a:r>
            <a:r>
              <a:rPr lang="fa-IR" altLang="fa-IR" sz="2400" b="1">
                <a:solidFill>
                  <a:prstClr val="white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: هزينه متغير</a:t>
            </a:r>
          </a:p>
        </p:txBody>
      </p:sp>
      <p:sp>
        <p:nvSpPr>
          <p:cNvPr id="149508" name="TextBox 5">
            <a:extLst>
              <a:ext uri="{FF2B5EF4-FFF2-40B4-BE49-F238E27FC236}">
                <a16:creationId xmlns:a16="http://schemas.microsoft.com/office/drawing/2014/main" id="{B529B31E-AE3F-4F36-AAF5-EF334D471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2501" y="2824163"/>
            <a:ext cx="54768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fa-IR" sz="2400" b="1">
                <a:solidFill>
                  <a:prstClr val="white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TFC</a:t>
            </a:r>
            <a:r>
              <a:rPr lang="fa-IR" altLang="fa-IR" sz="2400" b="1">
                <a:solidFill>
                  <a:prstClr val="white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: هزينه ثابت كل: </a:t>
            </a:r>
            <a:r>
              <a:rPr lang="fa-IR" altLang="fa-IR" sz="2400" b="1">
                <a:solidFill>
                  <a:srgbClr val="FFFF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مجموع كل اقلام هزينه ثابت</a:t>
            </a:r>
          </a:p>
        </p:txBody>
      </p:sp>
      <p:sp>
        <p:nvSpPr>
          <p:cNvPr id="149509" name="TextBox 6">
            <a:extLst>
              <a:ext uri="{FF2B5EF4-FFF2-40B4-BE49-F238E27FC236}">
                <a16:creationId xmlns:a16="http://schemas.microsoft.com/office/drawing/2014/main" id="{A819C8CE-FD2C-41B0-957B-0C52FB2614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2150" y="4324351"/>
            <a:ext cx="57102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fa-IR" sz="2400" b="1">
                <a:solidFill>
                  <a:prstClr val="white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TVC</a:t>
            </a:r>
            <a:r>
              <a:rPr lang="fa-IR" altLang="fa-IR" sz="2400" b="1">
                <a:solidFill>
                  <a:prstClr val="white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: هزينه متغير كل: </a:t>
            </a:r>
            <a:r>
              <a:rPr lang="fa-IR" altLang="fa-IR" sz="2400" b="1">
                <a:solidFill>
                  <a:srgbClr val="FFFF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مجموع كل اقلام هزينه متغير</a:t>
            </a:r>
            <a:endParaRPr lang="fa-IR" altLang="fa-IR" sz="2400" b="1">
              <a:solidFill>
                <a:prstClr val="white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  <p:sp>
        <p:nvSpPr>
          <p:cNvPr id="149510" name="TextBox 7">
            <a:extLst>
              <a:ext uri="{FF2B5EF4-FFF2-40B4-BE49-F238E27FC236}">
                <a16:creationId xmlns:a16="http://schemas.microsoft.com/office/drawing/2014/main" id="{0E5363B9-50AC-4572-B3BD-65F8AAEBA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914" y="5753101"/>
            <a:ext cx="7864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fa-IR" sz="2400" b="1">
                <a:solidFill>
                  <a:prstClr val="white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TC</a:t>
            </a:r>
            <a:r>
              <a:rPr lang="fa-IR" altLang="fa-IR" sz="2400" b="1">
                <a:solidFill>
                  <a:prstClr val="white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: هزينه كل: </a:t>
            </a:r>
            <a:r>
              <a:rPr lang="fa-IR" altLang="fa-IR" sz="2400" b="1">
                <a:solidFill>
                  <a:srgbClr val="FFFF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مجموع كل اقلام هزينه ثابت و متغير= </a:t>
            </a:r>
            <a:r>
              <a:rPr lang="en-US" altLang="fa-IR" sz="2400" b="1">
                <a:solidFill>
                  <a:srgbClr val="FFFF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TC=TFC+TVC</a:t>
            </a:r>
            <a:endParaRPr lang="fa-IR" altLang="fa-IR" sz="2400" b="1">
              <a:solidFill>
                <a:prstClr val="white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  <p:sp>
        <p:nvSpPr>
          <p:cNvPr id="149511" name="TextBox 12">
            <a:extLst>
              <a:ext uri="{FF2B5EF4-FFF2-40B4-BE49-F238E27FC236}">
                <a16:creationId xmlns:a16="http://schemas.microsoft.com/office/drawing/2014/main" id="{53D9AE40-ECC1-4C3A-8877-571CDFBF6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9936" y="476672"/>
            <a:ext cx="1130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fa-IR" sz="2400" b="1" dirty="0">
                <a:solidFill>
                  <a:prstClr val="white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Q</a:t>
            </a:r>
            <a:r>
              <a:rPr lang="fa-IR" altLang="fa-IR" sz="2400" b="1" dirty="0">
                <a:solidFill>
                  <a:prstClr val="white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: تعداد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TextBox 7">
            <a:extLst>
              <a:ext uri="{FF2B5EF4-FFF2-40B4-BE49-F238E27FC236}">
                <a16:creationId xmlns:a16="http://schemas.microsoft.com/office/drawing/2014/main" id="{9421AA57-F18C-4DA7-9231-5324D93BE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914" y="428626"/>
            <a:ext cx="7864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fa-IR" sz="2400" b="1">
                <a:solidFill>
                  <a:prstClr val="white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TC</a:t>
            </a:r>
            <a:r>
              <a:rPr lang="fa-IR" altLang="fa-IR" sz="2400" b="1">
                <a:solidFill>
                  <a:prstClr val="white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: هزينه كل: </a:t>
            </a:r>
            <a:r>
              <a:rPr lang="fa-IR" altLang="fa-IR" sz="2400" b="1">
                <a:solidFill>
                  <a:srgbClr val="FFFF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مجموع كل اقلام هزينه ثابت و متغير= </a:t>
            </a:r>
            <a:r>
              <a:rPr lang="en-US" altLang="fa-IR" sz="2400" b="1">
                <a:solidFill>
                  <a:srgbClr val="FFFF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TC=TFC+TVC</a:t>
            </a:r>
            <a:endParaRPr lang="fa-IR" altLang="fa-IR" sz="2400" b="1">
              <a:solidFill>
                <a:prstClr val="white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  <p:sp>
        <p:nvSpPr>
          <p:cNvPr id="151555" name="TextBox 8">
            <a:extLst>
              <a:ext uri="{FF2B5EF4-FFF2-40B4-BE49-F238E27FC236}">
                <a16:creationId xmlns:a16="http://schemas.microsoft.com/office/drawing/2014/main" id="{FA57ED31-FF59-45E7-9C8C-54D7D1159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8814" y="1500188"/>
            <a:ext cx="82835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fa-IR" sz="2400" b="1">
                <a:solidFill>
                  <a:prstClr val="white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AFC</a:t>
            </a:r>
            <a:r>
              <a:rPr lang="fa-IR" altLang="fa-IR" sz="2400" b="1">
                <a:solidFill>
                  <a:prstClr val="white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: هزينه متوسط ثابت: </a:t>
            </a:r>
            <a:r>
              <a:rPr lang="fa-IR" altLang="fa-IR" sz="2400" b="1">
                <a:solidFill>
                  <a:srgbClr val="FFFF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تقسيم كل هزينه ثابت بر تعداد= </a:t>
            </a:r>
            <a:r>
              <a:rPr lang="en-US" altLang="fa-IR" sz="2400" b="1">
                <a:solidFill>
                  <a:srgbClr val="FFFF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AFC= TFC/Q</a:t>
            </a:r>
            <a:endParaRPr lang="fa-IR" altLang="fa-IR" sz="2400" b="1">
              <a:solidFill>
                <a:prstClr val="white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  <p:sp>
        <p:nvSpPr>
          <p:cNvPr id="151556" name="TextBox 9">
            <a:extLst>
              <a:ext uri="{FF2B5EF4-FFF2-40B4-BE49-F238E27FC236}">
                <a16:creationId xmlns:a16="http://schemas.microsoft.com/office/drawing/2014/main" id="{02EC295C-9029-418B-824A-A38E493F4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3701" y="2714626"/>
            <a:ext cx="86963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fa-IR" sz="2400" b="1">
                <a:solidFill>
                  <a:prstClr val="white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AVC</a:t>
            </a:r>
            <a:r>
              <a:rPr lang="fa-IR" altLang="fa-IR" sz="2400" b="1">
                <a:solidFill>
                  <a:prstClr val="white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: هزينه متوسط متغير: </a:t>
            </a:r>
            <a:r>
              <a:rPr lang="fa-IR" altLang="fa-IR" sz="2400" b="1">
                <a:solidFill>
                  <a:srgbClr val="FFFF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تقسيم كل هزينه متغير بر تعداد</a:t>
            </a:r>
            <a:r>
              <a:rPr lang="en-US" altLang="fa-IR" sz="2400" b="1">
                <a:solidFill>
                  <a:srgbClr val="FFFF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 AVC= TVC/Q</a:t>
            </a:r>
            <a:endParaRPr lang="fa-IR" altLang="fa-IR" sz="2400" b="1">
              <a:solidFill>
                <a:srgbClr val="FFFF00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  <a:p>
            <a:pPr rtl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fa-IR" altLang="fa-IR" sz="2400" b="1">
              <a:solidFill>
                <a:prstClr val="white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  <p:sp>
        <p:nvSpPr>
          <p:cNvPr id="151557" name="TextBox 10">
            <a:extLst>
              <a:ext uri="{FF2B5EF4-FFF2-40B4-BE49-F238E27FC236}">
                <a16:creationId xmlns:a16="http://schemas.microsoft.com/office/drawing/2014/main" id="{E55F9C22-8A0B-470E-B137-C81645348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8176" y="3857625"/>
            <a:ext cx="71675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fa-IR" sz="2400" b="1">
                <a:solidFill>
                  <a:prstClr val="white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ATC</a:t>
            </a:r>
            <a:r>
              <a:rPr lang="fa-IR" altLang="fa-IR" sz="2400" b="1">
                <a:solidFill>
                  <a:prstClr val="white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: هزينه متوسط كل: </a:t>
            </a:r>
            <a:r>
              <a:rPr lang="fa-IR" altLang="fa-IR" sz="2400" b="1">
                <a:solidFill>
                  <a:srgbClr val="FFFF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تقسيم كل هزينه ها(هزينه كل) بر تعداد</a:t>
            </a:r>
          </a:p>
          <a:p>
            <a:pPr rtl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fa-IR" sz="2400" b="1">
                <a:solidFill>
                  <a:srgbClr val="FFFF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ATC= TC/Q=AFC+AVC</a:t>
            </a:r>
          </a:p>
          <a:p>
            <a:pPr rtl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fa-IR" altLang="fa-IR" sz="2400" b="1">
              <a:solidFill>
                <a:prstClr val="white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  <p:sp>
        <p:nvSpPr>
          <p:cNvPr id="151558" name="TextBox 11">
            <a:extLst>
              <a:ext uri="{FF2B5EF4-FFF2-40B4-BE49-F238E27FC236}">
                <a16:creationId xmlns:a16="http://schemas.microsoft.com/office/drawing/2014/main" id="{167A37FB-4F22-4C26-B6E9-416A1EA80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9163" y="5143500"/>
            <a:ext cx="789671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fa-IR" sz="2400" b="1">
                <a:solidFill>
                  <a:prstClr val="white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MC</a:t>
            </a:r>
            <a:r>
              <a:rPr lang="fa-IR" altLang="fa-IR" sz="2400" b="1">
                <a:solidFill>
                  <a:prstClr val="white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: هزينه نهايي: </a:t>
            </a:r>
            <a:r>
              <a:rPr lang="fa-IR" altLang="fa-IR" sz="2400" b="1">
                <a:solidFill>
                  <a:srgbClr val="FFFF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تغيير در هزينه كل(يا متغير كل)، تقسيم بر مقدار توليد</a:t>
            </a:r>
          </a:p>
          <a:p>
            <a:pPr algn="l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a-IR" altLang="fa-IR" sz="2400" b="1">
                <a:solidFill>
                  <a:srgbClr val="FFFF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تغييرات</a:t>
            </a:r>
            <a:r>
              <a:rPr lang="en-US" altLang="fa-IR" sz="2400" b="1">
                <a:solidFill>
                  <a:srgbClr val="FFFF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Q</a:t>
            </a:r>
            <a:r>
              <a:rPr lang="fa-IR" altLang="fa-IR" sz="2400" b="1">
                <a:solidFill>
                  <a:srgbClr val="FFFF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/تغييرات</a:t>
            </a:r>
            <a:r>
              <a:rPr lang="en-US" altLang="fa-IR" sz="2400" b="1">
                <a:solidFill>
                  <a:srgbClr val="FFFF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TVC</a:t>
            </a:r>
            <a:r>
              <a:rPr lang="fa-IR" altLang="fa-IR" sz="2400" b="1">
                <a:solidFill>
                  <a:srgbClr val="FFFF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en-US" altLang="fa-IR" sz="2400" b="1">
                <a:solidFill>
                  <a:srgbClr val="FFFF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MC= </a:t>
            </a:r>
            <a:endParaRPr lang="fa-IR" altLang="fa-IR" sz="2400" b="1">
              <a:solidFill>
                <a:srgbClr val="FFFF00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  <a:p>
            <a:pPr algn="l" rtl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fa-IR" altLang="fa-IR" sz="2400" b="1">
              <a:solidFill>
                <a:srgbClr val="FFFF00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  <a:p>
            <a:pPr algn="l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a-IR" altLang="fa-IR" sz="2400" b="1">
                <a:solidFill>
                  <a:srgbClr val="FFFF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تغييرات</a:t>
            </a:r>
            <a:r>
              <a:rPr lang="en-US" altLang="fa-IR" sz="2400" b="1">
                <a:solidFill>
                  <a:srgbClr val="FFFF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Q</a:t>
            </a:r>
            <a:r>
              <a:rPr lang="fa-IR" altLang="fa-IR" sz="2400" b="1">
                <a:solidFill>
                  <a:srgbClr val="FFFF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/تغييرات</a:t>
            </a:r>
            <a:r>
              <a:rPr lang="en-US" altLang="fa-IR" sz="2400" b="1">
                <a:solidFill>
                  <a:srgbClr val="FFFF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TC</a:t>
            </a:r>
            <a:r>
              <a:rPr lang="fa-IR" altLang="fa-IR" sz="2400" b="1">
                <a:solidFill>
                  <a:srgbClr val="FFFF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en-US" altLang="fa-IR" sz="2400" b="1">
                <a:solidFill>
                  <a:srgbClr val="FFFF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MC= </a:t>
            </a:r>
            <a:endParaRPr lang="fa-IR" altLang="fa-IR" sz="2400" b="1">
              <a:solidFill>
                <a:srgbClr val="FFFF00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54865EC-42A0-4457-BAEE-27015407A13A}"/>
              </a:ext>
            </a:extLst>
          </p:cNvPr>
          <p:cNvGraphicFramePr>
            <a:graphicFrameLocks noGrp="1"/>
          </p:cNvGraphicFramePr>
          <p:nvPr/>
        </p:nvGraphicFramePr>
        <p:xfrm>
          <a:off x="2452684" y="142875"/>
          <a:ext cx="7643816" cy="599123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9554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54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54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54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54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54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547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547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90609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>
                          <a:solidFill>
                            <a:srgbClr val="FFFF00"/>
                          </a:solidFill>
                        </a:rPr>
                        <a:t>MC</a:t>
                      </a:r>
                      <a:endParaRPr lang="fa-IR" sz="2000" dirty="0">
                        <a:solidFill>
                          <a:srgbClr val="FFFF00"/>
                        </a:solidFill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>
                          <a:solidFill>
                            <a:srgbClr val="FFFF00"/>
                          </a:solidFill>
                        </a:rPr>
                        <a:t>ATC</a:t>
                      </a:r>
                      <a:endParaRPr lang="fa-IR" sz="2000" dirty="0">
                        <a:solidFill>
                          <a:srgbClr val="FFFF00"/>
                        </a:solidFill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>
                          <a:solidFill>
                            <a:srgbClr val="FFFF00"/>
                          </a:solidFill>
                        </a:rPr>
                        <a:t>AVC</a:t>
                      </a:r>
                      <a:endParaRPr lang="fa-IR" sz="2000" dirty="0">
                        <a:solidFill>
                          <a:srgbClr val="FFFF00"/>
                        </a:solidFill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>
                          <a:solidFill>
                            <a:srgbClr val="FFFF00"/>
                          </a:solidFill>
                        </a:rPr>
                        <a:t>AFC</a:t>
                      </a:r>
                      <a:endParaRPr lang="fa-IR" sz="2000" dirty="0">
                        <a:solidFill>
                          <a:srgbClr val="FFFF00"/>
                        </a:solidFill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>
                          <a:solidFill>
                            <a:srgbClr val="FFFF00"/>
                          </a:solidFill>
                        </a:rPr>
                        <a:t>TC</a:t>
                      </a:r>
                      <a:endParaRPr lang="fa-IR" sz="2000" dirty="0">
                        <a:solidFill>
                          <a:srgbClr val="FFFF00"/>
                        </a:solidFill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>
                          <a:solidFill>
                            <a:srgbClr val="FFFF00"/>
                          </a:solidFill>
                        </a:rPr>
                        <a:t>TVC</a:t>
                      </a:r>
                      <a:endParaRPr lang="fa-IR" sz="2000" dirty="0">
                        <a:solidFill>
                          <a:srgbClr val="FFFF00"/>
                        </a:solidFill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>
                          <a:solidFill>
                            <a:srgbClr val="FFFF00"/>
                          </a:solidFill>
                        </a:rPr>
                        <a:t>TFC</a:t>
                      </a:r>
                      <a:endParaRPr lang="fa-IR" sz="2000" dirty="0">
                        <a:solidFill>
                          <a:srgbClr val="FFFF00"/>
                        </a:solidFill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>
                          <a:solidFill>
                            <a:srgbClr val="FFFF00"/>
                          </a:solidFill>
                        </a:rPr>
                        <a:t>Q</a:t>
                      </a:r>
                      <a:endParaRPr lang="fa-IR" sz="2000" dirty="0">
                        <a:solidFill>
                          <a:srgbClr val="FFFF00"/>
                        </a:solidFill>
                      </a:endParaRP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609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-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-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-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-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60</a:t>
                      </a:r>
                      <a:endParaRPr lang="fa-IR" sz="1800" dirty="0">
                        <a:solidFill>
                          <a:srgbClr val="FF0000"/>
                        </a:solidFill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0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60</a:t>
                      </a:r>
                      <a:endParaRPr lang="fa-IR" sz="1800" dirty="0">
                        <a:solidFill>
                          <a:srgbClr val="FF0000"/>
                        </a:solidFill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/>
                        <a:t>0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57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4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64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4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60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64</a:t>
                      </a:r>
                      <a:endParaRPr lang="fa-IR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4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60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/>
                        <a:t>1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57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3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33.5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3.5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30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67</a:t>
                      </a:r>
                      <a:endParaRPr lang="fa-IR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7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60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/>
                        <a:t>2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0609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4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23.7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3.7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20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71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11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60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/>
                        <a:t>3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0609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5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19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4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15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76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16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60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/>
                        <a:t>4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0609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6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16.6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4.4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12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82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22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60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/>
                        <a:t>5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0609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7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14.8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4.8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10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89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29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60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/>
                        <a:t>6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0609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8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14.4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5.4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8.6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98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38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60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/>
                        <a:t>7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0609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9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13.4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5.9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7.5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107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47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60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/>
                        <a:t>8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0609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10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13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6.3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6.7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117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57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/>
                        <a:t>60</a:t>
                      </a:r>
                      <a:endParaRPr lang="fa-IR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/>
                        <a:t>9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90609"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/>
                        <a:t>؟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/>
                        <a:t>9.5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/>
                        <a:t>6.5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/>
                        <a:t>3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/>
                        <a:t>170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/>
                        <a:t>130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/>
                        <a:t>60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/>
                        <a:t>20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2D15EAB5-6FC0-4207-8CBD-21F962BEB69B}"/>
              </a:ext>
            </a:extLst>
          </p:cNvPr>
          <p:cNvSpPr/>
          <p:nvPr/>
        </p:nvSpPr>
        <p:spPr>
          <a:xfrm>
            <a:off x="4595813" y="1143000"/>
            <a:ext cx="500062" cy="3571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a-IR">
              <a:solidFill>
                <a:prstClr val="white"/>
              </a:solidFill>
              <a:latin typeface="Book Antiqua"/>
              <a:cs typeface="Times New Roman" panose="02020603050405020304" pitchFamily="18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34DE267-5447-4D06-9D76-5F28BD26D74C}"/>
              </a:ext>
            </a:extLst>
          </p:cNvPr>
          <p:cNvSpPr/>
          <p:nvPr/>
        </p:nvSpPr>
        <p:spPr>
          <a:xfrm>
            <a:off x="4595813" y="1714500"/>
            <a:ext cx="500062" cy="3571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a-IR">
              <a:solidFill>
                <a:prstClr val="white"/>
              </a:solidFill>
              <a:latin typeface="Book Antiqua"/>
              <a:cs typeface="Times New Roman" panose="02020603050405020304" pitchFamily="1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C4DEB96-0666-4347-855B-A00B40D16A6B}"/>
              </a:ext>
            </a:extLst>
          </p:cNvPr>
          <p:cNvSpPr/>
          <p:nvPr/>
        </p:nvSpPr>
        <p:spPr>
          <a:xfrm>
            <a:off x="2667001" y="1143000"/>
            <a:ext cx="500063" cy="10096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a-IR">
              <a:solidFill>
                <a:prstClr val="white"/>
              </a:solidFill>
              <a:latin typeface="Book Antiqua"/>
              <a:cs typeface="Times New Roman" panose="02020603050405020304" pitchFamily="18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18E25E0-CBB6-4049-967A-0156C55C9A8B}"/>
              </a:ext>
            </a:extLst>
          </p:cNvPr>
          <p:cNvSpPr/>
          <p:nvPr/>
        </p:nvSpPr>
        <p:spPr>
          <a:xfrm>
            <a:off x="9382126" y="1714500"/>
            <a:ext cx="500063" cy="357188"/>
          </a:xfrm>
          <a:prstGeom prst="ellipse">
            <a:avLst/>
          </a:prstGeom>
          <a:noFill/>
          <a:ln>
            <a:solidFill>
              <a:srgbClr val="CC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a-IR">
              <a:solidFill>
                <a:prstClr val="white"/>
              </a:solidFill>
              <a:latin typeface="Book Antiqua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TextBox 2">
            <a:extLst>
              <a:ext uri="{FF2B5EF4-FFF2-40B4-BE49-F238E27FC236}">
                <a16:creationId xmlns:a16="http://schemas.microsoft.com/office/drawing/2014/main" id="{3EAA8B12-E36B-46A7-B877-015F70FD2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4113" y="332656"/>
            <a:ext cx="22637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a-IR" altLang="fa-IR" sz="2400" b="1" dirty="0">
                <a:solidFill>
                  <a:prstClr val="white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روابط </a:t>
            </a:r>
            <a:r>
              <a:rPr lang="fa-IR" altLang="fa-IR" sz="2400" b="1" dirty="0" err="1">
                <a:solidFill>
                  <a:prstClr val="white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ميان</a:t>
            </a:r>
            <a:r>
              <a:rPr lang="fa-IR" altLang="fa-IR" sz="2400" b="1" dirty="0">
                <a:solidFill>
                  <a:prstClr val="white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fa-IR" altLang="fa-IR" sz="2400" b="1" dirty="0" err="1">
                <a:solidFill>
                  <a:prstClr val="white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هزينه</a:t>
            </a:r>
            <a:r>
              <a:rPr lang="fa-IR" altLang="fa-IR" sz="2400" b="1" dirty="0">
                <a:solidFill>
                  <a:prstClr val="white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 ها</a:t>
            </a:r>
          </a:p>
        </p:txBody>
      </p:sp>
      <p:sp>
        <p:nvSpPr>
          <p:cNvPr id="157699" name="TextBox 4">
            <a:extLst>
              <a:ext uri="{FF2B5EF4-FFF2-40B4-BE49-F238E27FC236}">
                <a16:creationId xmlns:a16="http://schemas.microsoft.com/office/drawing/2014/main" id="{7C15636C-F5B8-4FE5-863F-775866551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9616" y="1412776"/>
            <a:ext cx="6621044" cy="163121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a-IR" altLang="fa-IR" sz="2000" b="1" dirty="0">
                <a:solidFill>
                  <a:prstClr val="black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برای تکلیف جلسه بعد مشخص کنید که روابط میان این هزینه ها چگونه است؟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fa-IR" altLang="fa-IR" sz="2000" b="1" dirty="0">
              <a:solidFill>
                <a:prstClr val="black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a-IR" altLang="fa-IR" sz="2000" b="1" dirty="0">
                <a:solidFill>
                  <a:prstClr val="black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یک تولید کننده تا چه نقطه ای تمایل به تولید دارد و پس از آن سیاست های آن ها در خصوص قیمت و مقدار تولید چه می باشد؟</a:t>
            </a:r>
            <a:endParaRPr lang="fa-IR" altLang="fa-IR" sz="2000" dirty="0">
              <a:solidFill>
                <a:prstClr val="black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90832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TextBox 2">
            <a:extLst>
              <a:ext uri="{FF2B5EF4-FFF2-40B4-BE49-F238E27FC236}">
                <a16:creationId xmlns:a16="http://schemas.microsoft.com/office/drawing/2014/main" id="{D59BF3B8-510F-49CD-AA12-4F5E6F073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9601" y="71439"/>
            <a:ext cx="3127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a-IR" altLang="fa-IR" b="1">
                <a:solidFill>
                  <a:prstClr val="white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حداکثر کردن سود بنگاه</a:t>
            </a:r>
          </a:p>
        </p:txBody>
      </p:sp>
      <p:pic>
        <p:nvPicPr>
          <p:cNvPr id="159747" name="Picture 4" descr="IMAG0133.jpg">
            <a:extLst>
              <a:ext uri="{FF2B5EF4-FFF2-40B4-BE49-F238E27FC236}">
                <a16:creationId xmlns:a16="http://schemas.microsoft.com/office/drawing/2014/main" id="{5DBFCB0B-C6DF-44F1-BC33-00DFFDB338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000126"/>
            <a:ext cx="4797425" cy="152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9748" name="Rectangle 4">
            <a:extLst>
              <a:ext uri="{FF2B5EF4-FFF2-40B4-BE49-F238E27FC236}">
                <a16:creationId xmlns:a16="http://schemas.microsoft.com/office/drawing/2014/main" id="{F6ADB225-45BE-493A-BFC5-6D012F4FC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7188" y="3106738"/>
            <a:ext cx="9040812" cy="204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prstClr val="white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زمانی که قیمت و هزینه نهایی با یکدیگر برابر می شوند، سود بنگاه در این حالت </a:t>
            </a: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prstClr val="white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حداکثر است و  در صورتی که قیمت بیشتر از هزینه نهایی باشد، تولید افزایش می یابد</a:t>
            </a: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prstClr val="white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تا به مقدار قیمت برسد و بالعکس.</a:t>
            </a: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prstClr val="white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علت این است که بنگاه به حداکثر ظرفیت تولید خود نرسیده است.</a:t>
            </a: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en-US" altLang="fa-IR" sz="2400" b="1">
              <a:solidFill>
                <a:prstClr val="white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TextBox 2">
            <a:extLst>
              <a:ext uri="{FF2B5EF4-FFF2-40B4-BE49-F238E27FC236}">
                <a16:creationId xmlns:a16="http://schemas.microsoft.com/office/drawing/2014/main" id="{F85EE06B-0E1D-460F-AEF9-DDA726C0D1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5938" y="71439"/>
            <a:ext cx="4946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a-IR" altLang="fa-IR" b="1">
                <a:solidFill>
                  <a:srgbClr val="CCFF33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حداکثر کردن سود بنگاه در بازار رقابتی</a:t>
            </a:r>
          </a:p>
        </p:txBody>
      </p:sp>
      <p:pic>
        <p:nvPicPr>
          <p:cNvPr id="161795" name="Picture 4" descr="IMAG0133.jpg">
            <a:extLst>
              <a:ext uri="{FF2B5EF4-FFF2-40B4-BE49-F238E27FC236}">
                <a16:creationId xmlns:a16="http://schemas.microsoft.com/office/drawing/2014/main" id="{7956813C-550A-4DB7-AD4B-E7D5C1640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360203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1796" name="Rectangle 4">
            <a:extLst>
              <a:ext uri="{FF2B5EF4-FFF2-40B4-BE49-F238E27FC236}">
                <a16:creationId xmlns:a16="http://schemas.microsoft.com/office/drawing/2014/main" id="{0C304BC9-1CA6-41FD-9A9D-750D44E7D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2700" y="1798638"/>
            <a:ext cx="5575300" cy="448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 dirty="0">
                <a:solidFill>
                  <a:prstClr val="white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مثال:</a:t>
            </a: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 dirty="0">
                <a:solidFill>
                  <a:prstClr val="white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اگر تابع هزینه </a:t>
            </a:r>
            <a:r>
              <a:rPr lang="fa-IR" altLang="fa-IR" sz="2400" b="1" dirty="0" err="1">
                <a:solidFill>
                  <a:prstClr val="white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بنگاهی</a:t>
            </a:r>
            <a:r>
              <a:rPr lang="fa-IR" altLang="fa-IR" sz="2400" b="1" dirty="0">
                <a:solidFill>
                  <a:prstClr val="white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</a:t>
            </a:r>
            <a:r>
              <a:rPr lang="en-US" altLang="fa-IR" sz="2400" b="1" dirty="0">
                <a:solidFill>
                  <a:prstClr val="white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TC=10+q2</a:t>
            </a:r>
            <a:r>
              <a:rPr lang="fa-IR" altLang="fa-IR" sz="2400" b="1" dirty="0">
                <a:solidFill>
                  <a:prstClr val="white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باشد و محصول</a:t>
            </a: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 dirty="0">
                <a:solidFill>
                  <a:prstClr val="white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نیز با قیمت 10 به فروش رسد:</a:t>
            </a: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400" b="1" dirty="0">
              <a:solidFill>
                <a:prstClr val="white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 dirty="0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الف: </a:t>
            </a:r>
            <a:r>
              <a:rPr lang="fa-IR" altLang="fa-IR" sz="2400" b="1" dirty="0">
                <a:solidFill>
                  <a:prstClr val="white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میزان تولید در حداکثر سودآوری چقدر است؟</a:t>
            </a: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 dirty="0">
                <a:solidFill>
                  <a:prstClr val="white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حداکثر سود چقدر است؟</a:t>
            </a: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 dirty="0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ب: </a:t>
            </a:r>
            <a:r>
              <a:rPr lang="fa-IR" altLang="fa-IR" sz="2400" b="1" dirty="0">
                <a:solidFill>
                  <a:prstClr val="white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در هنگام حداکثر بودن سود بنگاه، هزینه متغیر،</a:t>
            </a: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 dirty="0">
                <a:solidFill>
                  <a:prstClr val="white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هزینه کل، هزینه ثابت، هزینه</a:t>
            </a: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 dirty="0">
                <a:solidFill>
                  <a:prstClr val="white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نهایی و مقدار درآمد کل چقدر است؟</a:t>
            </a: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 dirty="0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ج: </a:t>
            </a:r>
            <a:r>
              <a:rPr lang="fa-IR" altLang="fa-IR" sz="2400" b="1" dirty="0">
                <a:solidFill>
                  <a:prstClr val="white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بنگاه مذکور چه نوع </a:t>
            </a:r>
            <a:r>
              <a:rPr lang="fa-IR" altLang="fa-IR" sz="2400" b="1" dirty="0" err="1">
                <a:solidFill>
                  <a:prstClr val="white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بنگاهی</a:t>
            </a:r>
            <a:r>
              <a:rPr lang="fa-IR" altLang="fa-IR" sz="2400" b="1" dirty="0">
                <a:solidFill>
                  <a:prstClr val="white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است؟</a:t>
            </a: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en-US" altLang="fa-IR" sz="2400" b="1" dirty="0">
              <a:solidFill>
                <a:prstClr val="white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</p:txBody>
      </p:sp>
      <p:pic>
        <p:nvPicPr>
          <p:cNvPr id="161797" name="Picture 7" descr="IMAG0135.jpg">
            <a:extLst>
              <a:ext uri="{FF2B5EF4-FFF2-40B4-BE49-F238E27FC236}">
                <a16:creationId xmlns:a16="http://schemas.microsoft.com/office/drawing/2014/main" id="{2F8A0A5A-91EC-42C8-9592-7F18E6638A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362076"/>
            <a:ext cx="3357563" cy="549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1798" name="TextBox 2">
            <a:extLst>
              <a:ext uri="{FF2B5EF4-FFF2-40B4-BE49-F238E27FC236}">
                <a16:creationId xmlns:a16="http://schemas.microsoft.com/office/drawing/2014/main" id="{F4C801B9-F0A6-4730-B0B6-26DBF85BA9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0188" y="1047751"/>
            <a:ext cx="4654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a-IR" altLang="fa-IR" sz="2400" b="1">
                <a:solidFill>
                  <a:srgbClr val="FFFF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شرط لازم برابری قیمت و هزینه نهایی است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TextBox 2">
            <a:extLst>
              <a:ext uri="{FF2B5EF4-FFF2-40B4-BE49-F238E27FC236}">
                <a16:creationId xmlns:a16="http://schemas.microsoft.com/office/drawing/2014/main" id="{3EB18DB8-E930-4408-8937-26B9F9EB9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0189" y="71439"/>
            <a:ext cx="5273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a-IR" altLang="fa-IR" b="1">
                <a:solidFill>
                  <a:srgbClr val="CCFF33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حداکثر کردن سود بنگاه در بازار انحصاری</a:t>
            </a:r>
          </a:p>
        </p:txBody>
      </p:sp>
      <p:sp>
        <p:nvSpPr>
          <p:cNvPr id="163843" name="Rectangle 4">
            <a:extLst>
              <a:ext uri="{FF2B5EF4-FFF2-40B4-BE49-F238E27FC236}">
                <a16:creationId xmlns:a16="http://schemas.microsoft.com/office/drawing/2014/main" id="{80F426BA-6752-420D-BB23-563979B001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39338" y="1941513"/>
            <a:ext cx="72866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prstClr val="white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مثال:</a:t>
            </a: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en-US" altLang="fa-IR" sz="2400" b="1">
              <a:solidFill>
                <a:prstClr val="white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</p:txBody>
      </p:sp>
      <p:sp>
        <p:nvSpPr>
          <p:cNvPr id="163844" name="TextBox 2">
            <a:extLst>
              <a:ext uri="{FF2B5EF4-FFF2-40B4-BE49-F238E27FC236}">
                <a16:creationId xmlns:a16="http://schemas.microsoft.com/office/drawing/2014/main" id="{15BC1B9F-6B25-4EF8-ABA5-72386B8E0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0188" y="1047751"/>
            <a:ext cx="533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a-IR" altLang="fa-IR" sz="2400" b="1">
                <a:solidFill>
                  <a:srgbClr val="FFFF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شرط لازم برابری درآمد نهایی و هزینه نهایی است</a:t>
            </a:r>
          </a:p>
        </p:txBody>
      </p:sp>
      <p:pic>
        <p:nvPicPr>
          <p:cNvPr id="163845" name="Picture 8" descr="IMAG0139.jpg">
            <a:extLst>
              <a:ext uri="{FF2B5EF4-FFF2-40B4-BE49-F238E27FC236}">
                <a16:creationId xmlns:a16="http://schemas.microsoft.com/office/drawing/2014/main" id="{0153D6D4-7A6C-4D5E-849F-7A3D117160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571626"/>
            <a:ext cx="4716463" cy="232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TextBox 2">
            <a:extLst>
              <a:ext uri="{FF2B5EF4-FFF2-40B4-BE49-F238E27FC236}">
                <a16:creationId xmlns:a16="http://schemas.microsoft.com/office/drawing/2014/main" id="{F5A6D527-7D1C-44E7-9B4F-FCD51BAF72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0189" y="71439"/>
            <a:ext cx="5273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a-IR" altLang="fa-IR" b="1">
                <a:solidFill>
                  <a:srgbClr val="CCFF33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حداکثر کردن سود بنگاه در بازار رقابتی</a:t>
            </a:r>
          </a:p>
        </p:txBody>
      </p:sp>
      <p:pic>
        <p:nvPicPr>
          <p:cNvPr id="165891" name="Picture 4" descr="IMAG0137.jpg">
            <a:extLst>
              <a:ext uri="{FF2B5EF4-FFF2-40B4-BE49-F238E27FC236}">
                <a16:creationId xmlns:a16="http://schemas.microsoft.com/office/drawing/2014/main" id="{2D93FA3F-65DA-470E-9C8E-50D5358734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39900"/>
            <a:ext cx="6858000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998</Words>
  <Application>Microsoft Office PowerPoint</Application>
  <PresentationFormat>Widescreen</PresentationFormat>
  <Paragraphs>265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Arial</vt:lpstr>
      <vt:lpstr>B Nazanin</vt:lpstr>
      <vt:lpstr>Book Antiqua</vt:lpstr>
      <vt:lpstr>Calibri</vt:lpstr>
      <vt:lpstr>Garamond</vt:lpstr>
      <vt:lpstr>Lucida Sans</vt:lpstr>
      <vt:lpstr>Times New Roman</vt:lpstr>
      <vt:lpstr>Wingdings</vt:lpstr>
      <vt:lpstr>Wingdings 2</vt:lpstr>
      <vt:lpstr>Wingdings 3</vt:lpstr>
      <vt:lpstr>1_Default Design</vt:lpstr>
      <vt:lpstr>Apex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L.E.N.O.V.O</dc:creator>
  <cp:lastModifiedBy>L.E.N.O.V.O</cp:lastModifiedBy>
  <cp:revision>2</cp:revision>
  <dcterms:created xsi:type="dcterms:W3CDTF">2020-05-27T10:27:17Z</dcterms:created>
  <dcterms:modified xsi:type="dcterms:W3CDTF">2020-05-27T11:54:17Z</dcterms:modified>
</cp:coreProperties>
</file>