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3" r:id="rId2"/>
    <p:sldId id="384" r:id="rId3"/>
    <p:sldId id="385" r:id="rId4"/>
    <p:sldId id="386" r:id="rId5"/>
    <p:sldId id="387" r:id="rId6"/>
    <p:sldId id="388" r:id="rId7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8200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92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7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542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453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372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734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0471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73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035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563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985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a.wikipedia.org/wiki/%D9%85%D9%86%D8%A7%D8%A8%D8%B9_%D8%B7%D8%A8%DB%8C%D8%B9%DB%8C" TargetMode="External"/><Relationship Id="rId2" Type="http://schemas.openxmlformats.org/officeDocument/2006/relationships/hyperlink" Target="https://fa.wikipedia.org/wiki/%D9%85%D8%B2%DB%8C%D8%AA_%D8%B1%D9%82%D8%A7%D8%A8%D8%AA%DB%8C#cite_note-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a.wikipedia.org/wiki/%D9%86%DB%8C%D8%B1%D9%88%DB%8C_%D8%A7%D9%86%D8%B3%D8%A7%D9%86%DB%8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474011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چگونه مزیت رقابتی کسب کنیم؟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9"/>
            <a:ext cx="80648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مزیت </a:t>
            </a:r>
            <a:r>
              <a:rPr lang="fa-IR" sz="2000" dirty="0" err="1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مطلق</a:t>
            </a:r>
            <a:r>
              <a:rPr lang="fa-IR" sz="2000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cs typeface="B Titr" panose="00000700000000000000" pitchFamily="2" charset="-78"/>
              </a:rPr>
              <a:t> در مقابل مزیت نسبی</a:t>
            </a: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مزیت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مطلق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انحصار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مطلق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را در پی دارد و مزیت نسبی و رقابتی انحصار رقابتی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FD1077-ECD6-4870-8CCD-13F434974A05}"/>
              </a:ext>
            </a:extLst>
          </p:cNvPr>
          <p:cNvSpPr/>
          <p:nvPr/>
        </p:nvSpPr>
        <p:spPr>
          <a:xfrm>
            <a:off x="6168008" y="2636809"/>
            <a:ext cx="4164228" cy="374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a-IR" sz="2000" dirty="0">
                <a:solidFill>
                  <a:srgbClr val="202122"/>
                </a:solidFill>
                <a:highlight>
                  <a:srgbClr val="FFFF00"/>
                </a:highlight>
                <a:latin typeface=".Arabic UI Text"/>
                <a:cs typeface="B Nazanin" panose="00000400000000000000" pitchFamily="2" charset="-78"/>
              </a:rPr>
              <a:t>مزیت رقابتی 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شامل مجموعه عوامل یا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توانمندی‌هایی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است که همواره شرکت را به نشان دادن عملکردی بهتر از رقبا قادر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می‌سازد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.</a:t>
            </a:r>
            <a:r>
              <a:rPr lang="fa-IR" sz="2000" baseline="30000" dirty="0">
                <a:solidFill>
                  <a:srgbClr val="0B0080"/>
                </a:solidFill>
                <a:latin typeface=".Arabic UI Text"/>
                <a:cs typeface="B Nazanin" panose="00000400000000000000" pitchFamily="2" charset="-78"/>
                <a:hlinkClick r:id="rId2"/>
              </a:rPr>
              <a:t>[۱]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 مزیت رقابتی وقتی رخ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می‌دهد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که یک شرکت در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شاخصه‌ای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یا ترکیبی از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شاخصه‌ها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به پیشرفتها و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توسعه‌ها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و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قابلیتهایی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می‌رسد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که نسبت به رقبا برتری پیدا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می‌کند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. مانند دسترسی به </a:t>
            </a:r>
            <a:r>
              <a:rPr lang="fa-IR" sz="2000" dirty="0">
                <a:solidFill>
                  <a:srgbClr val="0B0080"/>
                </a:solidFill>
                <a:latin typeface=".Arabic UI Text"/>
                <a:cs typeface="B Nazanin" panose="00000400000000000000" pitchFamily="2" charset="-78"/>
                <a:hlinkClick r:id="rId3" tooltip="منابع طبیعی"/>
              </a:rPr>
              <a:t>منابع طبیعی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، یا </a:t>
            </a:r>
            <a:r>
              <a:rPr lang="fa-IR" sz="2000" dirty="0">
                <a:solidFill>
                  <a:srgbClr val="0B0080"/>
                </a:solidFill>
                <a:latin typeface=".Arabic UI Text"/>
                <a:cs typeface="B Nazanin" panose="00000400000000000000" pitchFamily="2" charset="-78"/>
                <a:hlinkClick r:id="rId4" tooltip="نیروی انسانی"/>
              </a:rPr>
              <a:t>نیروی انسانی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 بسیار متخصص، تکنولوژیهای صنعتی یا اطلاعاتی و …</a:t>
            </a:r>
            <a:endParaRPr lang="fa-IR" sz="2000" dirty="0">
              <a:solidFill>
                <a:srgbClr val="808080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83F48F-C4FD-4EF3-B5E2-6527F1FF6531}"/>
              </a:ext>
            </a:extLst>
          </p:cNvPr>
          <p:cNvSpPr/>
          <p:nvPr/>
        </p:nvSpPr>
        <p:spPr>
          <a:xfrm>
            <a:off x="1703512" y="2636810"/>
            <a:ext cx="3816424" cy="328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مفهوم </a:t>
            </a:r>
            <a:r>
              <a:rPr lang="fa-IR" sz="2000" dirty="0">
                <a:solidFill>
                  <a:srgbClr val="202122"/>
                </a:solidFill>
                <a:highlight>
                  <a:srgbClr val="FFFF00"/>
                </a:highlight>
                <a:latin typeface=".Arabic UI Text"/>
                <a:cs typeface="B Nazanin" panose="00000400000000000000" pitchFamily="2" charset="-78"/>
              </a:rPr>
              <a:t>مزیت نسبی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، ابتدا در زمینه‌ تجارت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بین‌الملل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به کار برده شد. نفع هر کشوری در این است که به تخصصی شدن در تولید و ارائه‌ کالاها و خدماتی بپردازد که در آن بهترین است و با مبادله‌ مازاد آن با </a:t>
            </a:r>
            <a:r>
              <a:rPr lang="fa-IR" sz="2000" dirty="0" err="1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کشور‌های</a:t>
            </a:r>
            <a:r>
              <a:rPr lang="fa-IR" sz="2000" dirty="0">
                <a:solidFill>
                  <a:srgbClr val="202122"/>
                </a:solidFill>
                <a:latin typeface=".Arabic UI Text"/>
                <a:cs typeface="B Nazanin" panose="00000400000000000000" pitchFamily="2" charset="-78"/>
              </a:rPr>
              <a:t> دیگر نیاز خود به کالاها و خدمات دیگر را تأمین کند (که آنها نیز در تولید و ارائه‌ آنها بهترین هستند). </a:t>
            </a:r>
          </a:p>
        </p:txBody>
      </p:sp>
    </p:spTree>
    <p:extLst>
      <p:ext uri="{BB962C8B-B14F-4D97-AF65-F5344CB8AC3E}">
        <p14:creationId xmlns:p14="http://schemas.microsoft.com/office/powerpoint/2010/main" val="109674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711625" y="474011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برنامه ریزی برای حفظ مزیت رقابتی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D7D391-8E9F-49E7-B3A5-B2FE567DA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1828" y="1208157"/>
            <a:ext cx="7668344" cy="563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4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495601" y="548680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تصمیمات راهبردی چگونه اتخاذ می شوند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9"/>
            <a:ext cx="8064895" cy="2285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1- توسط شرکاء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2- توسط مشاوران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3- از طریق داده ها</a:t>
            </a:r>
          </a:p>
        </p:txBody>
      </p:sp>
    </p:spTree>
    <p:extLst>
      <p:ext uri="{BB962C8B-B14F-4D97-AF65-F5344CB8AC3E}">
        <p14:creationId xmlns:p14="http://schemas.microsoft.com/office/powerpoint/2010/main" val="733985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495601" y="548680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شیوه های بازار محور برای توسعه کسب و کار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8"/>
            <a:ext cx="8064895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1- اعطای نمایندگی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2- اعطای امتیاز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7A1BD0-4380-47AB-8A32-B3C2DF9AB71D}"/>
              </a:ext>
            </a:extLst>
          </p:cNvPr>
          <p:cNvSpPr/>
          <p:nvPr/>
        </p:nvSpPr>
        <p:spPr>
          <a:xfrm>
            <a:off x="1991545" y="3429000"/>
            <a:ext cx="8064895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تسریع در ورود به بازار برای کارآفرینان بسیار مهم است</a:t>
            </a:r>
          </a:p>
        </p:txBody>
      </p:sp>
    </p:spTree>
    <p:extLst>
      <p:ext uri="{BB962C8B-B14F-4D97-AF65-F5344CB8AC3E}">
        <p14:creationId xmlns:p14="http://schemas.microsoft.com/office/powerpoint/2010/main" val="364770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495601" y="548680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رشد از مقیاس کوچک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8"/>
            <a:ext cx="8064895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1- عدم اطمینان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2- عدم تقارن اطلاعات</a:t>
            </a:r>
          </a:p>
        </p:txBody>
      </p:sp>
    </p:spTree>
    <p:extLst>
      <p:ext uri="{BB962C8B-B14F-4D97-AF65-F5344CB8AC3E}">
        <p14:creationId xmlns:p14="http://schemas.microsoft.com/office/powerpoint/2010/main" val="4043914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AD7829-A229-4584-AD85-4E0C2F31362C}"/>
              </a:ext>
            </a:extLst>
          </p:cNvPr>
          <p:cNvSpPr/>
          <p:nvPr/>
        </p:nvSpPr>
        <p:spPr>
          <a:xfrm>
            <a:off x="2495601" y="548680"/>
            <a:ext cx="67687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4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همپیمانی</a:t>
            </a:r>
            <a:r>
              <a:rPr lang="fa-IR" sz="24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با شرکت های تثبیت شده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DDF46-EB49-43EC-99E6-26B1A818B4DE}"/>
              </a:ext>
            </a:extLst>
          </p:cNvPr>
          <p:cNvSpPr/>
          <p:nvPr/>
        </p:nvSpPr>
        <p:spPr>
          <a:xfrm>
            <a:off x="1703513" y="1340768"/>
            <a:ext cx="8064895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1-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همپیمانی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افقی</a:t>
            </a:r>
          </a:p>
          <a:p>
            <a:pPr algn="r" rtl="1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2- </a:t>
            </a:r>
            <a:r>
              <a:rPr lang="fa-IR" sz="2000" dirty="0" err="1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همپیمانی</a:t>
            </a:r>
            <a:r>
              <a:rPr lang="fa-IR" sz="2000" dirty="0">
                <a:solidFill>
                  <a:srgbClr val="002060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 عمودی</a:t>
            </a:r>
          </a:p>
        </p:txBody>
      </p:sp>
    </p:spTree>
    <p:extLst>
      <p:ext uri="{BB962C8B-B14F-4D97-AF65-F5344CB8AC3E}">
        <p14:creationId xmlns:p14="http://schemas.microsoft.com/office/powerpoint/2010/main" val="267731184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.Arabic UI Text</vt:lpstr>
      <vt:lpstr>Arial</vt:lpstr>
      <vt:lpstr>Microsoft Sans Serif</vt:lpstr>
      <vt:lpstr>powerpoint-template-24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L.E.N.O.V.O</dc:creator>
  <cp:lastModifiedBy>L.E.N.O.V.O</cp:lastModifiedBy>
  <cp:revision>1</cp:revision>
  <dcterms:created xsi:type="dcterms:W3CDTF">2020-06-08T13:22:34Z</dcterms:created>
  <dcterms:modified xsi:type="dcterms:W3CDTF">2020-06-08T13:23:08Z</dcterms:modified>
</cp:coreProperties>
</file>