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5"/>
  </p:notesMasterIdLst>
  <p:sldIdLst>
    <p:sldId id="266" r:id="rId2"/>
    <p:sldId id="267" r:id="rId3"/>
    <p:sldId id="268" r:id="rId4"/>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94" d="100"/>
          <a:sy n="94" d="100"/>
        </p:scale>
        <p:origin x="113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6A341C5-B038-407B-BC30-EE441E791B20}" type="datetimeFigureOut">
              <a:rPr lang="fa-IR" smtClean="0"/>
              <a:t>12/08/1441</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4E1E705-4885-4979-A36F-580958049A23}" type="slidenum">
              <a:rPr lang="fa-IR" smtClean="0"/>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0D5E585-B371-4B7C-A31E-07938D1BAA7B}" type="datetimeFigureOut">
              <a:rPr lang="fa-IR" smtClean="0"/>
              <a:pPr/>
              <a:t>12/08/1441</a:t>
            </a:fld>
            <a:endParaRPr lang="fa-I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a-I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7B07553-BE17-4DB3-9472-989DA4066787}"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12/08/1441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0D5E585-B371-4B7C-A31E-07938D1BAA7B}" type="datetimeFigureOut">
              <a:rPr lang="fa-IR" smtClean="0"/>
              <a:pPr/>
              <a:t>12/08/1441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0D5E585-B371-4B7C-A31E-07938D1BAA7B}" type="datetimeFigureOut">
              <a:rPr lang="fa-IR" smtClean="0"/>
              <a:pPr/>
              <a:t>12/08/1441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0D5E585-B371-4B7C-A31E-07938D1BAA7B}" type="datetimeFigureOut">
              <a:rPr lang="fa-IR" smtClean="0"/>
              <a:pPr/>
              <a:t>12/08/1441</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D5E585-B371-4B7C-A31E-07938D1BAA7B}" type="datetimeFigureOut">
              <a:rPr lang="fa-IR" smtClean="0"/>
              <a:pPr/>
              <a:t>12/08/1441</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57B07553-BE17-4DB3-9472-989DA4066787}" type="slidenum">
              <a:rPr lang="fa-IR" smtClean="0"/>
              <a:pPr/>
              <a:t>‹#›</a:t>
            </a:fld>
            <a:endParaRPr lang="fa-I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D5E585-B371-4B7C-A31E-07938D1BAA7B}" type="datetimeFigureOut">
              <a:rPr lang="fa-IR" smtClean="0"/>
              <a:pPr/>
              <a:t>12/08/1441</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0D5E585-B371-4B7C-A31E-07938D1BAA7B}" type="datetimeFigureOut">
              <a:rPr lang="fa-IR" smtClean="0"/>
              <a:pPr/>
              <a:t>12/08/1441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0D5E585-B371-4B7C-A31E-07938D1BAA7B}" type="datetimeFigureOut">
              <a:rPr lang="fa-IR" smtClean="0"/>
              <a:pPr/>
              <a:t>12/08/1441</a:t>
            </a:fld>
            <a:endParaRPr lang="fa-I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a-I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7B07553-BE17-4DB3-9472-989DA4066787}" type="slidenum">
              <a:rPr lang="fa-IR" smtClean="0"/>
              <a:pPr/>
              <a:t>‹#›</a:t>
            </a:fld>
            <a:endParaRPr lang="fa-I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12/08/1441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12/08/1441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0D5E585-B371-4B7C-A31E-07938D1BAA7B}" type="datetimeFigureOut">
              <a:rPr lang="fa-IR" smtClean="0"/>
              <a:pPr/>
              <a:t>12/08/1441</a:t>
            </a:fld>
            <a:endParaRPr lang="fa-I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a-I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7B07553-BE17-4DB3-9472-989DA4066787}"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426410"/>
            <a:ext cx="8784976" cy="5530981"/>
          </a:xfrm>
        </p:spPr>
        <p:txBody>
          <a:bodyPr>
            <a:noAutofit/>
          </a:bodyPr>
          <a:lstStyle/>
          <a:p>
            <a:pPr algn="just"/>
            <a:r>
              <a:rPr lang="fa-IR" sz="1600" b="1" dirty="0" smtClean="0">
                <a:cs typeface="B Mitra" panose="00000400000000000000" pitchFamily="2" charset="-78"/>
              </a:rPr>
              <a:t>آثار مربوطه:</a:t>
            </a:r>
          </a:p>
          <a:p>
            <a:pPr algn="just"/>
            <a:r>
              <a:rPr lang="fa-IR" sz="1600" b="1" dirty="0" smtClean="0">
                <a:cs typeface="B Mitra" panose="00000400000000000000" pitchFamily="2" charset="-78"/>
              </a:rPr>
              <a:t> 1- کاتوزیان، همایون، (1390)، ایران جامعه کوتاه مدت، ترجمه، کوثری، عبدالله، تهران، نشر نی.</a:t>
            </a:r>
          </a:p>
          <a:p>
            <a:pPr algn="just"/>
            <a:r>
              <a:rPr lang="fa-IR" sz="1600" b="1" dirty="0" smtClean="0">
                <a:cs typeface="B Mitra" panose="00000400000000000000" pitchFamily="2" charset="-78"/>
              </a:rPr>
              <a:t>2- کاتوزیان، همایون،(1394)، تضاد </a:t>
            </a:r>
            <a:r>
              <a:rPr lang="fa-IR" sz="1600" b="1" dirty="0">
                <a:cs typeface="B Mitra" panose="00000400000000000000" pitchFamily="2" charset="-78"/>
              </a:rPr>
              <a:t>دولت و ملت </a:t>
            </a:r>
            <a:r>
              <a:rPr lang="fa-IR" sz="1600" b="1" dirty="0" smtClean="0">
                <a:cs typeface="B Mitra" panose="00000400000000000000" pitchFamily="2" charset="-78"/>
              </a:rPr>
              <a:t>نظريه </a:t>
            </a:r>
            <a:r>
              <a:rPr lang="fa-IR" sz="1600" b="1" dirty="0">
                <a:cs typeface="B Mitra" panose="00000400000000000000" pitchFamily="2" charset="-78"/>
              </a:rPr>
              <a:t>تاريخ و سياست در </a:t>
            </a:r>
            <a:r>
              <a:rPr lang="fa-IR" sz="1600" b="1" dirty="0" smtClean="0">
                <a:cs typeface="B Mitra" panose="00000400000000000000" pitchFamily="2" charset="-78"/>
              </a:rPr>
              <a:t>ايران، ترجمه طیب، علیرضا، تهران، نشر نی.</a:t>
            </a:r>
          </a:p>
          <a:p>
            <a:pPr algn="just"/>
            <a:r>
              <a:rPr lang="fa-IR" sz="1600" b="1" dirty="0" smtClean="0">
                <a:cs typeface="B Mitra" panose="00000400000000000000" pitchFamily="2" charset="-78"/>
              </a:rPr>
              <a:t>3- کاتوزیان، همایون، ( 1379)، دولت و جامعه ایران: انقراض قاجار و استقرار پهلوی، ترجمه افسار، حسن، تهران، نشر مرکز.</a:t>
            </a:r>
            <a:endParaRPr lang="fa-IR" sz="1600" b="1" dirty="0">
              <a:cs typeface="B Mitra" panose="00000400000000000000" pitchFamily="2" charset="-78"/>
            </a:endParaRPr>
          </a:p>
          <a:p>
            <a:pPr algn="just"/>
            <a:r>
              <a:rPr lang="fa-IR" sz="1600" b="1" dirty="0" smtClean="0">
                <a:cs typeface="B Mitra" panose="00000400000000000000" pitchFamily="2" charset="-78"/>
              </a:rPr>
              <a:t>رویکرد کاتوزیان تحت عنوان حکومت خودکامه و نیز جامعه </a:t>
            </a:r>
            <a:r>
              <a:rPr lang="fa-IR" sz="1600" b="1" dirty="0" smtClean="0">
                <a:cs typeface="B Mitra" panose="00000400000000000000" pitchFamily="2" charset="-78"/>
              </a:rPr>
              <a:t>بی آب و </a:t>
            </a:r>
            <a:r>
              <a:rPr lang="fa-IR" sz="1600" b="1" dirty="0" smtClean="0">
                <a:cs typeface="B Mitra" panose="00000400000000000000" pitchFamily="2" charset="-78"/>
              </a:rPr>
              <a:t>منزوی مطرح شده است.</a:t>
            </a:r>
          </a:p>
          <a:p>
            <a:pPr marL="109728" indent="0" algn="just">
              <a:buNone/>
            </a:pPr>
            <a:r>
              <a:rPr lang="fa-IR" sz="1600" b="1" dirty="0" smtClean="0">
                <a:cs typeface="B Mitra" panose="00000400000000000000" pitchFamily="2" charset="-78"/>
              </a:rPr>
              <a:t>آثار و گزاره های وی در توضیح جامعه ایران،</a:t>
            </a:r>
            <a:r>
              <a:rPr lang="fa-IR" sz="1600" b="1" dirty="0" smtClean="0">
                <a:cs typeface="B Mitra" panose="00000400000000000000" pitchFamily="2" charset="-78"/>
              </a:rPr>
              <a:t> </a:t>
            </a:r>
            <a:r>
              <a:rPr lang="fa-IR" sz="1600" b="1" dirty="0" smtClean="0">
                <a:cs typeface="B Mitra" panose="00000400000000000000" pitchFamily="2" charset="-78"/>
              </a:rPr>
              <a:t>تاثیرپذیری </a:t>
            </a:r>
            <a:r>
              <a:rPr lang="fa-IR" sz="1600" b="1" dirty="0" smtClean="0">
                <a:cs typeface="B Mitra" panose="00000400000000000000" pitchFamily="2" charset="-78"/>
              </a:rPr>
              <a:t>او از </a:t>
            </a:r>
            <a:r>
              <a:rPr lang="fa-IR" sz="1600" b="1" dirty="0" smtClean="0">
                <a:cs typeface="B Mitra" panose="00000400000000000000" pitchFamily="2" charset="-78"/>
              </a:rPr>
              <a:t>بنیان های فکری و روشی مارکس و </a:t>
            </a:r>
            <a:r>
              <a:rPr lang="fa-IR" sz="1600" b="1" dirty="0" smtClean="0">
                <a:cs typeface="B Mitra" panose="00000400000000000000" pitchFamily="2" charset="-78"/>
              </a:rPr>
              <a:t>ویتفوگل و تا حدودی نظریه شیوه تولید آسیایی را نشان می دهد.</a:t>
            </a:r>
            <a:endParaRPr lang="fa-IR" sz="1600" b="1" dirty="0" smtClean="0">
              <a:cs typeface="B Mitra" panose="00000400000000000000" pitchFamily="2" charset="-78"/>
            </a:endParaRPr>
          </a:p>
          <a:p>
            <a:pPr algn="just"/>
            <a:r>
              <a:rPr lang="fa-IR" sz="1600" b="1" dirty="0" smtClean="0">
                <a:cs typeface="B Mitra" panose="00000400000000000000" pitchFamily="2" charset="-78"/>
              </a:rPr>
              <a:t>او در نقد فئودالیسم ایرانی مدعی است که نظام برده داری به عنوان پیش شرط فئودالیسم در ایران قابل اثبات نیست</a:t>
            </a:r>
            <a:r>
              <a:rPr lang="fa-IR" sz="1600" b="1" dirty="0" smtClean="0">
                <a:cs typeface="B Mitra" panose="00000400000000000000" pitchFamily="2" charset="-78"/>
              </a:rPr>
              <a:t>. به نظر او </a:t>
            </a:r>
            <a:r>
              <a:rPr lang="fa-IR" sz="1600" b="1" dirty="0" smtClean="0">
                <a:cs typeface="B Mitra" panose="00000400000000000000" pitchFamily="2" charset="-78"/>
              </a:rPr>
              <a:t>اگر در ایران برده داری وجود داشت حتما باید بعد از آن مابا فئودالیسم روبرو می شدیم</a:t>
            </a:r>
            <a:r>
              <a:rPr lang="fa-IR" sz="1600" b="1" dirty="0" smtClean="0">
                <a:cs typeface="B Mitra" panose="00000400000000000000" pitchFamily="2" charset="-78"/>
              </a:rPr>
              <a:t>. او با توجه به مشخصات فئودالیسم در اروپا، مدعی است که این شرایط در مورد ایران دیده نشده و در نتیجه ایده فئودالیسم ایرانی بی معنی و غیرتاریخی است.</a:t>
            </a:r>
            <a:endParaRPr lang="fa-IR" sz="1600" b="1" dirty="0" smtClean="0">
              <a:cs typeface="B Mitra" panose="00000400000000000000" pitchFamily="2" charset="-78"/>
            </a:endParaRPr>
          </a:p>
          <a:p>
            <a:pPr algn="just"/>
            <a:r>
              <a:rPr lang="fa-IR" sz="1600" b="1" dirty="0" smtClean="0">
                <a:cs typeface="B Mitra" panose="00000400000000000000" pitchFamily="2" charset="-78"/>
              </a:rPr>
              <a:t>به نظر کاتوزیان وجه تمایز دولت ایران ان است که نه تنها قدرت مطلق که قدرت خودکامه- یعنی نه تنها قدرت مطلق در قانونگذاری بلکه قدرت مطلق در اعمال بی قانونی-را در انحصار خود داشته است. </a:t>
            </a:r>
            <a:endParaRPr lang="fa-IR" sz="1600" b="1" dirty="0" smtClean="0">
              <a:cs typeface="B Mitra" panose="00000400000000000000" pitchFamily="2" charset="-78"/>
            </a:endParaRPr>
          </a:p>
          <a:p>
            <a:pPr algn="just"/>
            <a:r>
              <a:rPr lang="fa-IR" sz="1600" b="1" dirty="0" smtClean="0">
                <a:cs typeface="B Mitra" panose="00000400000000000000" pitchFamily="2" charset="-78"/>
              </a:rPr>
              <a:t>اساس </a:t>
            </a:r>
            <a:r>
              <a:rPr lang="fa-IR" sz="1600" b="1" dirty="0" smtClean="0">
                <a:cs typeface="B Mitra" panose="00000400000000000000" pitchFamily="2" charset="-78"/>
              </a:rPr>
              <a:t>خودکامگی </a:t>
            </a:r>
            <a:r>
              <a:rPr lang="fa-IR" sz="1600" b="1" dirty="0" smtClean="0">
                <a:cs typeface="B Mitra" panose="00000400000000000000" pitchFamily="2" charset="-78"/>
              </a:rPr>
              <a:t>حکومت ریشه </a:t>
            </a:r>
            <a:r>
              <a:rPr lang="fa-IR" sz="1600" b="1" dirty="0" smtClean="0">
                <a:cs typeface="B Mitra" panose="00000400000000000000" pitchFamily="2" charset="-78"/>
              </a:rPr>
              <a:t>در دو واقعیت دارد: </a:t>
            </a:r>
            <a:r>
              <a:rPr lang="fa-IR" sz="1600" b="1" dirty="0" smtClean="0">
                <a:cs typeface="B Mitra" panose="00000400000000000000" pitchFamily="2" charset="-78"/>
              </a:rPr>
              <a:t>1- کم </a:t>
            </a:r>
            <a:r>
              <a:rPr lang="fa-IR" sz="1600" b="1" dirty="0" smtClean="0">
                <a:cs typeface="B Mitra" panose="00000400000000000000" pitchFamily="2" charset="-78"/>
              </a:rPr>
              <a:t>آبی و خشکی زمین و </a:t>
            </a:r>
            <a:r>
              <a:rPr lang="fa-IR" sz="1600" b="1" dirty="0" smtClean="0">
                <a:cs typeface="B Mitra" panose="00000400000000000000" pitchFamily="2" charset="-78"/>
              </a:rPr>
              <a:t>2- پراکندگی </a:t>
            </a:r>
            <a:r>
              <a:rPr lang="fa-IR" sz="1600" b="1" dirty="0" smtClean="0">
                <a:cs typeface="B Mitra" panose="00000400000000000000" pitchFamily="2" charset="-78"/>
              </a:rPr>
              <a:t>روستاها</a:t>
            </a:r>
            <a:r>
              <a:rPr lang="fa-IR" sz="1600" b="1" dirty="0" smtClean="0">
                <a:cs typeface="B Mitra" panose="00000400000000000000" pitchFamily="2" charset="-78"/>
              </a:rPr>
              <a:t>. کم آبی به شیوه خاص خودش نقشی اساسی در شکل  دادن به ساختار اقتصادی سیاسی ایران بازی کرده است.</a:t>
            </a:r>
          </a:p>
          <a:p>
            <a:pPr algn="just"/>
            <a:r>
              <a:rPr lang="fa-IR" sz="1600" b="1" dirty="0" smtClean="0">
                <a:cs typeface="B Mitra" panose="00000400000000000000" pitchFamily="2" charset="-78"/>
              </a:rPr>
              <a:t>کاتوزیان مدعی است که کانون قدرت استبدادی در شهر بوده است نه در روستا.</a:t>
            </a:r>
          </a:p>
          <a:p>
            <a:pPr algn="just"/>
            <a:r>
              <a:rPr lang="fa-IR" sz="1600" b="1" dirty="0" smtClean="0">
                <a:cs typeface="B Mitra" panose="00000400000000000000" pitchFamily="2" charset="-78"/>
              </a:rPr>
              <a:t>به لحاظ سیاسی تاریخ ایران مملو از ناآرامی، بی نظمی و کشت و کشتار در درون نظام سیاسی بوده است.</a:t>
            </a:r>
          </a:p>
          <a:p>
            <a:pPr algn="just"/>
            <a:r>
              <a:rPr lang="fa-IR" sz="1600" b="1" dirty="0" smtClean="0">
                <a:cs typeface="B Mitra" panose="00000400000000000000" pitchFamily="2" charset="-78"/>
              </a:rPr>
              <a:t>ورود اسلام به ایران نیز تغییر چندانی در ساختار اجتماعی ایجاد نکرد بلکه به بازتولید استبداد کمک کرد. </a:t>
            </a:r>
          </a:p>
          <a:p>
            <a:pPr algn="just"/>
            <a:r>
              <a:rPr lang="fa-IR" sz="1600" b="1" dirty="0" smtClean="0">
                <a:cs typeface="B Mitra" panose="00000400000000000000" pitchFamily="2" charset="-78"/>
              </a:rPr>
              <a:t>به نظر کاتوزیان جامعه ایرانی به لحاظ ناپایداری مالکیت خصوصی، عدم وابستگی دولت به طبقات اجتماعی، ناامنی، عدم تداوم و نبودن چشم انداز کم و بیش قابل اعتماد در زندگی فرد و اجتماع دچار ضعف ساختاری شده است.</a:t>
            </a:r>
            <a:endParaRPr lang="fa-IR" sz="1600" b="1" dirty="0" smtClean="0">
              <a:cs typeface="B Mitra" panose="00000400000000000000" pitchFamily="2" charset="-78"/>
            </a:endParaRPr>
          </a:p>
        </p:txBody>
      </p:sp>
      <p:sp>
        <p:nvSpPr>
          <p:cNvPr id="3" name="Title 2"/>
          <p:cNvSpPr>
            <a:spLocks noGrp="1"/>
          </p:cNvSpPr>
          <p:nvPr>
            <p:ph type="title"/>
          </p:nvPr>
        </p:nvSpPr>
        <p:spPr/>
        <p:txBody>
          <a:bodyPr>
            <a:normAutofit fontScale="90000"/>
          </a:bodyPr>
          <a:lstStyle/>
          <a:p>
            <a:pPr algn="ctr"/>
            <a:r>
              <a:rPr lang="fa-IR" dirty="0">
                <a:cs typeface="B Titr" panose="00000700000000000000" pitchFamily="2" charset="-78"/>
              </a:rPr>
              <a:t>رویکرد دولت خودکامه و جامعه کوتاه مدت کاتوزیان</a:t>
            </a:r>
            <a:endParaRPr lang="fa-IR" dirty="0"/>
          </a:p>
        </p:txBody>
      </p:sp>
    </p:spTree>
    <p:extLst>
      <p:ext uri="{BB962C8B-B14F-4D97-AF65-F5344CB8AC3E}">
        <p14:creationId xmlns:p14="http://schemas.microsoft.com/office/powerpoint/2010/main" val="746547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481328"/>
            <a:ext cx="8568952" cy="5044016"/>
          </a:xfrm>
        </p:spPr>
        <p:txBody>
          <a:bodyPr>
            <a:normAutofit fontScale="55000" lnSpcReduction="20000"/>
          </a:bodyPr>
          <a:lstStyle/>
          <a:p>
            <a:pPr algn="just"/>
            <a:r>
              <a:rPr lang="fa-IR" sz="2800" b="1" dirty="0">
                <a:cs typeface="B Mitra" panose="00000400000000000000" pitchFamily="2" charset="-78"/>
              </a:rPr>
              <a:t>سیمایی که کاتوزیان از حکومت خودکامه ارائه می کند بر چند عنصر مبتنی است: فقدان مالکیت خصوصی، سلطه دولت بر امور اقتصادی و سیاسی و اجتماعی، فقدان نظام طبقاتی، عدم تمرکز ثروت و استمرار بی نظمی و بی ثباتی.</a:t>
            </a:r>
          </a:p>
          <a:p>
            <a:pPr algn="just"/>
            <a:r>
              <a:rPr lang="fa-IR" sz="2800" b="1" dirty="0">
                <a:cs typeface="B Mitra" panose="00000400000000000000" pitchFamily="2" charset="-78"/>
              </a:rPr>
              <a:t>اندیشه مرکزی کاتوزیان این است که در طول تاریخ ایران دارای دولت و جامعه ای خودکامه و فاقد طبقات اجتماعی و فقدان قانون </a:t>
            </a:r>
            <a:r>
              <a:rPr lang="fa-IR" sz="2800" b="1" dirty="0" smtClean="0">
                <a:cs typeface="B Mitra" panose="00000400000000000000" pitchFamily="2" charset="-78"/>
              </a:rPr>
              <a:t>و سیاست </a:t>
            </a:r>
            <a:r>
              <a:rPr lang="fa-IR" sz="2800" b="1" dirty="0">
                <a:cs typeface="B Mitra" panose="00000400000000000000" pitchFamily="2" charset="-78"/>
              </a:rPr>
              <a:t>بوده </a:t>
            </a:r>
            <a:r>
              <a:rPr lang="fa-IR" sz="2800" b="1" dirty="0" smtClean="0">
                <a:cs typeface="B Mitra" panose="00000400000000000000" pitchFamily="2" charset="-78"/>
              </a:rPr>
              <a:t>است، چون قانون و قواعد محدودکننده قدرت دولت وجود نداشت.</a:t>
            </a:r>
          </a:p>
          <a:p>
            <a:pPr algn="just"/>
            <a:r>
              <a:rPr lang="fa-IR" sz="2800" b="1" dirty="0" smtClean="0">
                <a:cs typeface="B Mitra" panose="00000400000000000000" pitchFamily="2" charset="-78"/>
              </a:rPr>
              <a:t>ایران برخلاف جامعه درازمدت اروپا، جامعه ای کوتاه مدت- خانه کلنگی- بوده است. در این جامعه حتی تغییرات مهم و بنیادین اغلب عمری کوتاه داشته است. جامعه کلنگی یعنی جامعه ای که بسیاری از جنبه های ان- سیاسی اجتماعی اموزشی و ادبی-پیوسته در معرض این خطر است که هوی و هوس کوتاه مدت جامعه با کلنگ به جانش بیفتد.</a:t>
            </a:r>
          </a:p>
          <a:p>
            <a:pPr algn="just"/>
            <a:r>
              <a:rPr lang="fa-IR" sz="2800" b="1" dirty="0" smtClean="0">
                <a:cs typeface="B Mitra" panose="00000400000000000000" pitchFamily="2" charset="-78"/>
              </a:rPr>
              <a:t>سه ویژگی نشانگر ماهیت جامعه کوتاه مدت عبارتند از:</a:t>
            </a:r>
          </a:p>
          <a:p>
            <a:pPr algn="just"/>
            <a:r>
              <a:rPr lang="fa-IR" sz="2800" b="1" dirty="0" smtClean="0">
                <a:cs typeface="B Mitra" panose="00000400000000000000" pitchFamily="2" charset="-78"/>
              </a:rPr>
              <a:t>1- مشکل مشروعیت و جانشینی: در ایران هیچ قانون یا سنت تخطی ناپذیری وجود نداشت که جانشینی و یا مشروعیت را پیش از وقوع آن قابل پیش بینی کند. اساسی ترین اصل برای جانشینی و مشروعیت نخست زادگی نبود هرچند که پسر یا خویشاوند فرمانرو از موقعیت بهتری برخوردار بود. قاعده اصلی برخورداری از فره ایزدی یا فیض الهی بود. چون جانشینی و مشروعیت در گرو فیض الهی بود که کم و بیش هر کس می توانست با اتکا بر تصاحب قدرت و حفظ قدرت خود را برخوردار از آن قلمداد کند، هیچ چارچوب قانونی او را محدود نمی کرد. این فرد به همین علت نیازی به توافق هیچ بخشی از جامعه نداشت و تنها متکی به اطاعت اجباری مردم بود.</a:t>
            </a:r>
          </a:p>
          <a:p>
            <a:pPr algn="just"/>
            <a:r>
              <a:rPr lang="fa-IR" sz="2800" b="1" dirty="0" smtClean="0">
                <a:cs typeface="B Mitra" panose="00000400000000000000" pitchFamily="2" charset="-78"/>
              </a:rPr>
              <a:t>فرمانرو همواره در هراس از کودتای درباریان یا شورش مردم به سر می برد. ایرانیان معمولا از فرمانروای خود بیزار بودند و ارزومند آن که یکی کم تر بیدادگر یا دادگرتر جای او را بگیرد. بدیهی است که دولت استبدادی و جامعه خودسر یا حکومت بی مسئولیت و جامعه نافرمان دو روی یک سکه بودند.</a:t>
            </a:r>
          </a:p>
          <a:p>
            <a:pPr algn="just"/>
            <a:r>
              <a:rPr lang="fa-IR" sz="2800" b="1" dirty="0" smtClean="0">
                <a:cs typeface="B Mitra" panose="00000400000000000000" pitchFamily="2" charset="-78"/>
              </a:rPr>
              <a:t>2-بی اعتبار بودن جان و مال: چون شاه نایب خداوند بر روی زمین بود ناچار به پاسخگویی نبود و بر جان و مال اتباع یا همان رعیت گشاده دستی داشت. هیچ قانون یا نظام نامه ای قدرت دولت را محدود نمی کرد. چون حکومت مبتنی بر قانون نبود، قدرت، مالکیت و نفس زندگی را می توانستند بی هیچ تشریفات رسمی از فرد سلب کنند. مصادره اموال و املاک کاری رایج بوده است. </a:t>
            </a:r>
          </a:p>
          <a:p>
            <a:pPr algn="just"/>
            <a:r>
              <a:rPr lang="fa-IR" sz="2800" b="1" dirty="0" smtClean="0">
                <a:cs typeface="B Mitra" panose="00000400000000000000" pitchFamily="2" charset="-78"/>
              </a:rPr>
              <a:t>3-مشکلات انباشت و توسعه:  قاعده بدیهی این است که پس انداز و انباشت مداوم تنها در چهارچوب جامعه ای منطقی است که دچار هراس از غارت و مصادره اموال نباشد.</a:t>
            </a:r>
            <a:endParaRPr lang="fa-IR" sz="2800" b="1" dirty="0">
              <a:cs typeface="B Mitra" panose="00000400000000000000" pitchFamily="2" charset="-78"/>
            </a:endParaRPr>
          </a:p>
          <a:p>
            <a:endParaRPr lang="fa-IR" dirty="0"/>
          </a:p>
        </p:txBody>
      </p:sp>
      <p:sp>
        <p:nvSpPr>
          <p:cNvPr id="3" name="Title 2"/>
          <p:cNvSpPr>
            <a:spLocks noGrp="1"/>
          </p:cNvSpPr>
          <p:nvPr>
            <p:ph type="title"/>
          </p:nvPr>
        </p:nvSpPr>
        <p:spPr/>
        <p:txBody>
          <a:bodyPr/>
          <a:lstStyle/>
          <a:p>
            <a:r>
              <a:rPr lang="fa-IR" dirty="0" smtClean="0">
                <a:cs typeface="B Titr" panose="00000700000000000000" pitchFamily="2" charset="-78"/>
              </a:rPr>
              <a:t>کاتوزیان، ایران جامعه ای کوتاه مدت-2</a:t>
            </a:r>
            <a:endParaRPr lang="fa-IR" dirty="0">
              <a:cs typeface="B Titr" panose="00000700000000000000" pitchFamily="2" charset="-78"/>
            </a:endParaRPr>
          </a:p>
        </p:txBody>
      </p:sp>
    </p:spTree>
    <p:extLst>
      <p:ext uri="{BB962C8B-B14F-4D97-AF65-F5344CB8AC3E}">
        <p14:creationId xmlns:p14="http://schemas.microsoft.com/office/powerpoint/2010/main" val="1517270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16024"/>
          </a:xfrm>
        </p:spPr>
        <p:txBody>
          <a:bodyPr>
            <a:normAutofit fontScale="62500" lnSpcReduction="20000"/>
          </a:bodyPr>
          <a:lstStyle/>
          <a:p>
            <a:pPr algn="just"/>
            <a:r>
              <a:rPr lang="fa-IR" sz="2400" b="1" dirty="0">
                <a:cs typeface="B Mitra" panose="00000400000000000000" pitchFamily="2" charset="-78"/>
              </a:rPr>
              <a:t> </a:t>
            </a:r>
            <a:r>
              <a:rPr lang="fa-IR" sz="2400" b="1" dirty="0" smtClean="0">
                <a:cs typeface="B Mitra" panose="00000400000000000000" pitchFamily="2" charset="-78"/>
              </a:rPr>
              <a:t>آرای </a:t>
            </a:r>
            <a:r>
              <a:rPr lang="fa-IR" sz="2400" b="1" dirty="0">
                <a:cs typeface="B Mitra" panose="00000400000000000000" pitchFamily="2" charset="-78"/>
              </a:rPr>
              <a:t>کاتوزیان درباره تاریخ ایران در عین حال </a:t>
            </a:r>
            <a:r>
              <a:rPr lang="fa-IR" sz="2400" b="1" dirty="0" smtClean="0">
                <a:cs typeface="B Mitra" panose="00000400000000000000" pitchFamily="2" charset="-78"/>
              </a:rPr>
              <a:t>که تلاشی </a:t>
            </a:r>
            <a:r>
              <a:rPr lang="fa-IR" sz="2400" b="1" dirty="0">
                <a:cs typeface="B Mitra" panose="00000400000000000000" pitchFamily="2" charset="-78"/>
              </a:rPr>
              <a:t>ارزشمند و قابل اعتنا جهت </a:t>
            </a:r>
            <a:r>
              <a:rPr lang="fa-IR" sz="2400" b="1" dirty="0" smtClean="0">
                <a:cs typeface="B Mitra" panose="00000400000000000000" pitchFamily="2" charset="-78"/>
              </a:rPr>
              <a:t>شناخت </a:t>
            </a:r>
            <a:r>
              <a:rPr lang="fa-IR" sz="2400" b="1" dirty="0">
                <a:cs typeface="B Mitra" panose="00000400000000000000" pitchFamily="2" charset="-78"/>
              </a:rPr>
              <a:t>برخی ویژگی‌های تاریخی جامعه ایرانی محسوب می‌شود اما برخی مشکلات و </a:t>
            </a:r>
            <a:r>
              <a:rPr lang="fa-IR" sz="2400" b="1" dirty="0" smtClean="0">
                <a:cs typeface="B Mitra" panose="00000400000000000000" pitchFamily="2" charset="-78"/>
              </a:rPr>
              <a:t>کاستی های </a:t>
            </a:r>
            <a:r>
              <a:rPr lang="fa-IR" sz="2400" b="1" dirty="0">
                <a:cs typeface="B Mitra" panose="00000400000000000000" pitchFamily="2" charset="-78"/>
              </a:rPr>
              <a:t>جدی </a:t>
            </a:r>
            <a:r>
              <a:rPr lang="fa-IR" sz="2400" b="1" dirty="0" smtClean="0">
                <a:cs typeface="B Mitra" panose="00000400000000000000" pitchFamily="2" charset="-78"/>
              </a:rPr>
              <a:t>نیز دارد</a:t>
            </a:r>
            <a:r>
              <a:rPr lang="fa-IR" sz="2400" b="1" dirty="0">
                <a:cs typeface="B Mitra" panose="00000400000000000000" pitchFamily="2" charset="-78"/>
              </a:rPr>
              <a:t>. </a:t>
            </a:r>
          </a:p>
          <a:p>
            <a:pPr algn="just"/>
            <a:r>
              <a:rPr lang="fa-IR" sz="2400" b="1" dirty="0" smtClean="0">
                <a:solidFill>
                  <a:srgbClr val="000000"/>
                </a:solidFill>
                <a:cs typeface="B Mitra" panose="00000400000000000000" pitchFamily="2" charset="-78"/>
              </a:rPr>
              <a:t>واقعیت </a:t>
            </a:r>
            <a:r>
              <a:rPr lang="fa-IR" sz="2400" b="1" dirty="0">
                <a:solidFill>
                  <a:srgbClr val="000000"/>
                </a:solidFill>
                <a:cs typeface="B Mitra" panose="00000400000000000000" pitchFamily="2" charset="-78"/>
              </a:rPr>
              <a:t>تجربی تاریخ </a:t>
            </a:r>
            <a:r>
              <a:rPr lang="fa-IR" sz="2400" b="1" dirty="0" smtClean="0">
                <a:solidFill>
                  <a:srgbClr val="000000"/>
                </a:solidFill>
                <a:cs typeface="B Mitra" panose="00000400000000000000" pitchFamily="2" charset="-78"/>
              </a:rPr>
              <a:t>ایران درستی </a:t>
            </a:r>
            <a:r>
              <a:rPr lang="fa-IR" sz="2400" b="1" dirty="0">
                <a:solidFill>
                  <a:srgbClr val="000000"/>
                </a:solidFill>
                <a:cs typeface="B Mitra" panose="00000400000000000000" pitchFamily="2" charset="-78"/>
              </a:rPr>
              <a:t>کوتاه‌مدتی </a:t>
            </a:r>
            <a:r>
              <a:rPr lang="fa-IR" sz="2400" b="1" dirty="0" smtClean="0">
                <a:solidFill>
                  <a:srgbClr val="000000"/>
                </a:solidFill>
                <a:cs typeface="B Mitra" panose="00000400000000000000" pitchFamily="2" charset="-78"/>
              </a:rPr>
              <a:t>جامعه ایران را </a:t>
            </a:r>
            <a:r>
              <a:rPr lang="fa-IR" sz="2400" b="1" dirty="0">
                <a:solidFill>
                  <a:srgbClr val="000000"/>
                </a:solidFill>
                <a:cs typeface="B Mitra" panose="00000400000000000000" pitchFamily="2" charset="-78"/>
              </a:rPr>
              <a:t>تایید نمی‌کند </a:t>
            </a:r>
            <a:r>
              <a:rPr lang="fa-IR" sz="2400" b="1" dirty="0" smtClean="0">
                <a:solidFill>
                  <a:srgbClr val="000000"/>
                </a:solidFill>
                <a:cs typeface="B Mitra" panose="00000400000000000000" pitchFamily="2" charset="-78"/>
              </a:rPr>
              <a:t>بلکه </a:t>
            </a:r>
            <a:r>
              <a:rPr lang="fa-IR" sz="2400" b="1" dirty="0" smtClean="0">
                <a:cs typeface="B Mitra" panose="00000400000000000000" pitchFamily="2" charset="-78"/>
              </a:rPr>
              <a:t>شواهد </a:t>
            </a:r>
            <a:r>
              <a:rPr lang="fa-IR" sz="2400" b="1" dirty="0">
                <a:cs typeface="B Mitra" panose="00000400000000000000" pitchFamily="2" charset="-78"/>
              </a:rPr>
              <a:t>تجربی نقیض نظریه حکومت خودکامه در ایران </a:t>
            </a:r>
            <a:r>
              <a:rPr lang="fa-IR" sz="2400" b="1" dirty="0" smtClean="0">
                <a:cs typeface="B Mitra" panose="00000400000000000000" pitchFamily="2" charset="-78"/>
              </a:rPr>
              <a:t>قابل اعتناست. شواهد </a:t>
            </a:r>
            <a:r>
              <a:rPr lang="fa-IR" sz="2400" b="1" dirty="0">
                <a:cs typeface="B Mitra" panose="00000400000000000000" pitchFamily="2" charset="-78"/>
              </a:rPr>
              <a:t>گویاست که دولت در ایران هرکاری را که </a:t>
            </a:r>
            <a:r>
              <a:rPr lang="fa-IR" sz="2400" b="1" dirty="0" smtClean="0">
                <a:cs typeface="B Mitra" panose="00000400000000000000" pitchFamily="2" charset="-78"/>
              </a:rPr>
              <a:t>می خواست </a:t>
            </a:r>
            <a:r>
              <a:rPr lang="fa-IR" sz="2400" b="1" dirty="0">
                <a:cs typeface="B Mitra" panose="00000400000000000000" pitchFamily="2" charset="-78"/>
              </a:rPr>
              <a:t>نمی </a:t>
            </a:r>
            <a:r>
              <a:rPr lang="fa-IR" sz="2400" b="1" dirty="0" smtClean="0">
                <a:cs typeface="B Mitra" panose="00000400000000000000" pitchFamily="2" charset="-78"/>
              </a:rPr>
              <a:t>توانست </a:t>
            </a:r>
            <a:r>
              <a:rPr lang="fa-IR" sz="2400" b="1" dirty="0">
                <a:cs typeface="B Mitra" panose="00000400000000000000" pitchFamily="2" charset="-78"/>
              </a:rPr>
              <a:t>انجام دهد. دولت اتفاقا در ایران </a:t>
            </a:r>
            <a:r>
              <a:rPr lang="fa-IR" sz="2400" b="1" dirty="0" smtClean="0">
                <a:cs typeface="B Mitra" panose="00000400000000000000" pitchFamily="2" charset="-78"/>
              </a:rPr>
              <a:t>در برهه هایی بی </a:t>
            </a:r>
            <a:r>
              <a:rPr lang="fa-IR" sz="2400" b="1" dirty="0">
                <a:cs typeface="B Mitra" panose="00000400000000000000" pitchFamily="2" charset="-78"/>
              </a:rPr>
              <a:t>قدرت </a:t>
            </a:r>
            <a:r>
              <a:rPr lang="fa-IR" sz="2400" b="1" dirty="0" smtClean="0">
                <a:cs typeface="B Mitra" panose="00000400000000000000" pitchFamily="2" charset="-78"/>
              </a:rPr>
              <a:t>بوده و </a:t>
            </a:r>
            <a:r>
              <a:rPr lang="fa-IR" sz="2400" b="1" dirty="0">
                <a:cs typeface="B Mitra" panose="00000400000000000000" pitchFamily="2" charset="-78"/>
              </a:rPr>
              <a:t>سنت های اجتماعی، دین، مناسبات اجتماعی، گروه های ذی نفوذ، خاندان های بزرگ و ... در این زمینه </a:t>
            </a:r>
            <a:r>
              <a:rPr lang="fa-IR" sz="2400" b="1" dirty="0" smtClean="0">
                <a:cs typeface="B Mitra" panose="00000400000000000000" pitchFamily="2" charset="-78"/>
              </a:rPr>
              <a:t>کارآ نشان داده اند</a:t>
            </a:r>
            <a:r>
              <a:rPr lang="fa-IR" sz="2400" b="1" dirty="0">
                <a:cs typeface="B Mitra" panose="00000400000000000000" pitchFamily="2" charset="-78"/>
              </a:rPr>
              <a:t>.</a:t>
            </a:r>
          </a:p>
          <a:p>
            <a:pPr algn="just"/>
            <a:r>
              <a:rPr lang="fa-IR" sz="2400" b="1" dirty="0">
                <a:cs typeface="B Mitra" panose="00000400000000000000" pitchFamily="2" charset="-78"/>
              </a:rPr>
              <a:t>اگر فرض بر پذیرش حرکت دوری باشد یعنی نظام اجتماعی ایران در طی این دوره ها هیچ تغییری نکرده معنایش این است که جامعه ای در کار نبوده است. در این صورت بروز انقلاب های سیاسی-اجتماعی معاصر را چگونه می توان توضیح داد</a:t>
            </a:r>
            <a:r>
              <a:rPr lang="fa-IR" sz="2400" b="1" dirty="0" smtClean="0">
                <a:cs typeface="B Mitra" panose="00000400000000000000" pitchFamily="2" charset="-78"/>
              </a:rPr>
              <a:t>؟ با پذیرش دیدگاه کاتوزیان امکان شکل گیری هیچ جنبش اجتماعی وجود نخواهد داشت.</a:t>
            </a:r>
            <a:endParaRPr lang="fa-IR" sz="2400" b="1" dirty="0">
              <a:cs typeface="B Mitra" panose="00000400000000000000" pitchFamily="2" charset="-78"/>
            </a:endParaRPr>
          </a:p>
          <a:p>
            <a:pPr algn="just"/>
            <a:r>
              <a:rPr lang="fa-IR" sz="2400" b="1" dirty="0">
                <a:cs typeface="B Mitra" panose="00000400000000000000" pitchFamily="2" charset="-78"/>
              </a:rPr>
              <a:t>تقلیل گرایی در باور توسعه ای کاتوزیان برجسته و مشهود است. کاتوزیان همه تحولات ایران را به شورش تقلیل </a:t>
            </a:r>
            <a:r>
              <a:rPr lang="fa-IR" sz="2400" b="1" dirty="0" smtClean="0">
                <a:cs typeface="B Mitra" panose="00000400000000000000" pitchFamily="2" charset="-78"/>
              </a:rPr>
              <a:t>داده است. </a:t>
            </a:r>
            <a:r>
              <a:rPr lang="fa-IR" sz="2400" b="1" dirty="0">
                <a:cs typeface="B Mitra" panose="00000400000000000000" pitchFamily="2" charset="-78"/>
              </a:rPr>
              <a:t>او مدعی بقای عقب ماندگی و تحجر و بازگشت به گذشته و انحطاط </a:t>
            </a:r>
            <a:r>
              <a:rPr lang="fa-IR" sz="2400" b="1" dirty="0" smtClean="0">
                <a:cs typeface="B Mitra" panose="00000400000000000000" pitchFamily="2" charset="-78"/>
              </a:rPr>
              <a:t>است.</a:t>
            </a:r>
          </a:p>
          <a:p>
            <a:pPr algn="just"/>
            <a:r>
              <a:rPr lang="fa-IR" sz="2400" b="1" dirty="0" smtClean="0">
                <a:cs typeface="B Mitra" panose="00000400000000000000" pitchFamily="2" charset="-78"/>
              </a:rPr>
              <a:t>دیدگاه‌های </a:t>
            </a:r>
            <a:r>
              <a:rPr lang="fa-IR" sz="2400" b="1" dirty="0">
                <a:cs typeface="B Mitra" panose="00000400000000000000" pitchFamily="2" charset="-78"/>
              </a:rPr>
              <a:t>کاتوزیان به لحاظ </a:t>
            </a:r>
            <a:r>
              <a:rPr lang="fa-IR" sz="2400" b="1" dirty="0" smtClean="0">
                <a:cs typeface="B Mitra" panose="00000400000000000000" pitchFamily="2" charset="-78"/>
              </a:rPr>
              <a:t>مبادی نظری </a:t>
            </a:r>
            <a:r>
              <a:rPr lang="fa-IR" sz="2400" b="1" dirty="0">
                <a:cs typeface="B Mitra" panose="00000400000000000000" pitchFamily="2" charset="-78"/>
              </a:rPr>
              <a:t>با اندک تفاوت‌ها و تغییراتی، متاثر از الگوی شیوه تولید آسیایی است و </a:t>
            </a:r>
            <a:r>
              <a:rPr lang="fa-IR" sz="2400" b="1" dirty="0" smtClean="0">
                <a:cs typeface="B Mitra" panose="00000400000000000000" pitchFamily="2" charset="-78"/>
              </a:rPr>
              <a:t>حامل رگه هایی از </a:t>
            </a:r>
            <a:r>
              <a:rPr lang="fa-IR" sz="2400" b="1" dirty="0">
                <a:cs typeface="B Mitra" panose="00000400000000000000" pitchFamily="2" charset="-78"/>
              </a:rPr>
              <a:t>گفتمان شرق‌شناسی </a:t>
            </a:r>
            <a:r>
              <a:rPr lang="fa-IR" sz="2400" b="1" dirty="0" smtClean="0">
                <a:cs typeface="B Mitra" panose="00000400000000000000" pitchFamily="2" charset="-78"/>
              </a:rPr>
              <a:t>اروپامحور </a:t>
            </a:r>
            <a:r>
              <a:rPr lang="fa-IR" sz="2400" b="1" dirty="0">
                <a:cs typeface="B Mitra" panose="00000400000000000000" pitchFamily="2" charset="-78"/>
              </a:rPr>
              <a:t>درباره تاریخ ایران </a:t>
            </a:r>
            <a:r>
              <a:rPr lang="fa-IR" sz="2400" b="1" dirty="0" smtClean="0">
                <a:cs typeface="B Mitra" panose="00000400000000000000" pitchFamily="2" charset="-78"/>
              </a:rPr>
              <a:t>است. </a:t>
            </a:r>
          </a:p>
          <a:p>
            <a:pPr algn="just"/>
            <a:r>
              <a:rPr lang="fa-IR" sz="2400" b="1" dirty="0" smtClean="0">
                <a:cs typeface="B Mitra" panose="00000400000000000000" pitchFamily="2" charset="-78"/>
              </a:rPr>
              <a:t>غلبه رویکرد </a:t>
            </a:r>
            <a:r>
              <a:rPr lang="fa-IR" sz="2400" b="1" dirty="0">
                <a:cs typeface="B Mitra" panose="00000400000000000000" pitchFamily="2" charset="-78"/>
              </a:rPr>
              <a:t>تحلیلی ساختارگرا و غفلت و بی‌اعتنایی به مبانی </a:t>
            </a:r>
            <a:r>
              <a:rPr lang="fa-IR" sz="2400" b="1" dirty="0" smtClean="0">
                <a:cs typeface="B Mitra" panose="00000400000000000000" pitchFamily="2" charset="-78"/>
              </a:rPr>
              <a:t>و متغیرهای فرهنگی در تحلیل </a:t>
            </a:r>
            <a:r>
              <a:rPr lang="fa-IR" sz="2400" b="1" dirty="0">
                <a:cs typeface="B Mitra" panose="00000400000000000000" pitchFamily="2" charset="-78"/>
              </a:rPr>
              <a:t>تاریخ ایران از دیگر </a:t>
            </a:r>
            <a:r>
              <a:rPr lang="fa-IR" sz="2400" b="1" dirty="0" smtClean="0">
                <a:cs typeface="B Mitra" panose="00000400000000000000" pitchFamily="2" charset="-78"/>
              </a:rPr>
              <a:t>کاستی های </a:t>
            </a:r>
            <a:r>
              <a:rPr lang="fa-IR" sz="2400" b="1" dirty="0">
                <a:cs typeface="B Mitra" panose="00000400000000000000" pitchFamily="2" charset="-78"/>
              </a:rPr>
              <a:t>تحلیل کاتوزیان در </a:t>
            </a:r>
            <a:r>
              <a:rPr lang="fa-IR" sz="2400" b="1" dirty="0" smtClean="0">
                <a:cs typeface="B Mitra" panose="00000400000000000000" pitchFamily="2" charset="-78"/>
              </a:rPr>
              <a:t>فهم و توضیح </a:t>
            </a:r>
            <a:r>
              <a:rPr lang="fa-IR" sz="2400" b="1" dirty="0">
                <a:cs typeface="B Mitra" panose="00000400000000000000" pitchFamily="2" charset="-78"/>
              </a:rPr>
              <a:t>تاریخ ایران است. </a:t>
            </a:r>
            <a:endParaRPr lang="fa-IR" sz="2400" b="1" dirty="0" smtClean="0">
              <a:cs typeface="B Mitra" panose="00000400000000000000" pitchFamily="2" charset="-78"/>
            </a:endParaRPr>
          </a:p>
          <a:p>
            <a:pPr algn="just"/>
            <a:r>
              <a:rPr lang="fa-IR" sz="2400" b="1" dirty="0" smtClean="0">
                <a:cs typeface="B Mitra" panose="00000400000000000000" pitchFamily="2" charset="-78"/>
              </a:rPr>
              <a:t>دولت‌محوری </a:t>
            </a:r>
            <a:r>
              <a:rPr lang="fa-IR" sz="2400" b="1" dirty="0">
                <a:cs typeface="B Mitra" panose="00000400000000000000" pitchFamily="2" charset="-78"/>
              </a:rPr>
              <a:t>و برجسته ساختن نقش تعیین‌کننده دولت در تاریخ ایران </a:t>
            </a:r>
            <a:r>
              <a:rPr lang="fa-IR" sz="2400" b="1" dirty="0" smtClean="0">
                <a:cs typeface="B Mitra" panose="00000400000000000000" pitchFamily="2" charset="-78"/>
              </a:rPr>
              <a:t>و نادیده انگاری جامعه و نیروهای اجتماعی در تاریخ طولانی ایران از </a:t>
            </a:r>
            <a:r>
              <a:rPr lang="fa-IR" sz="2400" b="1" dirty="0">
                <a:cs typeface="B Mitra" panose="00000400000000000000" pitchFamily="2" charset="-78"/>
              </a:rPr>
              <a:t>دیگر </a:t>
            </a:r>
            <a:r>
              <a:rPr lang="fa-IR" sz="2400" b="1" dirty="0" smtClean="0">
                <a:cs typeface="B Mitra" panose="00000400000000000000" pitchFamily="2" charset="-78"/>
              </a:rPr>
              <a:t>نقصان های رویکردکاتوزیان </a:t>
            </a:r>
            <a:r>
              <a:rPr lang="fa-IR" sz="2400" b="1" dirty="0">
                <a:cs typeface="B Mitra" panose="00000400000000000000" pitchFamily="2" charset="-78"/>
              </a:rPr>
              <a:t>است. </a:t>
            </a:r>
            <a:endParaRPr lang="fa-IR" sz="2400" b="1" dirty="0" smtClean="0">
              <a:cs typeface="B Mitra" panose="00000400000000000000" pitchFamily="2" charset="-78"/>
            </a:endParaRPr>
          </a:p>
          <a:p>
            <a:pPr algn="just"/>
            <a:r>
              <a:rPr lang="fa-IR" sz="2400" b="1" dirty="0" smtClean="0">
                <a:cs typeface="B Mitra" panose="00000400000000000000" pitchFamily="2" charset="-78"/>
              </a:rPr>
              <a:t>اعتقاد </a:t>
            </a:r>
            <a:r>
              <a:rPr lang="fa-IR" sz="2400" b="1" dirty="0">
                <a:cs typeface="B Mitra" panose="00000400000000000000" pitchFamily="2" charset="-78"/>
              </a:rPr>
              <a:t>به «عقب‌ماندگی» </a:t>
            </a:r>
            <a:r>
              <a:rPr lang="fa-IR" sz="2400" b="1" dirty="0" smtClean="0">
                <a:cs typeface="B Mitra" panose="00000400000000000000" pitchFamily="2" charset="-78"/>
              </a:rPr>
              <a:t>ذاتی و پایدار با توجه به ساختار اقلیمی/بی آبی و نادیده گرفتن پویایی ها و دینامیسم های تاریخی و اجتماعی جامعه ایران یکی دیگر از نقائص رویکرد حکومت خودکامه کاتوزیان به شمار می رود.</a:t>
            </a:r>
          </a:p>
          <a:p>
            <a:pPr algn="just"/>
            <a:r>
              <a:rPr lang="fa-IR" sz="2400" b="1" dirty="0" smtClean="0">
                <a:cs typeface="B Mitra" panose="00000400000000000000" pitchFamily="2" charset="-78"/>
              </a:rPr>
              <a:t>تعمیم ناروا و یکپارچه پنداشتن تاریخ ایران از دوران باستان تا دوره اسلامی و معاصر و کم اعتنایی به تنوعات ادوار تاریخی، کاستی دیگر آرای کاتوزیان به شمار می رود. </a:t>
            </a:r>
            <a:endParaRPr lang="fa-IR" sz="2400" b="1" dirty="0">
              <a:cs typeface="B Mitra" panose="00000400000000000000" pitchFamily="2" charset="-78"/>
            </a:endParaRPr>
          </a:p>
          <a:p>
            <a:endParaRPr lang="fa-IR" b="1" dirty="0">
              <a:cs typeface="B Mitra" panose="00000400000000000000" pitchFamily="2" charset="-78"/>
            </a:endParaRPr>
          </a:p>
        </p:txBody>
      </p:sp>
      <p:sp>
        <p:nvSpPr>
          <p:cNvPr id="3" name="Title 2"/>
          <p:cNvSpPr>
            <a:spLocks noGrp="1"/>
          </p:cNvSpPr>
          <p:nvPr>
            <p:ph type="title"/>
          </p:nvPr>
        </p:nvSpPr>
        <p:spPr/>
        <p:txBody>
          <a:bodyPr>
            <a:normAutofit fontScale="90000"/>
          </a:bodyPr>
          <a:lstStyle/>
          <a:p>
            <a:pPr algn="ctr"/>
            <a:r>
              <a:rPr lang="fa-IR" dirty="0" smtClean="0">
                <a:cs typeface="B Titr" panose="00000700000000000000" pitchFamily="2" charset="-78"/>
              </a:rPr>
              <a:t>ارزیابی دیدگاه حکومت خودکامه و جامعه کوتاه مدت</a:t>
            </a:r>
            <a:endParaRPr lang="fa-IR" dirty="0">
              <a:cs typeface="B Titr" panose="00000700000000000000" pitchFamily="2" charset="-78"/>
            </a:endParaRPr>
          </a:p>
        </p:txBody>
      </p:sp>
    </p:spTree>
    <p:extLst>
      <p:ext uri="{BB962C8B-B14F-4D97-AF65-F5344CB8AC3E}">
        <p14:creationId xmlns:p14="http://schemas.microsoft.com/office/powerpoint/2010/main" val="3721383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444</TotalTime>
  <Words>1230</Words>
  <Application>Microsoft Office PowerPoint</Application>
  <PresentationFormat>On-screen Show (4:3)</PresentationFormat>
  <Paragraphs>33</Paragraphs>
  <Slides>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Arial</vt:lpstr>
      <vt:lpstr>B Mitra</vt:lpstr>
      <vt:lpstr>B Titr</vt:lpstr>
      <vt:lpstr>Calibri</vt:lpstr>
      <vt:lpstr>Lucida Sans Unicode</vt:lpstr>
      <vt:lpstr>Verdana</vt:lpstr>
      <vt:lpstr>Wingdings 2</vt:lpstr>
      <vt:lpstr>Wingdings 3</vt:lpstr>
      <vt:lpstr>Concourse</vt:lpstr>
      <vt:lpstr>رویکرد دولت خودکامه و جامعه کوتاه مدت کاتوزیان</vt:lpstr>
      <vt:lpstr>کاتوزیان، ایران جامعه ای کوتاه مدت-2</vt:lpstr>
      <vt:lpstr>ارزیابی دیدگاه حکومت خودکامه و جامعه کوتاه مدت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جهان سوم از منظر مطالعات فرهنگی مطالعات فرهنگی(نظریه و عملکرد، کریس بارکر؛ ترجمه مهدی فرجی و نفیسه حمیدی)</dc:title>
  <dc:creator>Aryaneh</dc:creator>
  <cp:lastModifiedBy>akm102000@yahoo.com</cp:lastModifiedBy>
  <cp:revision>38</cp:revision>
  <dcterms:created xsi:type="dcterms:W3CDTF">2018-02-23T16:31:24Z</dcterms:created>
  <dcterms:modified xsi:type="dcterms:W3CDTF">2020-04-05T08:26:30Z</dcterms:modified>
</cp:coreProperties>
</file>