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8" r:id="rId1"/>
  </p:sldMasterIdLst>
  <p:notesMasterIdLst>
    <p:notesMasterId r:id="rId5"/>
  </p:notesMasterIdLst>
  <p:sldIdLst>
    <p:sldId id="262" r:id="rId2"/>
    <p:sldId id="265" r:id="rId3"/>
    <p:sldId id="263" r:id="rId4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94" d="100"/>
          <a:sy n="94" d="100"/>
        </p:scale>
        <p:origin x="11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6A341C5-B038-407B-BC30-EE441E791B20}" type="datetimeFigureOut">
              <a:rPr lang="fa-IR" smtClean="0"/>
              <a:t>08/08/1441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4E1E705-4885-4979-A36F-580958049A23}" type="slidenum">
              <a:rPr lang="fa-IR" smtClean="0"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0D5E585-B371-4B7C-A31E-07938D1BAA7B}" type="datetimeFigureOut">
              <a:rPr lang="fa-IR" smtClean="0"/>
              <a:pPr/>
              <a:t>08/08/1441</a:t>
            </a:fld>
            <a:endParaRPr lang="fa-I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E585-B371-4B7C-A31E-07938D1BAA7B}" type="datetimeFigureOut">
              <a:rPr lang="fa-IR" smtClean="0"/>
              <a:pPr/>
              <a:t>08/08/1441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E585-B371-4B7C-A31E-07938D1BAA7B}" type="datetimeFigureOut">
              <a:rPr lang="fa-IR" smtClean="0"/>
              <a:pPr/>
              <a:t>08/08/1441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E585-B371-4B7C-A31E-07938D1BAA7B}" type="datetimeFigureOut">
              <a:rPr lang="fa-IR" smtClean="0"/>
              <a:pPr/>
              <a:t>08/08/1441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E585-B371-4B7C-A31E-07938D1BAA7B}" type="datetimeFigureOut">
              <a:rPr lang="fa-IR" smtClean="0"/>
              <a:pPr/>
              <a:t>08/08/1441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E585-B371-4B7C-A31E-07938D1BAA7B}" type="datetimeFigureOut">
              <a:rPr lang="fa-IR" smtClean="0"/>
              <a:pPr/>
              <a:t>08/08/1441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E585-B371-4B7C-A31E-07938D1BAA7B}" type="datetimeFigureOut">
              <a:rPr lang="fa-IR" smtClean="0"/>
              <a:pPr/>
              <a:t>08/08/1441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80D5E585-B371-4B7C-A31E-07938D1BAA7B}" type="datetimeFigureOut">
              <a:rPr lang="fa-IR" smtClean="0"/>
              <a:pPr/>
              <a:t>08/08/1441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0D5E585-B371-4B7C-A31E-07938D1BAA7B}" type="datetimeFigureOut">
              <a:rPr lang="fa-IR" smtClean="0"/>
              <a:pPr/>
              <a:t>08/08/1441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E585-B371-4B7C-A31E-07938D1BAA7B}" type="datetimeFigureOut">
              <a:rPr lang="fa-IR" smtClean="0"/>
              <a:pPr/>
              <a:t>08/08/1441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E585-B371-4B7C-A31E-07938D1BAA7B}" type="datetimeFigureOut">
              <a:rPr lang="fa-IR" smtClean="0"/>
              <a:pPr/>
              <a:t>08/08/1441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0D5E585-B371-4B7C-A31E-07938D1BAA7B}" type="datetimeFigureOut">
              <a:rPr lang="fa-IR" smtClean="0"/>
              <a:pPr/>
              <a:t>08/08/1441</a:t>
            </a:fld>
            <a:endParaRPr lang="fa-I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a-IR" sz="2400" b="1" dirty="0" smtClean="0">
                <a:cs typeface="B Mitra" panose="00000400000000000000" pitchFamily="2" charset="-78"/>
              </a:rPr>
              <a:t>1- آشنایی با سیاست، فرایند سیاست گذاری و اشکال سیاست ورزی  در جهان سوم</a:t>
            </a:r>
          </a:p>
          <a:p>
            <a:r>
              <a:rPr lang="fa-IR" sz="2400" b="1" dirty="0" smtClean="0">
                <a:cs typeface="B Mitra" panose="00000400000000000000" pitchFamily="2" charset="-78"/>
              </a:rPr>
              <a:t>2- آشنایی با چهارچوب های تئوریک تبیین کننده سیاست در این جوامع</a:t>
            </a:r>
          </a:p>
          <a:p>
            <a:r>
              <a:rPr lang="fa-IR" sz="2400" b="1" dirty="0" smtClean="0">
                <a:cs typeface="B Mitra" panose="00000400000000000000" pitchFamily="2" charset="-78"/>
              </a:rPr>
              <a:t>3- فهم چالش هایی که این ملت ها در تلاش برای ایجاد یک دولت باثبات، کارآمد، برخوردار و جامعه همبسته با آن مواجه هستند.</a:t>
            </a:r>
            <a:endParaRPr lang="fa-IR" sz="2400" b="1" dirty="0">
              <a:cs typeface="B Mitra" panose="00000400000000000000" pitchFamily="2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اهداف مطالعه درس جهان سوم یا کشورهای در حال توسعه</a:t>
            </a:r>
            <a:endParaRPr lang="fa-IR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69112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fa-IR" b="1" dirty="0" smtClean="0">
                <a:cs typeface="B Mitra" panose="00000400000000000000" pitchFamily="2" charset="-78"/>
              </a:rPr>
              <a:t>1- لفت </a:t>
            </a:r>
            <a:r>
              <a:rPr lang="fa-IR" b="1" dirty="0">
                <a:cs typeface="B Mitra" panose="00000400000000000000" pitchFamily="2" charset="-78"/>
              </a:rPr>
              <a:t>ویچ، آدرین، ( 1384)، سیاست و توسعه در جهان سوم، ترجمه علیرضا خسروی و مهدی میرمحمدی، تهران، مؤسسه ابرار معاصر.</a:t>
            </a:r>
            <a:endParaRPr lang="en-US" dirty="0">
              <a:cs typeface="B Mitra" panose="00000400000000000000" pitchFamily="2" charset="-78"/>
            </a:endParaRPr>
          </a:p>
          <a:p>
            <a:pPr lvl="0" algn="just"/>
            <a:r>
              <a:rPr lang="fa-IR" b="1" dirty="0" smtClean="0">
                <a:cs typeface="B Mitra" panose="00000400000000000000" pitchFamily="2" charset="-78"/>
              </a:rPr>
              <a:t>2- لفت </a:t>
            </a:r>
            <a:r>
              <a:rPr lang="fa-IR" b="1" dirty="0">
                <a:cs typeface="B Mitra" panose="00000400000000000000" pitchFamily="2" charset="-78"/>
              </a:rPr>
              <a:t>ویچ، آدریان، (1389)، دموکراسی و توسعه، احد علیقلیان و افشین خاکباز، تهران، طرح نو.</a:t>
            </a:r>
            <a:endParaRPr lang="en-US" dirty="0">
              <a:cs typeface="B Mitra" panose="00000400000000000000" pitchFamily="2" charset="-78"/>
            </a:endParaRPr>
          </a:p>
          <a:p>
            <a:pPr lvl="0" algn="just"/>
            <a:r>
              <a:rPr lang="fa-IR" b="1" dirty="0" smtClean="0">
                <a:cs typeface="B Mitra" panose="00000400000000000000" pitchFamily="2" charset="-78"/>
              </a:rPr>
              <a:t>3- برنل</a:t>
            </a:r>
            <a:r>
              <a:rPr lang="fa-IR" b="1" dirty="0">
                <a:cs typeface="B Mitra" panose="00000400000000000000" pitchFamily="2" charset="-78"/>
              </a:rPr>
              <a:t>، پیتر و رندال، ویکی، (1389)، مسائل جهان سوم؛ سیاست در جهان در حال توسعه، احمد ساعی و سعید میرترابی، تهران، نشر قومس.</a:t>
            </a:r>
            <a:endParaRPr lang="en-US" dirty="0">
              <a:cs typeface="B Mitra" panose="00000400000000000000" pitchFamily="2" charset="-78"/>
            </a:endParaRPr>
          </a:p>
          <a:p>
            <a:pPr lvl="0" algn="just"/>
            <a:r>
              <a:rPr lang="fa-IR" b="1" dirty="0" smtClean="0">
                <a:cs typeface="B Mitra" panose="00000400000000000000" pitchFamily="2" charset="-78"/>
              </a:rPr>
              <a:t>4- اسمیت</a:t>
            </a:r>
            <a:r>
              <a:rPr lang="fa-IR" b="1" dirty="0">
                <a:cs typeface="B Mitra" panose="00000400000000000000" pitchFamily="2" charset="-78"/>
              </a:rPr>
              <a:t>، برایان کلایو، ( 1380)، فهم سیاست جهان سوم؛ نظریه های توسعه و دگرگونی سیاسی، امیر محمد حاجی یوسفی، محمد سعید قائنی نجفی، تهران، دفتر مطالعات سیاسی و بین المللی.</a:t>
            </a:r>
            <a:endParaRPr lang="en-US" dirty="0">
              <a:cs typeface="B Mitra" panose="00000400000000000000" pitchFamily="2" charset="-78"/>
            </a:endParaRPr>
          </a:p>
          <a:p>
            <a:pPr lvl="0" algn="just"/>
            <a:r>
              <a:rPr lang="fa-IR" b="1" dirty="0" smtClean="0">
                <a:cs typeface="B Mitra" panose="00000400000000000000" pitchFamily="2" charset="-78"/>
              </a:rPr>
              <a:t>5-عجم </a:t>
            </a:r>
            <a:r>
              <a:rPr lang="fa-IR" b="1" dirty="0">
                <a:cs typeface="B Mitra" panose="00000400000000000000" pitchFamily="2" charset="-78"/>
              </a:rPr>
              <a:t>اوغلو، دارون و رابینسن، جیمز، ( 1390)، ریشه های اقتصادی دیکتاتوری و دموکراسی، جعفر خیرخواهان و علی سرزعیم، تهران، کویر.</a:t>
            </a:r>
            <a:endParaRPr lang="en-US" dirty="0">
              <a:cs typeface="B Mitra" panose="00000400000000000000" pitchFamily="2" charset="-78"/>
            </a:endParaRPr>
          </a:p>
          <a:p>
            <a:pPr lvl="0" algn="just"/>
            <a:r>
              <a:rPr lang="fa-IR" b="1" dirty="0" smtClean="0">
                <a:cs typeface="B Mitra" panose="00000400000000000000" pitchFamily="2" charset="-78"/>
              </a:rPr>
              <a:t>6- فاضلی</a:t>
            </a:r>
            <a:r>
              <a:rPr lang="fa-IR" b="1" dirty="0">
                <a:cs typeface="B Mitra" panose="00000400000000000000" pitchFamily="2" charset="-78"/>
              </a:rPr>
              <a:t>، محمد، ( 1389)، بنیان های ساختاری تحکیم دموکراسی؛ تجربه دموکراسی در ایران، ترکیه و کره جنوبی، تهران، کندوکاو.</a:t>
            </a:r>
            <a:endParaRPr lang="en-US" dirty="0">
              <a:cs typeface="B Mitra" panose="00000400000000000000" pitchFamily="2" charset="-78"/>
            </a:endParaRPr>
          </a:p>
          <a:p>
            <a:pPr lvl="0" algn="just"/>
            <a:r>
              <a:rPr lang="fa-IR" b="1" dirty="0" smtClean="0">
                <a:cs typeface="B Mitra" panose="00000400000000000000" pitchFamily="2" charset="-78"/>
              </a:rPr>
              <a:t>7- دلفروز</a:t>
            </a:r>
            <a:r>
              <a:rPr lang="fa-IR" b="1" dirty="0">
                <a:cs typeface="B Mitra" panose="00000400000000000000" pitchFamily="2" charset="-78"/>
              </a:rPr>
              <a:t>، محمدتقی، (1393)، دولت و توسعه اقتصادی؛ اقتصاد سیاسی توسعه در ایران و دولت های توسعه گرا، تهران، آگاه.</a:t>
            </a:r>
            <a:endParaRPr lang="en-US" dirty="0">
              <a:cs typeface="B Mitra" panose="00000400000000000000" pitchFamily="2" charset="-78"/>
            </a:endParaRPr>
          </a:p>
          <a:p>
            <a:pPr lvl="0" algn="just"/>
            <a:r>
              <a:rPr lang="fa-IR" b="1" dirty="0" smtClean="0">
                <a:cs typeface="B Mitra" panose="00000400000000000000" pitchFamily="2" charset="-78"/>
              </a:rPr>
              <a:t>8- ربیعی</a:t>
            </a:r>
            <a:r>
              <a:rPr lang="fa-IR" b="1" dirty="0">
                <a:cs typeface="B Mitra" panose="00000400000000000000" pitchFamily="2" charset="-78"/>
              </a:rPr>
              <a:t>، علی، (1386)، معمای دولت مدنی در جهان سوم، تهران، مؤسسه تحقیقات و توسعه علوم انسانی</a:t>
            </a:r>
            <a:r>
              <a:rPr lang="fa-IR" b="1" dirty="0" smtClean="0">
                <a:cs typeface="B Mitra" panose="00000400000000000000" pitchFamily="2" charset="-78"/>
              </a:rPr>
              <a:t>.</a:t>
            </a:r>
          </a:p>
          <a:p>
            <a:pPr lvl="0" algn="just"/>
            <a:r>
              <a:rPr lang="en-US" b="1" dirty="0" smtClean="0">
                <a:cs typeface="B Mitra" panose="00000400000000000000" pitchFamily="2" charset="-78"/>
              </a:rPr>
              <a:t>9-Clapham, Cristopher, (2004), Third world Politics, An Introduction, UK, Routledge.</a:t>
            </a:r>
          </a:p>
          <a:p>
            <a:pPr lvl="0" algn="just"/>
            <a:r>
              <a:rPr lang="en-US" b="1" dirty="0" smtClean="0">
                <a:cs typeface="B Mitra" panose="00000400000000000000" pitchFamily="2" charset="-78"/>
              </a:rPr>
              <a:t>10- Robert I, Roberg, (2004), When States Fail, USA, Princeton University Press.</a:t>
            </a:r>
            <a:endParaRPr lang="en-US" dirty="0">
              <a:cs typeface="B Mitra" panose="00000400000000000000" pitchFamily="2" charset="-78"/>
            </a:endParaRPr>
          </a:p>
          <a:p>
            <a:pPr algn="just"/>
            <a:endParaRPr lang="fa-IR" dirty="0">
              <a:cs typeface="B Mitra" panose="00000400000000000000" pitchFamily="2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a-IR" dirty="0">
                <a:cs typeface="B Titr" panose="00000700000000000000" pitchFamily="2" charset="-78"/>
              </a:rPr>
              <a:t>منابع مورد </a:t>
            </a:r>
            <a:r>
              <a:rPr lang="fa-IR" dirty="0" smtClean="0">
                <a:cs typeface="B Titr" panose="00000700000000000000" pitchFamily="2" charset="-78"/>
              </a:rPr>
              <a:t>مطالعه برای درس مسائل جهان سوم</a:t>
            </a:r>
            <a:endParaRPr lang="fa-IR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73918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1481328"/>
            <a:ext cx="8435280" cy="4972008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fa-IR" b="1" dirty="0" smtClean="0">
                <a:cs typeface="B Mitra" panose="00000400000000000000" pitchFamily="2" charset="-78"/>
              </a:rPr>
              <a:t>در باره مفهوم شناسی جهان سوم اجماع نظر وجود ندارد. برخی از معانی جهان سوم به شرح زیر است: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1- جهانی که در دوره پس از استعمار به سر می برد و هنوز حامل میراث آن است. جهانی که اغلب در جنوب مدار 40 درجه قرار دارد و از نظر تاریخی در معرض استعمار قدرتهای غربی قرار داشت.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2- جهانی که به نظام سرمایه داری غرب وابسته است.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3- جهانی که از فقر و عقب ماندگی مزمن رنج می برد.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4- جهان سوم به معنای عدم تعهد و اشاره به گروهی از کشورهایی است که پس از آغاز جنگ سرد و شکل گیری نظام دوقطبی در زمینه های سیاسی و نظامی، عدم تعهد و ناوابستگی به بلوک های قدرت های بزرگ را در پیش گرفت.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5- به معنی وجود منافع مشترک و همبستگی بر مبنای وضعیت مواد اولیه تولید اقتصادی و نوع معینی رژیم اقتصادی اشاره دارد که نه مشابه نظام های اقتصادی دستوری شوروی و نه اقتصاد بازار آزاد آمریکا بود. 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6- ضدامپریالیسم و ایده اتحاد بر ضد استعمار، استعمار نو، نژادپرستی و ایستادگی در برابر مداخله دولت های قدرتمند اقتصادی و رهبران بلوک های ایدئولوژیک در امور جوامع در حال توسعه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7- منطقه گرایی و پیوستگی منطقه ای برای پیگری منافع و امنیت مشترک مانند اتحادیه عرب، یا سازمان اتحادیه آفریقا و مانند آن.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8- جهان سوم گرایی </a:t>
            </a:r>
            <a:r>
              <a:rPr lang="en-US" b="1" dirty="0" smtClean="0">
                <a:cs typeface="B Mitra" panose="00000400000000000000" pitchFamily="2" charset="-78"/>
              </a:rPr>
              <a:t>third </a:t>
            </a:r>
            <a:r>
              <a:rPr lang="en-US" b="1" dirty="0" err="1" smtClean="0">
                <a:cs typeface="B Mitra" panose="00000400000000000000" pitchFamily="2" charset="-78"/>
              </a:rPr>
              <a:t>worldism</a:t>
            </a:r>
            <a:r>
              <a:rPr lang="fa-IR" b="1" dirty="0" smtClean="0">
                <a:cs typeface="B Mitra" panose="00000400000000000000" pitchFamily="2" charset="-78"/>
              </a:rPr>
              <a:t> به معنای مبارزه در راه استقرار یک نظم نوین بین المللی و نیل به کنترل ملی بیشتر بر منابع ملی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9- کشورهای واقع در حاشیه دو جامعه امنیتی مرکزی مسکو واشنگتن که وجه مشترک همه آنها بی ثباتی سیاسی گسترده در داخل است.</a:t>
            </a:r>
            <a:endParaRPr lang="fa-IR" b="1" dirty="0">
              <a:cs typeface="B Mitra" panose="00000400000000000000" pitchFamily="2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مفهوم شناسی جهان سوم</a:t>
            </a:r>
            <a:endParaRPr lang="fa-IR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159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176</TotalTime>
  <Words>628</Words>
  <Application>Microsoft Office PowerPoint</Application>
  <PresentationFormat>On-screen Show (4:3)</PresentationFormat>
  <Paragraphs>26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B Mitra</vt:lpstr>
      <vt:lpstr>B Titr</vt:lpstr>
      <vt:lpstr>Calibri</vt:lpstr>
      <vt:lpstr>Lucida Sans Unicode</vt:lpstr>
      <vt:lpstr>Verdana</vt:lpstr>
      <vt:lpstr>Wingdings 2</vt:lpstr>
      <vt:lpstr>Wingdings 3</vt:lpstr>
      <vt:lpstr>Concourse</vt:lpstr>
      <vt:lpstr>اهداف مطالعه درس جهان سوم یا کشورهای در حال توسعه</vt:lpstr>
      <vt:lpstr>منابع مورد مطالعه برای درس مسائل جهان سوم</vt:lpstr>
      <vt:lpstr>مفهوم شناسی جهان سوم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جهان سوم از منظر مطالعات فرهنگی مطالعات فرهنگی(نظریه و عملکرد، کریس بارکر؛ ترجمه مهدی فرجی و نفیسه حمیدی)</dc:title>
  <dc:creator>Aryaneh</dc:creator>
  <cp:lastModifiedBy>akm102000@yahoo.com</cp:lastModifiedBy>
  <cp:revision>10</cp:revision>
  <dcterms:created xsi:type="dcterms:W3CDTF">2018-02-23T16:31:24Z</dcterms:created>
  <dcterms:modified xsi:type="dcterms:W3CDTF">2020-04-01T07:04:50Z</dcterms:modified>
</cp:coreProperties>
</file>