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5"/>
  </p:notesMasterIdLst>
  <p:sldIdLst>
    <p:sldId id="270" r:id="rId2"/>
    <p:sldId id="271" r:id="rId3"/>
    <p:sldId id="272" r:id="rId4"/>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94" d="100"/>
          <a:sy n="94" d="100"/>
        </p:scale>
        <p:origin x="113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6A341C5-B038-407B-BC30-EE441E791B20}" type="datetimeFigureOut">
              <a:rPr lang="fa-IR" smtClean="0"/>
              <a:t>19/08/1441</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4E1E705-4885-4979-A36F-580958049A23}" type="slidenum">
              <a:rPr lang="fa-IR" smtClean="0"/>
              <a:t>‹#›</a:t>
            </a:fld>
            <a:endParaRPr lang="fa-IR"/>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0D5E585-B371-4B7C-A31E-07938D1BAA7B}" type="datetimeFigureOut">
              <a:rPr lang="fa-IR" smtClean="0"/>
              <a:pPr/>
              <a:t>19/08/1441</a:t>
            </a:fld>
            <a:endParaRPr lang="fa-I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fa-I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7B07553-BE17-4DB3-9472-989DA4066787}" type="slidenum">
              <a:rPr lang="fa-IR" smtClean="0"/>
              <a:pPr/>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19/08/1441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0D5E585-B371-4B7C-A31E-07938D1BAA7B}" type="datetimeFigureOut">
              <a:rPr lang="fa-IR" smtClean="0"/>
              <a:pPr/>
              <a:t>19/08/1441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0D5E585-B371-4B7C-A31E-07938D1BAA7B}" type="datetimeFigureOut">
              <a:rPr lang="fa-IR" smtClean="0"/>
              <a:pPr/>
              <a:t>19/08/1441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7B07553-BE17-4DB3-9472-989DA4066787}" type="slidenum">
              <a:rPr lang="fa-IR" smtClean="0"/>
              <a:pPr/>
              <a:t>‹#›</a:t>
            </a:fld>
            <a:endParaRPr lang="fa-IR"/>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0D5E585-B371-4B7C-A31E-07938D1BAA7B}" type="datetimeFigureOut">
              <a:rPr lang="fa-IR" smtClean="0"/>
              <a:pPr/>
              <a:t>19/08/1441</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57B07553-BE17-4DB3-9472-989DA4066787}"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D5E585-B371-4B7C-A31E-07938D1BAA7B}" type="datetimeFigureOut">
              <a:rPr lang="fa-IR" smtClean="0"/>
              <a:pPr/>
              <a:t>19/08/1441</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57B07553-BE17-4DB3-9472-989DA4066787}" type="slidenum">
              <a:rPr lang="fa-IR" smtClean="0"/>
              <a:pPr/>
              <a:t>‹#›</a:t>
            </a:fld>
            <a:endParaRPr lang="fa-IR"/>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D5E585-B371-4B7C-A31E-07938D1BAA7B}" type="datetimeFigureOut">
              <a:rPr lang="fa-IR" smtClean="0"/>
              <a:pPr/>
              <a:t>19/08/1441</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80D5E585-B371-4B7C-A31E-07938D1BAA7B}" type="datetimeFigureOut">
              <a:rPr lang="fa-IR" smtClean="0"/>
              <a:pPr/>
              <a:t>19/08/1441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7B07553-BE17-4DB3-9472-989DA4066787}"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0D5E585-B371-4B7C-A31E-07938D1BAA7B}" type="datetimeFigureOut">
              <a:rPr lang="fa-IR" smtClean="0"/>
              <a:pPr/>
              <a:t>19/08/1441</a:t>
            </a:fld>
            <a:endParaRPr lang="fa-I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a-I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7B07553-BE17-4DB3-9472-989DA4066787}" type="slidenum">
              <a:rPr lang="fa-IR" smtClean="0"/>
              <a:pPr/>
              <a:t>‹#›</a:t>
            </a:fld>
            <a:endParaRPr lang="fa-I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19/08/1441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19/08/1441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0D5E585-B371-4B7C-A31E-07938D1BAA7B}" type="datetimeFigureOut">
              <a:rPr lang="fa-IR" smtClean="0"/>
              <a:pPr/>
              <a:t>19/08/1441</a:t>
            </a:fld>
            <a:endParaRPr lang="fa-I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a-I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7B07553-BE17-4DB3-9472-989DA4066787}"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en.wikipedia.org/w/index.php?title=Power_and_Prosperity&amp;action=edit&amp;redlink=1"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pPr marL="109728" indent="0" algn="just">
              <a:buNone/>
            </a:pPr>
            <a:endParaRPr lang="fa-IR" b="1" dirty="0" smtClean="0">
              <a:cs typeface="B Mitra" panose="00000400000000000000" pitchFamily="2" charset="-78"/>
            </a:endParaRPr>
          </a:p>
          <a:p>
            <a:pPr algn="just"/>
            <a:r>
              <a:rPr lang="fa-IR" b="1" dirty="0" smtClean="0">
                <a:cs typeface="B Mitra" panose="00000400000000000000" pitchFamily="2" charset="-78"/>
              </a:rPr>
              <a:t>نخستین کتاب اولسون "منطق کنش جمعی: کالاهای عمومی و نظریه گروهها" نام دارد که در سال 1965.م منتشر شد. ایده اصلی این کتاب این است که آنچه مردم را وامی دارد که در گروهها عمل کنند، انگیزه است بدین معنی که گروههای بزرگ طبق منافع مشترک اعضا عمل نمی کنند مگر اینکه اعضای آن بوسیله دستاوردها و مزایای فردی به حرکت در آیند. خواه دستاوردهای اقتصادی باشد یا اجتماعی و غیره. به نظر اولسون در حالی که گروههای کوچک می توانند بر مبنای اهداف مشترک عمل کنند، گروههای بزرگ چنین نمی کنند مگر آنکه آحاد اعضای آن به میزان کافی انگیزه پیدا کنند.</a:t>
            </a:r>
          </a:p>
          <a:p>
            <a:pPr algn="just"/>
            <a:r>
              <a:rPr lang="fa-IR" b="1" dirty="0" smtClean="0">
                <a:cs typeface="B Mitra" panose="00000400000000000000" pitchFamily="2" charset="-78"/>
              </a:rPr>
              <a:t>در سال 1982.م او دامنه فعالیتش در اثر اول را وسعت داد تا بکوشد ظهور و سقوط ملت ها را توضیح دهد. او در این راستا کتاب ظهور و سقوط ملتها</a:t>
            </a:r>
            <a:r>
              <a:rPr lang="en-US" b="1" dirty="0" smtClean="0">
                <a:cs typeface="B Mitra" panose="00000400000000000000" pitchFamily="2" charset="-78"/>
              </a:rPr>
              <a:t>Rise and Decline of Nations”</a:t>
            </a:r>
            <a:r>
              <a:rPr lang="fa-IR" b="1" dirty="0" smtClean="0">
                <a:cs typeface="B Mitra" panose="00000400000000000000" pitchFamily="2" charset="-78"/>
              </a:rPr>
              <a:t>" را نوشت. او در این اثر معتقد است که گروههایی همانند کشاورزان پنبه کار، تولیدکنندگان فولاد و اتحادیه های کارگری برای تشکیل گروههای لابی گر انگیزه دارند و بر تدوین سیاست هایی که به نفعشان است اثر می گذارند. این سیاست ها می تواند حمایت گرانه باشد که مآلاً به رشد اقتصادی آسیب خواهد زد اما چون منافع چنین سیاست هایی متمرکز است اما هزینه های آن به همه ملت سرشکن و توزیع می شود، مقاومت عمومی زیادی در قبال آن صورت نخواهد گرفت. به موازات اینکه </a:t>
            </a:r>
            <a:r>
              <a:rPr lang="fa-IR" b="1" dirty="0" smtClean="0">
                <a:solidFill>
                  <a:srgbClr val="FF0000"/>
                </a:solidFill>
                <a:cs typeface="B Mitra" panose="00000400000000000000" pitchFamily="2" charset="-78"/>
              </a:rPr>
              <a:t>ائتلاف های توزیعی </a:t>
            </a:r>
            <a:r>
              <a:rPr lang="fa-IR" b="1" dirty="0" smtClean="0">
                <a:cs typeface="B Mitra" panose="00000400000000000000" pitchFamily="2" charset="-78"/>
              </a:rPr>
              <a:t>متراکم شوند، مللی که متحمل بار آنها شده اند به ورطه سقوط اقتصادی خواهند افتاد.</a:t>
            </a:r>
          </a:p>
          <a:p>
            <a:pPr algn="just"/>
            <a:r>
              <a:rPr lang="fa-IR" b="1" dirty="0" smtClean="0">
                <a:cs typeface="B Mitra" panose="00000400000000000000" pitchFamily="2" charset="-78"/>
              </a:rPr>
              <a:t>در آخرین کتابش با عنوان قدرت و خوشبختی </a:t>
            </a:r>
            <a:r>
              <a:rPr lang="en-US" i="1" dirty="0">
                <a:cs typeface="B Mitra" panose="00000400000000000000" pitchFamily="2" charset="-78"/>
                <a:hlinkClick r:id="rId2" tooltip="Power and Prosperity (page does not exist)"/>
              </a:rPr>
              <a:t>Power and Prosperity</a:t>
            </a:r>
            <a:r>
              <a:rPr lang="en-US" dirty="0">
                <a:cs typeface="B Mitra" panose="00000400000000000000" pitchFamily="2" charset="-78"/>
              </a:rPr>
              <a:t> </a:t>
            </a:r>
            <a:r>
              <a:rPr lang="fa-IR" b="1" dirty="0" smtClean="0">
                <a:cs typeface="B Mitra" panose="00000400000000000000" pitchFamily="2" charset="-78"/>
              </a:rPr>
              <a:t>در سال 2000.م اولسون بر تأثیرات اقتصادی انواع گوناگون حکومت بویژه استبدادی، آنارشیستی و دموکراسی توجه می کند. اولسون معتقد بود که تحت حکومت آنارشیستی  تنها راهزنان سیار </a:t>
            </a:r>
            <a:r>
              <a:rPr lang="en-US" b="1" dirty="0">
                <a:cs typeface="B Mitra" panose="00000400000000000000" pitchFamily="2" charset="-78"/>
              </a:rPr>
              <a:t>roving </a:t>
            </a:r>
            <a:r>
              <a:rPr lang="en-US" b="1" dirty="0" smtClean="0">
                <a:cs typeface="B Mitra" panose="00000400000000000000" pitchFamily="2" charset="-78"/>
              </a:rPr>
              <a:t>bandit</a:t>
            </a:r>
            <a:r>
              <a:rPr lang="fa-IR" dirty="0" smtClean="0">
                <a:cs typeface="B Mitra" panose="00000400000000000000" pitchFamily="2" charset="-78"/>
              </a:rPr>
              <a:t> </a:t>
            </a:r>
            <a:r>
              <a:rPr lang="fa-IR" b="1" dirty="0" smtClean="0">
                <a:cs typeface="B Mitra" panose="00000400000000000000" pitchFamily="2" charset="-78"/>
              </a:rPr>
              <a:t>انگیزه برای دزدی و تخریب دارند در حالی که در پرتو حکومت استبدادی،  راهزن ساکن –فرد مستبد- </a:t>
            </a:r>
            <a:r>
              <a:rPr lang="en-US" b="1" dirty="0">
                <a:cs typeface="B Mitra" panose="00000400000000000000" pitchFamily="2" charset="-78"/>
              </a:rPr>
              <a:t>stationary </a:t>
            </a:r>
            <a:r>
              <a:rPr lang="en-US" b="1" dirty="0" smtClean="0">
                <a:cs typeface="B Mitra" panose="00000400000000000000" pitchFamily="2" charset="-78"/>
              </a:rPr>
              <a:t>bandit</a:t>
            </a:r>
            <a:r>
              <a:rPr lang="fa-IR" b="1" dirty="0" smtClean="0">
                <a:cs typeface="B Mitra" panose="00000400000000000000" pitchFamily="2" charset="-78"/>
              </a:rPr>
              <a:t> انگیزه دارد که درجاتی از موفقیت های اقتصادی را ترغیب کند چون انتظار دارد مدت زمان بیشتری بر اریکه قدرت بماند و از منافع آن موفقیت ها بهره ببرد. در این حالت، راهزن ثابت/ساکن شروع به انجام کارکرد حکومتی، یعنی صیانت از شهروندان و اموال آنان در قبال باندهای راهزن سیار می کند. در حرکت از باندهای راهزنان سیار به باندهای راهزنان ثابت، اولسون بذرهای تمدن را می بیند که راه را سرانجام برای دموکراسی هموار خواهند کرد که با اعطای قدرت به کسانی که آن را برای مردم می خواهند، انگیزه های حکومت خوب را بهبود می بخشد. اثر اولسون در خصوص راهزنان سیار و ثابت بر تحلیل نظم سیاسی اقتصادی که بر دولت ها و جوامع جنگ سالار مبتنی شده اند، مؤثر واقع شد.  </a:t>
            </a:r>
            <a:endParaRPr lang="en-US" dirty="0">
              <a:cs typeface="B Mitra" panose="00000400000000000000" pitchFamily="2" charset="-78"/>
            </a:endParaRPr>
          </a:p>
          <a:p>
            <a:pPr algn="just"/>
            <a:endParaRPr lang="fa-IR" dirty="0">
              <a:cs typeface="B Mitra" panose="00000400000000000000" pitchFamily="2" charset="-78"/>
            </a:endParaRPr>
          </a:p>
        </p:txBody>
      </p:sp>
      <p:sp>
        <p:nvSpPr>
          <p:cNvPr id="3" name="Title 2"/>
          <p:cNvSpPr>
            <a:spLocks noGrp="1"/>
          </p:cNvSpPr>
          <p:nvPr>
            <p:ph type="title"/>
          </p:nvPr>
        </p:nvSpPr>
        <p:spPr/>
        <p:txBody>
          <a:bodyPr>
            <a:normAutofit fontScale="90000"/>
          </a:bodyPr>
          <a:lstStyle/>
          <a:p>
            <a:pPr algn="ctr"/>
            <a:r>
              <a:rPr lang="fa-IR" dirty="0" smtClean="0">
                <a:cs typeface="B Titr" panose="00000700000000000000" pitchFamily="2" charset="-78"/>
              </a:rPr>
              <a:t>منکور </a:t>
            </a:r>
            <a:r>
              <a:rPr lang="fa-IR" dirty="0" smtClean="0">
                <a:cs typeface="B Titr" panose="00000700000000000000" pitchFamily="2" charset="-78"/>
              </a:rPr>
              <a:t>اولسون، یک نمونه از نظریه پردازان نهادگرای </a:t>
            </a:r>
            <a:r>
              <a:rPr lang="fa-IR" dirty="0" smtClean="0">
                <a:cs typeface="B Titr" panose="00000700000000000000" pitchFamily="2" charset="-78"/>
              </a:rPr>
              <a:t>منفعت-پایه</a:t>
            </a:r>
            <a:endParaRPr lang="fa-IR" dirty="0">
              <a:cs typeface="B Titr" panose="00000700000000000000" pitchFamily="2" charset="-78"/>
            </a:endParaRPr>
          </a:p>
        </p:txBody>
      </p:sp>
    </p:spTree>
    <p:extLst>
      <p:ext uri="{BB962C8B-B14F-4D97-AF65-F5344CB8AC3E}">
        <p14:creationId xmlns:p14="http://schemas.microsoft.com/office/powerpoint/2010/main" val="2358312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fa-IR" dirty="0" smtClean="0">
                <a:cs typeface="B Titr" panose="00000700000000000000" pitchFamily="2" charset="-78"/>
              </a:rPr>
              <a:t>ارزیابی تحلیل نهادگرایانه در فهم توسعه سیاسی ایران-1 </a:t>
            </a:r>
            <a:endParaRPr lang="fa-IR" dirty="0">
              <a:cs typeface="B Titr" panose="00000700000000000000" pitchFamily="2" charset="-78"/>
            </a:endParaRPr>
          </a:p>
        </p:txBody>
      </p:sp>
      <p:sp>
        <p:nvSpPr>
          <p:cNvPr id="5" name="Content Placeholder 4"/>
          <p:cNvSpPr>
            <a:spLocks noGrp="1"/>
          </p:cNvSpPr>
          <p:nvPr>
            <p:ph idx="1"/>
          </p:nvPr>
        </p:nvSpPr>
        <p:spPr>
          <a:xfrm>
            <a:off x="179512" y="1481328"/>
            <a:ext cx="8784976" cy="4247317"/>
          </a:xfrm>
          <a:prstGeom prst="rect">
            <a:avLst/>
          </a:prstGeom>
        </p:spPr>
        <p:txBody>
          <a:bodyPr wrap="square">
            <a:spAutoFit/>
          </a:bodyPr>
          <a:lstStyle/>
          <a:p>
            <a:pPr algn="just"/>
            <a:r>
              <a:rPr lang="fa-IR" sz="2000" dirty="0" smtClean="0">
                <a:cs typeface="B Mitra" panose="00000400000000000000" pitchFamily="2" charset="-78"/>
              </a:rPr>
              <a:t>یک نقد کلی به رویکرد نهادگرایی این است که نهادگرایی با اولویت بخشیدن به تحلیل </a:t>
            </a:r>
            <a:r>
              <a:rPr lang="fa-IR" sz="2000" dirty="0">
                <a:cs typeface="B Mitra" panose="00000400000000000000" pitchFamily="2" charset="-78"/>
              </a:rPr>
              <a:t>قانون و نهادها نمی تواند به تبیین </a:t>
            </a:r>
            <a:r>
              <a:rPr lang="fa-IR" sz="2000" dirty="0" smtClean="0">
                <a:cs typeface="B Mitra" panose="00000400000000000000" pitchFamily="2" charset="-78"/>
              </a:rPr>
              <a:t>پیچیدگی های شکل گیری خط مشی های </a:t>
            </a:r>
            <a:r>
              <a:rPr lang="fa-IR" sz="2000" dirty="0">
                <a:cs typeface="B Mitra" panose="00000400000000000000" pitchFamily="2" charset="-78"/>
              </a:rPr>
              <a:t>سیاست یا قدرت بپردازد زیرا </a:t>
            </a:r>
            <a:r>
              <a:rPr lang="fa-IR" sz="2000" dirty="0" smtClean="0">
                <a:cs typeface="B Mitra" panose="00000400000000000000" pitchFamily="2" charset="-78"/>
              </a:rPr>
              <a:t>به کلیه </a:t>
            </a:r>
            <a:r>
              <a:rPr lang="fa-IR" sz="2000" dirty="0">
                <a:cs typeface="B Mitra" panose="00000400000000000000" pitchFamily="2" charset="-78"/>
              </a:rPr>
              <a:t>متغیرهای </a:t>
            </a:r>
            <a:r>
              <a:rPr lang="fa-IR" sz="2000" dirty="0" smtClean="0">
                <a:cs typeface="B Mitra" panose="00000400000000000000" pitchFamily="2" charset="-78"/>
              </a:rPr>
              <a:t>اثرگذار مانند نقش </a:t>
            </a:r>
            <a:r>
              <a:rPr lang="fa-IR" sz="2000" dirty="0">
                <a:cs typeface="B Mitra" panose="00000400000000000000" pitchFamily="2" charset="-78"/>
              </a:rPr>
              <a:t>منافع، صورتبندی نیروهای اجتماعی و قدرت آنها، نقش سوژه ها و عاملیت کارگزاران </a:t>
            </a:r>
            <a:r>
              <a:rPr lang="fa-IR" sz="2000" dirty="0" smtClean="0">
                <a:cs typeface="B Mitra" panose="00000400000000000000" pitchFamily="2" charset="-78"/>
              </a:rPr>
              <a:t>که بسیار هم در فرایندهای سیاسی بسیار بااهمیت است، توجه نمی کند. </a:t>
            </a:r>
            <a:endParaRPr lang="fa-IR" sz="2000" dirty="0">
              <a:cs typeface="B Mitra" panose="00000400000000000000" pitchFamily="2" charset="-78"/>
            </a:endParaRPr>
          </a:p>
          <a:p>
            <a:pPr algn="just"/>
            <a:r>
              <a:rPr lang="fa-IR" sz="2000" dirty="0" smtClean="0">
                <a:cs typeface="B Mitra" panose="00000400000000000000" pitchFamily="2" charset="-78"/>
              </a:rPr>
              <a:t>دیگر آنکه رهیافت </a:t>
            </a:r>
            <a:r>
              <a:rPr lang="fa-IR" sz="2000" dirty="0">
                <a:cs typeface="B Mitra" panose="00000400000000000000" pitchFamily="2" charset="-78"/>
              </a:rPr>
              <a:t>نهادی </a:t>
            </a:r>
            <a:r>
              <a:rPr lang="fa-IR" sz="2000" dirty="0" smtClean="0">
                <a:cs typeface="B Mitra" panose="00000400000000000000" pitchFamily="2" charset="-78"/>
              </a:rPr>
              <a:t>بویژه نهادگرایی سیاسی همچنان دولت </a:t>
            </a:r>
            <a:r>
              <a:rPr lang="fa-IR" sz="2000" dirty="0">
                <a:cs typeface="B Mitra" panose="00000400000000000000" pitchFamily="2" charset="-78"/>
              </a:rPr>
              <a:t>محور </a:t>
            </a:r>
            <a:r>
              <a:rPr lang="fa-IR" sz="2000" dirty="0" smtClean="0">
                <a:cs typeface="B Mitra" panose="00000400000000000000" pitchFamily="2" charset="-78"/>
              </a:rPr>
              <a:t>است </a:t>
            </a:r>
            <a:r>
              <a:rPr lang="fa-IR" sz="2000" dirty="0">
                <a:cs typeface="B Mitra" panose="00000400000000000000" pitchFamily="2" charset="-78"/>
              </a:rPr>
              <a:t>در حالی که علوم سیاسی </a:t>
            </a:r>
            <a:r>
              <a:rPr lang="fa-IR" sz="2000" dirty="0" smtClean="0">
                <a:cs typeface="B Mitra" panose="00000400000000000000" pitchFamily="2" charset="-78"/>
              </a:rPr>
              <a:t>به اتخاذ دیدگاه های </a:t>
            </a:r>
            <a:r>
              <a:rPr lang="fa-IR" sz="2000" dirty="0">
                <a:cs typeface="B Mitra" panose="00000400000000000000" pitchFamily="2" charset="-78"/>
              </a:rPr>
              <a:t>جامعه محور </a:t>
            </a:r>
            <a:r>
              <a:rPr lang="fa-IR" sz="2000" dirty="0" smtClean="0">
                <a:cs typeface="B Mitra" panose="00000400000000000000" pitchFamily="2" charset="-78"/>
              </a:rPr>
              <a:t>تمایل دارد و پدیده ها را بهتر از این منظر قابل تبیین می داند.</a:t>
            </a:r>
            <a:endParaRPr lang="fa-IR" sz="2000" dirty="0">
              <a:cs typeface="B Mitra" panose="00000400000000000000" pitchFamily="2" charset="-78"/>
            </a:endParaRPr>
          </a:p>
          <a:p>
            <a:pPr algn="just"/>
            <a:r>
              <a:rPr lang="fa-IR" sz="2000" dirty="0">
                <a:cs typeface="B Mitra" panose="00000400000000000000" pitchFamily="2" charset="-78"/>
              </a:rPr>
              <a:t> از منظر </a:t>
            </a:r>
            <a:r>
              <a:rPr lang="fa-IR" sz="2000" dirty="0" smtClean="0">
                <a:cs typeface="B Mitra" panose="00000400000000000000" pitchFamily="2" charset="-78"/>
              </a:rPr>
              <a:t>نهادگرایانه در تحلیل فرایند توسعه سیاسی ایران می توان گفت که ساختارهای </a:t>
            </a:r>
            <a:r>
              <a:rPr lang="fa-IR" sz="2000" dirty="0">
                <a:cs typeface="B Mitra" panose="00000400000000000000" pitchFamily="2" charset="-78"/>
              </a:rPr>
              <a:t>نهادی در ایران اغلب </a:t>
            </a:r>
            <a:r>
              <a:rPr lang="fa-IR" sz="2000" dirty="0" smtClean="0">
                <a:cs typeface="B Mitra" panose="00000400000000000000" pitchFamily="2" charset="-78"/>
              </a:rPr>
              <a:t>تمایلات فردگرایانه و </a:t>
            </a:r>
            <a:r>
              <a:rPr lang="fa-IR" sz="2000" dirty="0">
                <a:cs typeface="B Mitra" panose="00000400000000000000" pitchFamily="2" charset="-78"/>
              </a:rPr>
              <a:t>رجحان علائق و منافع فردی بر منافع نهادی یا </a:t>
            </a:r>
            <a:r>
              <a:rPr lang="fa-IR" sz="2000" dirty="0" smtClean="0">
                <a:cs typeface="B Mitra" panose="00000400000000000000" pitchFamily="2" charset="-78"/>
              </a:rPr>
              <a:t>ملی را نشان داده اند و این در حالی است که </a:t>
            </a:r>
            <a:r>
              <a:rPr lang="fa-IR" sz="2000" dirty="0">
                <a:cs typeface="B Mitra" panose="00000400000000000000" pitchFamily="2" charset="-78"/>
              </a:rPr>
              <a:t>توسعه سیاسی به مثابه یک </a:t>
            </a:r>
            <a:r>
              <a:rPr lang="fa-IR" sz="2000" dirty="0" smtClean="0">
                <a:cs typeface="B Mitra" panose="00000400000000000000" pitchFamily="2" charset="-78"/>
              </a:rPr>
              <a:t>فرایند مبتنی بر ذهنیت و عقلانیت جمعی </a:t>
            </a:r>
            <a:r>
              <a:rPr lang="fa-IR" sz="2000" dirty="0">
                <a:cs typeface="B Mitra" panose="00000400000000000000" pitchFamily="2" charset="-78"/>
              </a:rPr>
              <a:t>با فردیت نسبتی ندارد.</a:t>
            </a:r>
          </a:p>
          <a:p>
            <a:pPr algn="just"/>
            <a:r>
              <a:rPr lang="fa-IR" sz="2000" dirty="0" smtClean="0">
                <a:cs typeface="B Mitra" panose="00000400000000000000" pitchFamily="2" charset="-78"/>
              </a:rPr>
              <a:t>پیوستگی، </a:t>
            </a:r>
            <a:r>
              <a:rPr lang="fa-IR" sz="2000" dirty="0">
                <a:cs typeface="B Mitra" panose="00000400000000000000" pitchFamily="2" charset="-78"/>
              </a:rPr>
              <a:t>استمرار و ثبات در تدابیر </a:t>
            </a:r>
            <a:r>
              <a:rPr lang="fa-IR" sz="2000" dirty="0" smtClean="0">
                <a:cs typeface="B Mitra" panose="00000400000000000000" pitchFamily="2" charset="-78"/>
              </a:rPr>
              <a:t>و سیاست های توسعه </a:t>
            </a:r>
            <a:r>
              <a:rPr lang="fa-IR" sz="2000" dirty="0">
                <a:cs typeface="B Mitra" panose="00000400000000000000" pitchFamily="2" charset="-78"/>
              </a:rPr>
              <a:t>ای بین قبل و بعد از انقلاب و بین دولت های گوناگون پس از انقلاب اسلامی </a:t>
            </a:r>
            <a:r>
              <a:rPr lang="fa-IR" sz="2000" dirty="0" smtClean="0">
                <a:cs typeface="B Mitra" panose="00000400000000000000" pitchFamily="2" charset="-78"/>
              </a:rPr>
              <a:t>مفقود است. گسست و دگرگشت های معنایی- گفتمان های متنوع و حتی متضاد توسعه سیاسی قبل و پس از انقلاب انکارناپذیر است </a:t>
            </a:r>
            <a:r>
              <a:rPr lang="fa-IR" sz="2000" dirty="0">
                <a:cs typeface="B Mitra" panose="00000400000000000000" pitchFamily="2" charset="-78"/>
              </a:rPr>
              <a:t>و </a:t>
            </a:r>
            <a:r>
              <a:rPr lang="fa-IR" sz="2000" dirty="0" smtClean="0">
                <a:cs typeface="B Mitra" panose="00000400000000000000" pitchFamily="2" charset="-78"/>
              </a:rPr>
              <a:t>از حیث نهادی نیز انقطاع و تداخل های نهادی در هر دو مقطع رخ داده که با اصل تداوم نهادی مغایرت دارد.</a:t>
            </a:r>
          </a:p>
        </p:txBody>
      </p:sp>
    </p:spTree>
    <p:extLst>
      <p:ext uri="{BB962C8B-B14F-4D97-AF65-F5344CB8AC3E}">
        <p14:creationId xmlns:p14="http://schemas.microsoft.com/office/powerpoint/2010/main" val="3200183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481328"/>
            <a:ext cx="8568952" cy="4900000"/>
          </a:xfrm>
        </p:spPr>
        <p:txBody>
          <a:bodyPr>
            <a:normAutofit fontScale="92500" lnSpcReduction="10000"/>
          </a:bodyPr>
          <a:lstStyle/>
          <a:p>
            <a:pPr algn="just"/>
            <a:r>
              <a:rPr lang="fa-IR" sz="2800" dirty="0">
                <a:cs typeface="B Mitra" panose="00000400000000000000" pitchFamily="2" charset="-78"/>
              </a:rPr>
              <a:t>گذشته از آن، نهادهای سیاسی-اجتماعی در فرایند توسعه سیاسی چندان اثربخش نبوده اند و تاثیر چندانی در زندگی مردم نگذاشته و مجموعه ای از ارزش ها و احساسات مشترک توسعه ای خلق نکرده اند. وجود چندپارگی ارزشی و فرهنگی در جامعه تا مرز تضادهای ناظر به ارزش های بنیادین مشروعیت سیاسی را می توان نشانه فقدان وحدت نهادین هنجاری تلقی کرد.</a:t>
            </a:r>
          </a:p>
          <a:p>
            <a:pPr algn="just"/>
            <a:r>
              <a:rPr lang="fa-IR" sz="2800" dirty="0">
                <a:cs typeface="B Mitra" panose="00000400000000000000" pitchFamily="2" charset="-78"/>
              </a:rPr>
              <a:t>برهه های سرنوشت ساز/بزنگاه های تاریخی در تاریخ معاصر ایران از جمله انقلاب مشروطه، نهضت ملی شدن صنعت نفت و انقلاب اسلامی در حد انتظار به تکوین چرخه های تکاملی نیانجامیده و نتوانسته به همسازی و ائتلاف سازی بین نیروهای عمده اجتماعی کمک شایانی بکند.</a:t>
            </a:r>
          </a:p>
          <a:p>
            <a:pPr algn="just"/>
            <a:r>
              <a:rPr lang="fa-IR" sz="2800" dirty="0">
                <a:cs typeface="B Mitra" panose="00000400000000000000" pitchFamily="2" charset="-78"/>
              </a:rPr>
              <a:t>نهادگرایی در خصوص ایران بویژه نهادگرایی تاریخی قابلیت تبیینی مناسبی دارد به شرطی که اثر رسوبات سیاسی-اجتماعی، اقتصادی و فرهنگی استعمار نو و مناسبات نامتقارن با قدرت های بزرگ در دوره </a:t>
            </a:r>
            <a:r>
              <a:rPr lang="fa-IR" sz="2800" dirty="0" smtClean="0">
                <a:cs typeface="B Mitra" panose="00000400000000000000" pitchFamily="2" charset="-78"/>
              </a:rPr>
              <a:t>قاجار، </a:t>
            </a:r>
            <a:r>
              <a:rPr lang="fa-IR" sz="2800" dirty="0">
                <a:cs typeface="B Mitra" panose="00000400000000000000" pitchFamily="2" charset="-78"/>
              </a:rPr>
              <a:t>وابستگی انکارناپذیر در دوره پهلوی و روابط خصمانه قدرت های بیگانه با نظام اسلامی را در قالب وابستگی به مسیر مدنظر قرار دهد</a:t>
            </a:r>
            <a:endParaRPr lang="fa-IR" dirty="0"/>
          </a:p>
        </p:txBody>
      </p:sp>
      <p:sp>
        <p:nvSpPr>
          <p:cNvPr id="3" name="Title 2"/>
          <p:cNvSpPr>
            <a:spLocks noGrp="1"/>
          </p:cNvSpPr>
          <p:nvPr>
            <p:ph type="title"/>
          </p:nvPr>
        </p:nvSpPr>
        <p:spPr/>
        <p:txBody>
          <a:bodyPr>
            <a:normAutofit fontScale="90000"/>
          </a:bodyPr>
          <a:lstStyle/>
          <a:p>
            <a:r>
              <a:rPr lang="fa-IR" dirty="0">
                <a:cs typeface="B Titr" panose="00000700000000000000" pitchFamily="2" charset="-78"/>
              </a:rPr>
              <a:t>ارزیابی تحلیل نهادگرایانه در فهم توسعه سیاسی </a:t>
            </a:r>
            <a:r>
              <a:rPr lang="fa-IR" dirty="0" smtClean="0">
                <a:cs typeface="B Titr" panose="00000700000000000000" pitchFamily="2" charset="-78"/>
              </a:rPr>
              <a:t>ایران-2 </a:t>
            </a:r>
            <a:endParaRPr lang="fa-IR" dirty="0"/>
          </a:p>
        </p:txBody>
      </p:sp>
    </p:spTree>
    <p:extLst>
      <p:ext uri="{BB962C8B-B14F-4D97-AF65-F5344CB8AC3E}">
        <p14:creationId xmlns:p14="http://schemas.microsoft.com/office/powerpoint/2010/main" val="12991453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581</TotalTime>
  <Words>895</Words>
  <Application>Microsoft Office PowerPoint</Application>
  <PresentationFormat>On-screen Show (4:3)</PresentationFormat>
  <Paragraphs>14</Paragraphs>
  <Slides>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vt:i4>
      </vt:variant>
    </vt:vector>
  </HeadingPairs>
  <TitlesOfParts>
    <vt:vector size="12" baseType="lpstr">
      <vt:lpstr>Arial</vt:lpstr>
      <vt:lpstr>B Mitra</vt:lpstr>
      <vt:lpstr>B Titr</vt:lpstr>
      <vt:lpstr>Calibri</vt:lpstr>
      <vt:lpstr>Lucida Sans Unicode</vt:lpstr>
      <vt:lpstr>Verdana</vt:lpstr>
      <vt:lpstr>Wingdings 2</vt:lpstr>
      <vt:lpstr>Wingdings 3</vt:lpstr>
      <vt:lpstr>Concourse</vt:lpstr>
      <vt:lpstr>منکور اولسون، یک نمونه از نظریه پردازان نهادگرای منفعت-پایه</vt:lpstr>
      <vt:lpstr>ارزیابی تحلیل نهادگرایانه در فهم توسعه سیاسی ایران-1 </vt:lpstr>
      <vt:lpstr>ارزیابی تحلیل نهادگرایانه در فهم توسعه سیاسی ایران-2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جهان سوم از منظر مطالعات فرهنگی مطالعات فرهنگی(نظریه و عملکرد، کریس بارکر؛ ترجمه مهدی فرجی و نفیسه حمیدی)</dc:title>
  <dc:creator>Aryaneh</dc:creator>
  <cp:lastModifiedBy>akm102000@yahoo.com</cp:lastModifiedBy>
  <cp:revision>46</cp:revision>
  <dcterms:created xsi:type="dcterms:W3CDTF">2018-02-23T16:31:24Z</dcterms:created>
  <dcterms:modified xsi:type="dcterms:W3CDTF">2020-04-12T16:22:18Z</dcterms:modified>
</cp:coreProperties>
</file>