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28"/>
  </p:notesMasterIdLst>
  <p:sldIdLst>
    <p:sldId id="337" r:id="rId2"/>
    <p:sldId id="314" r:id="rId3"/>
    <p:sldId id="315" r:id="rId4"/>
    <p:sldId id="316" r:id="rId5"/>
    <p:sldId id="317" r:id="rId6"/>
    <p:sldId id="318" r:id="rId7"/>
    <p:sldId id="319" r:id="rId8"/>
    <p:sldId id="338" r:id="rId9"/>
    <p:sldId id="320" r:id="rId10"/>
    <p:sldId id="339" r:id="rId11"/>
    <p:sldId id="321" r:id="rId12"/>
    <p:sldId id="322" r:id="rId13"/>
    <p:sldId id="340" r:id="rId14"/>
    <p:sldId id="323" r:id="rId15"/>
    <p:sldId id="324" r:id="rId16"/>
    <p:sldId id="325" r:id="rId17"/>
    <p:sldId id="326" r:id="rId18"/>
    <p:sldId id="341" r:id="rId19"/>
    <p:sldId id="327" r:id="rId20"/>
    <p:sldId id="328" r:id="rId21"/>
    <p:sldId id="333" r:id="rId22"/>
    <p:sldId id="342" r:id="rId23"/>
    <p:sldId id="334" r:id="rId24"/>
    <p:sldId id="335" r:id="rId25"/>
    <p:sldId id="343" r:id="rId26"/>
    <p:sldId id="30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42CA8-16E7-4FC6-A7E3-CF5BD3516735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4308D-5500-491A-8C80-A59999B11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70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9B3F-E384-4261-86D2-3EBAAF8CF7C4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D794-E0C1-4731-B2D6-CE789B6831CA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09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2F2D4-5E15-4381-A651-DB778DC905ED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7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92B06-06B2-40C1-84D6-C3112B3237C3}" type="datetime1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7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142D9-C137-45F8-9295-B382DC2F762C}" type="datetime1">
              <a:rPr lang="en-US" smtClean="0"/>
              <a:t>4/5/2020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1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4FFB-9C48-4C07-85B9-BF7B4BEC43F5}" type="datetime1">
              <a:rPr lang="en-US" smtClean="0"/>
              <a:t>4/5/2020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EDB1-CC04-4777-944B-988920297F5C}" type="datetime1">
              <a:rPr lang="en-US" smtClean="0"/>
              <a:t>4/5/2020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12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84A8-6853-49BF-B361-BD478CF7A244}" type="datetime1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9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112F-2B32-4AF6-BF74-A7F9E7582029}" type="datetime1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3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BED8-704E-4C1B-9533-0002F5C78B3B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7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69DA-2945-42E5-8A00-624FF354CEAE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5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chemeClr val="bg1">
                <a:tint val="80000"/>
                <a:satMod val="30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CB0C8-9EFA-4FC0-8B9E-2CEDE8D38DE0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15975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/>
            </a:r>
            <a:br>
              <a:rPr lang="fa-IR" sz="2000" b="1" dirty="0" smtClean="0">
                <a:cs typeface="B Nazanin" pitchFamily="2" charset="-78"/>
              </a:rPr>
            </a:br>
            <a:r>
              <a:rPr lang="fa-IR" sz="2000" b="1" dirty="0">
                <a:cs typeface="B Nazanin" pitchFamily="2" charset="-78"/>
              </a:rPr>
              <a:t/>
            </a:r>
            <a:br>
              <a:rPr lang="fa-IR" sz="2000" b="1" dirty="0">
                <a:cs typeface="B Nazanin" pitchFamily="2" charset="-78"/>
              </a:rPr>
            </a:br>
            <a:r>
              <a:rPr lang="fa-IR" sz="3600" b="1" dirty="0" smtClean="0">
                <a:cs typeface="B Nazanin" pitchFamily="2" charset="-78"/>
              </a:rPr>
              <a:t>به نام خدا</a:t>
            </a:r>
            <a:r>
              <a:rPr lang="fa-IR" b="1" dirty="0">
                <a:cs typeface="B Nazanin" pitchFamily="2" charset="-78"/>
              </a:rPr>
              <a:t/>
            </a:r>
            <a:br>
              <a:rPr lang="fa-IR" b="1" dirty="0">
                <a:cs typeface="B Nazanin" pitchFamily="2" charset="-78"/>
              </a:rPr>
            </a:br>
            <a:r>
              <a:rPr lang="fa-IR" b="1" dirty="0" smtClean="0">
                <a:cs typeface="B Nazanin" pitchFamily="2" charset="-78"/>
              </a:rPr>
              <a:t/>
            </a:r>
            <a:br>
              <a:rPr lang="fa-IR" b="1" dirty="0" smtClean="0">
                <a:cs typeface="B Nazanin" pitchFamily="2" charset="-78"/>
              </a:rPr>
            </a:br>
            <a:r>
              <a:rPr lang="en-US" b="1" dirty="0" smtClean="0">
                <a:cs typeface="B Nazanin" pitchFamily="2" charset="-78"/>
              </a:rPr>
              <a:t/>
            </a:r>
            <a:br>
              <a:rPr lang="en-US" b="1" dirty="0" smtClean="0">
                <a:cs typeface="B Nazanin" pitchFamily="2" charset="-78"/>
              </a:rPr>
            </a:br>
            <a:r>
              <a:rPr lang="fa-IR" b="1" dirty="0" smtClean="0">
                <a:cs typeface="B Nazanin" pitchFamily="2" charset="-78"/>
              </a:rPr>
              <a:t>ساختمان داده</a:t>
            </a:r>
            <a:br>
              <a:rPr lang="fa-IR" b="1" dirty="0" smtClean="0">
                <a:cs typeface="B Nazanin" pitchFamily="2" charset="-78"/>
              </a:rPr>
            </a:br>
            <a:endParaRPr lang="en-US" b="1" dirty="0">
              <a:cs typeface="B Nazani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24200"/>
            <a:ext cx="6629400" cy="2590800"/>
          </a:xfrm>
        </p:spPr>
        <p:txBody>
          <a:bodyPr>
            <a:noAutofit/>
          </a:bodyPr>
          <a:lstStyle/>
          <a:p>
            <a:pPr algn="ctr"/>
            <a:r>
              <a:rPr lang="fa-IR" sz="2000" dirty="0" smtClean="0">
                <a:solidFill>
                  <a:schemeClr val="tx1"/>
                </a:solidFill>
                <a:cs typeface="B Nazanin" pitchFamily="2" charset="-78"/>
              </a:rPr>
              <a:t>جلسه دوم(آموزش مجازی)</a:t>
            </a:r>
            <a:endParaRPr lang="en-US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r>
              <a:rPr lang="fa-IR" sz="2000" dirty="0">
                <a:cs typeface="B Nazanin" pitchFamily="2" charset="-78"/>
              </a:rPr>
              <a:t>به همراه فایل صوتی</a:t>
            </a:r>
            <a:endParaRPr lang="en-US" sz="2000" dirty="0">
              <a:cs typeface="B Nazanin" pitchFamily="2" charset="-78"/>
            </a:endParaRPr>
          </a:p>
          <a:p>
            <a:pPr algn="ctr"/>
            <a:endParaRPr lang="en-US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endParaRPr lang="en-US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endParaRPr lang="en-US" sz="2000" dirty="0">
              <a:solidFill>
                <a:schemeClr val="tx1"/>
              </a:solidFill>
              <a:cs typeface="B Nazanin" pitchFamily="2" charset="-78"/>
            </a:endParaRPr>
          </a:p>
          <a:p>
            <a:pPr algn="ctr"/>
            <a:r>
              <a:rPr lang="fa-IR" sz="2000" b="1" dirty="0">
                <a:solidFill>
                  <a:schemeClr val="tx1"/>
                </a:solidFill>
                <a:cs typeface="B Nazanin" pitchFamily="2" charset="-78"/>
              </a:rPr>
              <a:t>دکتر 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اسدی</a:t>
            </a:r>
            <a:endParaRPr lang="en-US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endParaRPr lang="en-US" sz="2000" dirty="0">
              <a:solidFill>
                <a:schemeClr val="tx1"/>
              </a:solidFill>
              <a:cs typeface="B Nazanin" pitchFamily="2" charset="-78"/>
            </a:endParaRPr>
          </a:p>
          <a:p>
            <a:endParaRPr lang="fa-IR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r>
              <a:rPr lang="fa-IR" sz="2000" dirty="0" smtClean="0">
                <a:solidFill>
                  <a:schemeClr val="tx1"/>
                </a:solidFill>
                <a:cs typeface="B Nazanin" pitchFamily="2" charset="-78"/>
              </a:rPr>
              <a:t>1398/12/27</a:t>
            </a:r>
          </a:p>
        </p:txBody>
      </p:sp>
    </p:spTree>
    <p:extLst>
      <p:ext uri="{BB962C8B-B14F-4D97-AF65-F5344CB8AC3E}">
        <p14:creationId xmlns:p14="http://schemas.microsoft.com/office/powerpoint/2010/main" val="387014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200" b="1" dirty="0" smtClean="0">
                <a:cs typeface="B Nazanin" panose="00000400000000000000" pitchFamily="2" charset="-78"/>
              </a:rPr>
              <a:t>روش سوم برای حل روابط بازگشتی: قضیه اصلی</a:t>
            </a:r>
            <a:endParaRPr lang="en-US" sz="32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15" y="1752600"/>
            <a:ext cx="8908239" cy="410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5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133601"/>
            <a:ext cx="8991600" cy="226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7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" y="1694183"/>
            <a:ext cx="8915401" cy="40846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69642" y="685800"/>
            <a:ext cx="419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200" b="1" dirty="0" smtClean="0">
                <a:cs typeface="B Nazanin" panose="00000400000000000000" pitchFamily="2" charset="-78"/>
              </a:rPr>
              <a:t>3 مثال از قضیه اصلی</a:t>
            </a:r>
            <a:endParaRPr lang="en-US" sz="22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345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2200" dirty="0" smtClean="0">
                <a:cs typeface="B Nazanin" panose="00000400000000000000" pitchFamily="2" charset="-78"/>
              </a:rPr>
              <a:t>قابل ذکر است، همه روابط بازگشتی را نمی توان با قضیه اصلی حل کرد. برای نمونه، به 2 مثال زیر توجه نمایید:</a:t>
            </a:r>
            <a:endParaRPr lang="en-US" sz="22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820141"/>
            <a:ext cx="8779565" cy="2294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334741"/>
            <a:ext cx="8839200" cy="133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3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6" y="1143000"/>
            <a:ext cx="8871284" cy="2438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964840"/>
            <a:ext cx="5105400" cy="273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8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2200" dirty="0" smtClean="0">
                <a:cs typeface="B Nazanin" panose="00000400000000000000" pitchFamily="2" charset="-78"/>
              </a:rPr>
              <a:t>مثال: زمان اجرای تابع بازگشتی زیر را محاسبه نمایید.</a:t>
            </a:r>
            <a:endParaRPr lang="en-US" sz="22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86748"/>
            <a:ext cx="3781425" cy="186228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895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rtl="1"/>
            <a:r>
              <a:rPr lang="fa-IR" sz="2200" dirty="0" smtClean="0">
                <a:cs typeface="B Nazanin" panose="00000400000000000000" pitchFamily="2" charset="-78"/>
              </a:rPr>
              <a:t>همان طور که قبلا نیز اشاره شد، برای محاسبه زمان اجرای توابع بازگشتی، ابتدا باید رابطه بازگشتی آن تابع را نوشت.</a:t>
            </a:r>
          </a:p>
          <a:p>
            <a:pPr algn="just" rtl="1"/>
            <a:endParaRPr lang="en-US" sz="2200" dirty="0"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752901"/>
            <a:ext cx="7168376" cy="6740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610100"/>
            <a:ext cx="655320" cy="4572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09600" y="4495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rtl="1"/>
            <a:r>
              <a:rPr lang="fa-IR" sz="2200" dirty="0" smtClean="0">
                <a:cs typeface="B Nazanin" panose="00000400000000000000" pitchFamily="2" charset="-78"/>
              </a:rPr>
              <a:t>این رابطه بازگشتی را می توان با درخت بازگشت حل کرد که حل آن برابر است با:</a:t>
            </a:r>
          </a:p>
          <a:p>
            <a:pPr algn="just" rtl="1"/>
            <a:endParaRPr lang="en-US" sz="22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92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000" dirty="0" smtClean="0">
                <a:cs typeface="B Nazanin" panose="00000400000000000000" pitchFamily="2" charset="-78"/>
              </a:rPr>
              <a:t>حل مثال قبل با درخت بازگشت</a:t>
            </a:r>
            <a:endParaRPr lang="en-US" sz="3000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44562"/>
            <a:ext cx="8435198" cy="553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"/>
            <a:ext cx="7338599" cy="27098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43" y="3886200"/>
            <a:ext cx="8577757" cy="129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5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000" dirty="0" smtClean="0">
                <a:cs typeface="B Nazanin" panose="00000400000000000000" pitchFamily="2" charset="-78"/>
              </a:rPr>
              <a:t>حل مثال قبل با درخت بازگشت</a:t>
            </a:r>
            <a:endParaRPr lang="en-US" sz="30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46" y="2362200"/>
            <a:ext cx="7098708" cy="32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0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8763000" cy="30291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00400"/>
            <a:ext cx="2038096" cy="361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2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01" y="1600200"/>
            <a:ext cx="8816999" cy="404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3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ترسیم درخت رابطه قبلی</a:t>
            </a:r>
            <a:endParaRPr lang="en-US" sz="30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8800"/>
            <a:ext cx="6715125" cy="3838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685800"/>
            <a:ext cx="3796775" cy="4556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90686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کار هر نود برابر یک است، کافی است تعداد کل نودهای درخت را محاسبه کنیم، که این تعداد برابر زمان </a:t>
            </a:r>
            <a:r>
              <a:rPr lang="fa-IR" dirty="0" smtClean="0">
                <a:cs typeface="B Nazanin" panose="00000400000000000000" pitchFamily="2" charset="-78"/>
              </a:rPr>
              <a:t>اجرا</a:t>
            </a:r>
            <a:r>
              <a:rPr lang="en-US" dirty="0" smtClean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است</a:t>
            </a:r>
            <a:r>
              <a:rPr lang="fa-IR" dirty="0" smtClean="0">
                <a:cs typeface="B Nazanin" panose="00000400000000000000" pitchFamily="2" charset="-78"/>
              </a:rPr>
              <a:t>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210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520701"/>
            <a:ext cx="4368674" cy="6429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4" y="1676400"/>
            <a:ext cx="8796157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0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-152400"/>
            <a:ext cx="6269413" cy="48486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527" y="4724400"/>
            <a:ext cx="5549846" cy="18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8649040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97" y="4020246"/>
            <a:ext cx="8544743" cy="2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6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55" y="459581"/>
            <a:ext cx="8355845" cy="22812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560" y="2981324"/>
            <a:ext cx="8194040" cy="12858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876800"/>
            <a:ext cx="830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200" dirty="0" smtClean="0">
                <a:cs typeface="B Nazanin" panose="00000400000000000000" pitchFamily="2" charset="-78"/>
              </a:rPr>
              <a:t>این رابطه بازگشتی را با درخت یا قضیه اصلی به راحتی می توان حل کرد که از مرتبه </a:t>
            </a:r>
            <a:r>
              <a:rPr lang="en-US" sz="2200" dirty="0" smtClean="0">
                <a:cs typeface="B Nazanin" panose="00000400000000000000" pitchFamily="2" charset="-78"/>
              </a:rPr>
              <a:t>n</a:t>
            </a:r>
            <a:r>
              <a:rPr lang="fa-IR" sz="2200" dirty="0" smtClean="0">
                <a:cs typeface="B Nazanin" panose="00000400000000000000" pitchFamily="2" charset="-78"/>
              </a:rPr>
              <a:t> است.</a:t>
            </a:r>
            <a:endParaRPr lang="en-US" sz="22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36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85800"/>
            <a:ext cx="8553450" cy="38521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0600" y="5105400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حل مثال قبل با قضیه اصلی</a:t>
            </a:r>
          </a:p>
          <a:p>
            <a:pPr algn="r" rtl="1"/>
            <a:endParaRPr lang="fa-IR" sz="2000" b="1" dirty="0">
              <a:cs typeface="B Nazanin" panose="00000400000000000000" pitchFamily="2" charset="-78"/>
            </a:endParaRP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زمان اجرا برابر </a:t>
            </a:r>
            <a:r>
              <a:rPr lang="en-US" sz="2000" b="1" dirty="0" smtClean="0">
                <a:cs typeface="B Nazanin" panose="00000400000000000000" pitchFamily="2" charset="-78"/>
              </a:rPr>
              <a:t>n</a:t>
            </a:r>
            <a:r>
              <a:rPr lang="fa-IR" sz="2000" b="1" dirty="0" smtClean="0">
                <a:cs typeface="B Nazanin" panose="00000400000000000000" pitchFamily="2" charset="-78"/>
              </a:rPr>
              <a:t> است.</a:t>
            </a:r>
            <a:endParaRPr lang="en-US" sz="2000" b="1" dirty="0">
              <a:cs typeface="B Nazanin" panose="000004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28194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حل مثال قبل با درخت</a:t>
            </a:r>
            <a:endParaRPr lang="en-US" sz="2000" b="1" dirty="0">
              <a:cs typeface="B Nazanin" panose="00000400000000000000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67400" y="3352800"/>
            <a:ext cx="2990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کار هرنود از درخت برابر 1 است، پس زمان اجرا برابر تعداد کل نودهای درخت است.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5" y="5281530"/>
            <a:ext cx="304800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4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04" y="824954"/>
            <a:ext cx="8134828" cy="443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04999"/>
            <a:ext cx="8305800" cy="5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15" y="914400"/>
            <a:ext cx="8127685" cy="253841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rtl="1"/>
            <a:r>
              <a:rPr lang="fa-IR" sz="3200" dirty="0" smtClean="0">
                <a:cs typeface="B Nazanin" panose="00000400000000000000" pitchFamily="2" charset="-78"/>
              </a:rPr>
              <a:t>مثال:</a:t>
            </a:r>
            <a:endParaRPr lang="en-US" sz="3200" dirty="0">
              <a:cs typeface="B Nazanin" panose="00000400000000000000" pitchFamily="2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3810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rtl="1"/>
            <a:r>
              <a:rPr lang="fa-IR" sz="2000" dirty="0" smtClean="0">
                <a:cs typeface="B Nazanin" panose="00000400000000000000" pitchFamily="2" charset="-78"/>
              </a:rPr>
              <a:t>پاسخ: همان طور که در صورت سوال بیان شد، این رابطه مربوط به الگوریتم است. ابتدا باید رابطه زمان اجرای الگوریتم را حساب کرد و سپس رابطه زمان اجرا را حل کرد.</a:t>
            </a:r>
            <a:endParaRPr lang="en-US" sz="2000" dirty="0"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5105400"/>
            <a:ext cx="7843887" cy="62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9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ترسیم درخت برای مثال قبل</a:t>
            </a:r>
            <a:endParaRPr lang="en-US" sz="30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09800"/>
            <a:ext cx="7098708" cy="32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86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 smtClean="0">
                <a:cs typeface="B Nazanin" panose="00000400000000000000" pitchFamily="2" charset="-78"/>
              </a:rPr>
              <a:t>مثال:</a:t>
            </a:r>
            <a:endParaRPr lang="en-US" sz="32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28800"/>
            <a:ext cx="8250879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3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2200" dirty="0" smtClean="0">
                <a:cs typeface="B Nazanin" panose="00000400000000000000" pitchFamily="2" charset="-78"/>
              </a:rPr>
              <a:t>پاسخ تست:</a:t>
            </a:r>
            <a:endParaRPr lang="en-US" sz="2200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44" y="1219200"/>
            <a:ext cx="8791111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5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78" y="2057400"/>
            <a:ext cx="8538322" cy="37338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ترسیم درخت برای مثال قبل</a:t>
            </a:r>
            <a:endParaRPr lang="en-US" sz="30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885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dirty="0" smtClean="0">
              <a:cs typeface="B Nazanin" panose="00000400000000000000" pitchFamily="2" charset="-78"/>
            </a:endParaRPr>
          </a:p>
          <a:p>
            <a:pPr marL="0" indent="0" algn="ctr">
              <a:buNone/>
            </a:pPr>
            <a:r>
              <a:rPr lang="fa-IR" sz="2800" dirty="0" smtClean="0">
                <a:cs typeface="B Nazanin" panose="00000400000000000000" pitchFamily="2" charset="-78"/>
              </a:rPr>
              <a:t>اغلب مطالب این اسلاید از دو کتاب ساختمان داده ها و طراحی الگوریتم آقای مقسمی اقتباس شده است.</a:t>
            </a:r>
            <a:endParaRPr lang="en-US" sz="2800" dirty="0">
              <a:cs typeface="B Nazanin" panose="00000400000000000000" pitchFamily="2" charset="-78"/>
            </a:endParaRPr>
          </a:p>
          <a:p>
            <a:pPr marL="0" indent="0" algn="ctr">
              <a:buNone/>
            </a:pPr>
            <a:endParaRPr lang="fa-IR" dirty="0" smtClean="0">
              <a:cs typeface="B Nazanin" panose="00000400000000000000" pitchFamily="2" charset="-78"/>
            </a:endParaRPr>
          </a:p>
          <a:p>
            <a:pPr marL="0" indent="0" algn="ctr">
              <a:buNone/>
            </a:pPr>
            <a:r>
              <a:rPr lang="fa-IR" dirty="0" smtClean="0">
                <a:cs typeface="B Nazanin" panose="00000400000000000000" pitchFamily="2" charset="-78"/>
              </a:rPr>
              <a:t>موفق باشید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1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1498</TotalTime>
  <Words>300</Words>
  <Application>Microsoft Office PowerPoint</Application>
  <PresentationFormat>On-screen Show (4:3)</PresentationFormat>
  <Paragraphs>61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B Nazanin</vt:lpstr>
      <vt:lpstr>Calibri</vt:lpstr>
      <vt:lpstr>Office Theme</vt:lpstr>
      <vt:lpstr>  به نام خدا   ساختمان داده </vt:lpstr>
      <vt:lpstr>روش سوم برای حل روابط بازگشتی: قضیه اصلی</vt:lpstr>
      <vt:lpstr>PowerPoint Presentation</vt:lpstr>
      <vt:lpstr>PowerPoint Presentation</vt:lpstr>
      <vt:lpstr>قابل ذکر است، همه روابط بازگشتی را نمی توان با قضیه اصلی حل کرد. برای نمونه، به 2 مثال زیر توجه نمایید:</vt:lpstr>
      <vt:lpstr>PowerPoint Presentation</vt:lpstr>
      <vt:lpstr>مثال: زمان اجرای تابع بازگشتی زیر را محاسبه نمایید.</vt:lpstr>
      <vt:lpstr>حل مثال قبل با درخت بازگشت</vt:lpstr>
      <vt:lpstr>PowerPoint Presentation</vt:lpstr>
      <vt:lpstr>حل مثال قبل با درخت بازگشت</vt:lpstr>
      <vt:lpstr>PowerPoint Presentation</vt:lpstr>
      <vt:lpstr>PowerPoint Presentation</vt:lpstr>
      <vt:lpstr>ترسیم درخت رابطه قبلی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ترسیم درخت برای مثال قبل</vt:lpstr>
      <vt:lpstr>مثال:</vt:lpstr>
      <vt:lpstr>پاسخ تست:</vt:lpstr>
      <vt:lpstr>ترسیم درخت برای مثال قبل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Sekine</dc:creator>
  <cp:lastModifiedBy>asadi</cp:lastModifiedBy>
  <cp:revision>270</cp:revision>
  <dcterms:created xsi:type="dcterms:W3CDTF">2014-02-01T14:05:58Z</dcterms:created>
  <dcterms:modified xsi:type="dcterms:W3CDTF">2020-04-04T23:09:32Z</dcterms:modified>
</cp:coreProperties>
</file>