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5"/>
  </p:notesMasterIdLst>
  <p:sldIdLst>
    <p:sldId id="266" r:id="rId2"/>
    <p:sldId id="267" r:id="rId3"/>
    <p:sldId id="268" r:id="rId4"/>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100" d="100"/>
          <a:sy n="100" d="100"/>
        </p:scale>
        <p:origin x="94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6A341C5-B038-407B-BC30-EE441E791B20}" type="datetimeFigureOut">
              <a:rPr lang="fa-IR" smtClean="0"/>
              <a:t>08/08/1441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E1E705-4885-4979-A36F-580958049A23}" type="slidenum">
              <a:rPr lang="fa-IR" smtClean="0"/>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5E585-B371-4B7C-A31E-07938D1BAA7B}" type="datetimeFigureOut">
              <a:rPr lang="fa-IR" smtClean="0"/>
              <a:pPr/>
              <a:t>08/08/1441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B07553-BE17-4DB3-9472-989DA406678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7B07553-BE17-4DB3-9472-989DA4066787}" type="slidenum">
              <a:rPr lang="fa-IR" smtClean="0"/>
              <a:pPr/>
              <a:t>‹#›</a:t>
            </a:fld>
            <a:endParaRPr lang="fa-I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0D5E585-B371-4B7C-A31E-07938D1BAA7B}" type="datetimeFigureOut">
              <a:rPr lang="fa-IR" smtClean="0"/>
              <a:pPr/>
              <a:t>08/08/1441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7B07553-BE17-4DB3-9472-989DA4066787}"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0D5E585-B371-4B7C-A31E-07938D1BAA7B}" type="datetimeFigureOut">
              <a:rPr lang="fa-IR" smtClean="0"/>
              <a:pPr/>
              <a:t>08/08/1441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B07553-BE17-4DB3-9472-989DA4066787}" type="slidenum">
              <a:rPr lang="fa-IR" smtClean="0"/>
              <a:pPr/>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D5E585-B371-4B7C-A31E-07938D1BAA7B}" type="datetimeFigureOut">
              <a:rPr lang="fa-IR" smtClean="0"/>
              <a:pPr/>
              <a:t>08/08/1441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7B07553-BE17-4DB3-9472-989DA406678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0D5E585-B371-4B7C-A31E-07938D1BAA7B}" type="datetimeFigureOut">
              <a:rPr lang="fa-IR" smtClean="0"/>
              <a:pPr/>
              <a:t>08/08/1441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B07553-BE17-4DB3-9472-989DA4066787}"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568952" cy="4972008"/>
          </a:xfrm>
        </p:spPr>
        <p:txBody>
          <a:bodyPr>
            <a:normAutofit fontScale="77500" lnSpcReduction="20000"/>
          </a:bodyPr>
          <a:lstStyle/>
          <a:p>
            <a:pPr algn="just"/>
            <a:r>
              <a:rPr lang="fa-IR" dirty="0">
                <a:cs typeface="B Mitra" pitchFamily="2" charset="-78"/>
              </a:rPr>
              <a:t>مطالعات فرهنگی ابتدا در دانشگاه بیرمینگام انگلیس در دهه 1960.م شکل گرفت.</a:t>
            </a:r>
          </a:p>
          <a:p>
            <a:pPr algn="just"/>
            <a:r>
              <a:rPr lang="fa-IR" dirty="0">
                <a:cs typeface="B Mitra" pitchFamily="2" charset="-78"/>
              </a:rPr>
              <a:t>در مطالعات فرهنگی زبان در کانون ان قرار دارد. مطالعات فرهنگی متاثر از نظریه های پساساختارگرایانه زبان، بازنمایی و سوژه است.  مطالعات فرهنگی حوزه ای میان رشته ای </a:t>
            </a:r>
            <a:r>
              <a:rPr lang="fa-IR" dirty="0" smtClean="0">
                <a:cs typeface="B Mitra" pitchFamily="2" charset="-78"/>
              </a:rPr>
              <a:t>یا </a:t>
            </a:r>
            <a:r>
              <a:rPr lang="fa-IR" dirty="0">
                <a:cs typeface="B Mitra" pitchFamily="2" charset="-78"/>
              </a:rPr>
              <a:t>فرارشته ای است که مرزهای میان خود و سایر حوزه ها را مبهم می کند.</a:t>
            </a:r>
          </a:p>
          <a:p>
            <a:pPr algn="just"/>
            <a:r>
              <a:rPr lang="fa-IR" dirty="0">
                <a:cs typeface="B Mitra" pitchFamily="2" charset="-78"/>
              </a:rPr>
              <a:t>از نظر استوارت هال این حد و مرز که مطالعات فرهنگی در صدد ایجاد </a:t>
            </a:r>
            <a:r>
              <a:rPr lang="fa-IR" dirty="0" smtClean="0">
                <a:cs typeface="B Mitra" pitchFamily="2" charset="-78"/>
              </a:rPr>
              <a:t>آن </a:t>
            </a:r>
            <a:r>
              <a:rPr lang="fa-IR" dirty="0">
                <a:cs typeface="B Mitra" pitchFamily="2" charset="-78"/>
              </a:rPr>
              <a:t>است، رابطه ای میان موضوعات قدرت و سیاست فرهنگی است. بدین معنا که می خواهد به واکاوی بازنمایی های به عمل امده از گرو های حاشیه </a:t>
            </a:r>
            <a:r>
              <a:rPr lang="fa-IR" dirty="0" smtClean="0">
                <a:cs typeface="B Mitra" pitchFamily="2" charset="-78"/>
              </a:rPr>
              <a:t>ای( در اینجا کشورهای جهان سوم) </a:t>
            </a:r>
            <a:r>
              <a:rPr lang="fa-IR" dirty="0">
                <a:cs typeface="B Mitra" pitchFamily="2" charset="-78"/>
              </a:rPr>
              <a:t>و ضرورت تغییر فرهنگی برای این گروه ها بپردازد. بنابراین مطالعات فرهنگی مجموعه ای از نظریه هاست که متفکرانی </a:t>
            </a:r>
            <a:r>
              <a:rPr lang="fa-IR" dirty="0" smtClean="0">
                <a:cs typeface="B Mitra" pitchFamily="2" charset="-78"/>
              </a:rPr>
              <a:t>آن </a:t>
            </a:r>
            <a:r>
              <a:rPr lang="fa-IR" dirty="0">
                <a:cs typeface="B Mitra" pitchFamily="2" charset="-78"/>
              </a:rPr>
              <a:t>را بوجود </a:t>
            </a:r>
            <a:r>
              <a:rPr lang="fa-IR" dirty="0" smtClean="0">
                <a:cs typeface="B Mitra" pitchFamily="2" charset="-78"/>
              </a:rPr>
              <a:t>آورده </a:t>
            </a:r>
            <a:r>
              <a:rPr lang="fa-IR" dirty="0">
                <a:cs typeface="B Mitra" pitchFamily="2" charset="-78"/>
              </a:rPr>
              <a:t>اند که تولید دانش نظری را بسان عملکردی سیاسی می دانند. در این جا دانش هرگز پدیده ای خنثی یا عینی نیست بلکه موضوع موقعیت یابی است یعنی درک اینکه چه کسی از چه موقعیتی خطاب به چه کسانی و برای چه منظوری سخن می گوید</a:t>
            </a:r>
            <a:r>
              <a:rPr lang="fa-IR" dirty="0" smtClean="0">
                <a:cs typeface="B Mitra" pitchFamily="2" charset="-78"/>
              </a:rPr>
              <a:t>.</a:t>
            </a:r>
          </a:p>
          <a:p>
            <a:pPr algn="just"/>
            <a:r>
              <a:rPr lang="fa-IR" dirty="0" smtClean="0">
                <a:cs typeface="B Mitra" pitchFamily="2" charset="-78"/>
              </a:rPr>
              <a:t>با الهام از زبان شناسی سوسور، زبان فقط نظام نام گذاری چیزها نیست </a:t>
            </a:r>
            <a:r>
              <a:rPr lang="fa-IR" dirty="0" smtClean="0">
                <a:cs typeface="B Mitra" pitchFamily="2" charset="-78"/>
              </a:rPr>
              <a:t>بلکه </a:t>
            </a:r>
            <a:r>
              <a:rPr lang="fa-IR" dirty="0" smtClean="0">
                <a:cs typeface="B Mitra" pitchFamily="2" charset="-78"/>
              </a:rPr>
              <a:t>مکانیسمی است که تعیین می کند در وهله نخست تصمیم می گیریم یک ابژه برساخته شود. زبان نقش قدرتمند و پیچیده ای دارد و کارکرد </a:t>
            </a:r>
            <a:r>
              <a:rPr lang="fa-IR" dirty="0" smtClean="0">
                <a:cs typeface="B Mitra" pitchFamily="2" charset="-78"/>
              </a:rPr>
              <a:t>آن، </a:t>
            </a:r>
            <a:r>
              <a:rPr lang="fa-IR" dirty="0" smtClean="0">
                <a:cs typeface="B Mitra" pitchFamily="2" charset="-78"/>
              </a:rPr>
              <a:t>سازمان بندی و برساختن است. مناسبات فرهنگی و سیاسی از طریق نظام زبان بازتولید می شوند. متونی که بوسیله زبان تولید می شوند هم مبین اشکال فرهنگی و مناسبات قدرتند و هم مولد آن. لذا نامگذاری برخی کشورها به جهان سوم در حقیقت نه ناظر به واقعیت های بیرونی بلکه نشانگر قصد و نیات و عملکرد سیاسی نام گذاران برای </a:t>
            </a:r>
            <a:r>
              <a:rPr lang="fa-IR" dirty="0" smtClean="0">
                <a:cs typeface="B Mitra" pitchFamily="2" charset="-78"/>
              </a:rPr>
              <a:t>ترسیم، تبیین و تجویز روابط </a:t>
            </a:r>
            <a:r>
              <a:rPr lang="fa-IR" dirty="0" smtClean="0">
                <a:cs typeface="B Mitra" pitchFamily="2" charset="-78"/>
              </a:rPr>
              <a:t>قدرت بوده است.</a:t>
            </a:r>
          </a:p>
          <a:p>
            <a:pPr algn="just"/>
            <a:r>
              <a:rPr lang="fa-IR" dirty="0" smtClean="0">
                <a:cs typeface="B Mitra" pitchFamily="2" charset="-78"/>
              </a:rPr>
              <a:t>به تعبیر دیرلیک ایده سه جهان بودگی نشانگر نوعی مفهوم سازی هژمونیک جهان و مبارزات بر ضد آن است که خود محصول گفتمان نوسازی کلاسیک در علوم اجتماعی غربی است.</a:t>
            </a:r>
            <a:endParaRPr lang="fa-IR" dirty="0">
              <a:cs typeface="B Mitra" pitchFamily="2" charset="-78"/>
            </a:endParaRPr>
          </a:p>
          <a:p>
            <a:endParaRPr lang="fa-IR" dirty="0"/>
          </a:p>
        </p:txBody>
      </p:sp>
      <p:sp>
        <p:nvSpPr>
          <p:cNvPr id="3" name="Title 2"/>
          <p:cNvSpPr>
            <a:spLocks noGrp="1"/>
          </p:cNvSpPr>
          <p:nvPr>
            <p:ph type="title"/>
          </p:nvPr>
        </p:nvSpPr>
        <p:spPr/>
        <p:txBody>
          <a:bodyPr>
            <a:normAutofit/>
          </a:bodyPr>
          <a:lstStyle/>
          <a:p>
            <a:pPr algn="ctr"/>
            <a:r>
              <a:rPr lang="fa-IR" sz="2000" dirty="0" smtClean="0">
                <a:cs typeface="B Titr" panose="00000700000000000000" pitchFamily="2" charset="-78"/>
              </a:rPr>
              <a:t>فهمی انتقادی از مفهوم پردازی جهان سوم، رویکرد مطالعات فرهنگی </a:t>
            </a:r>
            <a:r>
              <a:rPr lang="fa-IR" sz="2000" dirty="0" smtClean="0">
                <a:cs typeface="B Titr" panose="00000700000000000000" pitchFamily="2" charset="-78"/>
              </a:rPr>
              <a:t>استوارت هال </a:t>
            </a:r>
            <a:endParaRPr lang="fa-IR" sz="2000" dirty="0">
              <a:cs typeface="B Titr" panose="00000700000000000000" pitchFamily="2" charset="-78"/>
            </a:endParaRPr>
          </a:p>
        </p:txBody>
      </p:sp>
    </p:spTree>
    <p:extLst>
      <p:ext uri="{BB962C8B-B14F-4D97-AF65-F5344CB8AC3E}">
        <p14:creationId xmlns:p14="http://schemas.microsoft.com/office/powerpoint/2010/main" val="356720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481328"/>
            <a:ext cx="8856984" cy="5044016"/>
          </a:xfrm>
        </p:spPr>
        <p:txBody>
          <a:bodyPr>
            <a:normAutofit fontScale="92500" lnSpcReduction="10000"/>
          </a:bodyPr>
          <a:lstStyle/>
          <a:p>
            <a:pPr algn="just"/>
            <a:r>
              <a:rPr lang="fa-IR" dirty="0" smtClean="0">
                <a:cs typeface="B Mitra" panose="00000400000000000000" pitchFamily="2" charset="-78"/>
              </a:rPr>
              <a:t> به نظر پلچ</a:t>
            </a:r>
            <a:r>
              <a:rPr lang="en-US" dirty="0" err="1" smtClean="0">
                <a:cs typeface="B Mitra" panose="00000400000000000000" pitchFamily="2" charset="-78"/>
              </a:rPr>
              <a:t>pletsch</a:t>
            </a:r>
            <a:r>
              <a:rPr lang="fa-IR" dirty="0" smtClean="0">
                <a:cs typeface="B Mitra" panose="00000400000000000000" pitchFamily="2" charset="-78"/>
              </a:rPr>
              <a:t>تقسیم جهان به سه جهان </a:t>
            </a:r>
            <a:r>
              <a:rPr lang="fa-IR" dirty="0" smtClean="0">
                <a:cs typeface="B Mitra" panose="00000400000000000000" pitchFamily="2" charset="-78"/>
              </a:rPr>
              <a:t>غیردقیق، </a:t>
            </a:r>
            <a:r>
              <a:rPr lang="fa-IR" dirty="0" smtClean="0">
                <a:cs typeface="B Mitra" panose="00000400000000000000" pitchFamily="2" charset="-78"/>
              </a:rPr>
              <a:t>مبهم و غیرواقعی است. نخست جهان به دو بخش سنتی و مدرن تقسیم می شود و سپس قسمت مدرن به دو بخش فرعی تر کمونیستی و آزاد تقسیم می شود. در این تقسیم بندی عنوان سنتی که در وصف جهان سوم به کار می رود موجب می شود تمامی مفاهیم و مدلول های نهفته در واژه جهان سوم در رابطه ای ساختار </a:t>
            </a:r>
            <a:r>
              <a:rPr lang="fa-IR" dirty="0" smtClean="0">
                <a:cs typeface="B Mitra" panose="00000400000000000000" pitchFamily="2" charset="-78"/>
              </a:rPr>
              <a:t>ی با </a:t>
            </a:r>
            <a:r>
              <a:rPr lang="fa-IR" dirty="0" smtClean="0">
                <a:cs typeface="B Mitra" panose="00000400000000000000" pitchFamily="2" charset="-78"/>
              </a:rPr>
              <a:t>دیگر جهان ها فرض شود. بدین معنی که جهان سوم جهان سنت، دین و مذهب، عدم عقلانیت، توسعه نیافتگی، ازدیاد جمعیت، بی نظمی سیاسی و غیره تصور و معرفی می شود. جهان </a:t>
            </a:r>
            <a:r>
              <a:rPr lang="fa-IR" dirty="0" smtClean="0">
                <a:cs typeface="B Mitra" panose="00000400000000000000" pitchFamily="2" charset="-78"/>
              </a:rPr>
              <a:t>دوم، </a:t>
            </a:r>
            <a:r>
              <a:rPr lang="fa-IR" dirty="0" smtClean="0">
                <a:cs typeface="B Mitra" panose="00000400000000000000" pitchFamily="2" charset="-78"/>
              </a:rPr>
              <a:t>مدرن، از نظر فنی تا حدی عقلانی اما اقتدارگرا، </a:t>
            </a:r>
            <a:r>
              <a:rPr lang="fa-IR" dirty="0" smtClean="0">
                <a:cs typeface="B Mitra" panose="00000400000000000000" pitchFamily="2" charset="-78"/>
              </a:rPr>
              <a:t>سرکوبگر، </a:t>
            </a:r>
            <a:r>
              <a:rPr lang="fa-IR" dirty="0" smtClean="0">
                <a:cs typeface="B Mitra" panose="00000400000000000000" pitchFamily="2" charset="-78"/>
              </a:rPr>
              <a:t>ناکارآمد و فقیر بوسیله آلودگی های ناشی از برداشت های ایدئولوژیک است اما جهان اول کاملاً مدرن،  </a:t>
            </a:r>
            <a:r>
              <a:rPr lang="fa-IR" dirty="0" smtClean="0">
                <a:cs typeface="B Mitra" panose="00000400000000000000" pitchFamily="2" charset="-78"/>
              </a:rPr>
              <a:t>دارای </a:t>
            </a:r>
            <a:r>
              <a:rPr lang="fa-IR" dirty="0" smtClean="0">
                <a:cs typeface="B Mitra" panose="00000400000000000000" pitchFamily="2" charset="-78"/>
              </a:rPr>
              <a:t>تصمیم گیری فایده گرا و سودمحور، برخوردار از دانش و </a:t>
            </a:r>
            <a:r>
              <a:rPr lang="fa-IR" dirty="0" smtClean="0">
                <a:cs typeface="B Mitra" panose="00000400000000000000" pitchFamily="2" charset="-78"/>
              </a:rPr>
              <a:t>علم، کارآمد</a:t>
            </a:r>
            <a:r>
              <a:rPr lang="fa-IR" dirty="0" smtClean="0">
                <a:cs typeface="B Mitra" panose="00000400000000000000" pitchFamily="2" charset="-78"/>
              </a:rPr>
              <a:t>، دموکراتیک و آزاد و به طور خلاصه جامعه ای طبیعی است که بوسیله دین و مذهب زنجیر نشده است.</a:t>
            </a:r>
          </a:p>
          <a:p>
            <a:pPr algn="just"/>
            <a:r>
              <a:rPr lang="fa-IR" dirty="0">
                <a:cs typeface="B Mitra" panose="00000400000000000000" pitchFamily="2" charset="-78"/>
              </a:rPr>
              <a:t> </a:t>
            </a:r>
            <a:r>
              <a:rPr lang="fa-IR" dirty="0" smtClean="0">
                <a:cs typeface="B Mitra" panose="00000400000000000000" pitchFamily="2" charset="-78"/>
              </a:rPr>
              <a:t>در این بازی زبانی و متأثر از </a:t>
            </a:r>
            <a:r>
              <a:rPr lang="fa-IR" dirty="0" smtClean="0">
                <a:cs typeface="B Mitra" panose="00000400000000000000" pitchFamily="2" charset="-78"/>
              </a:rPr>
              <a:t>گفتمان </a:t>
            </a:r>
            <a:r>
              <a:rPr lang="fa-IR" dirty="0" smtClean="0">
                <a:cs typeface="B Mitra" panose="00000400000000000000" pitchFamily="2" charset="-78"/>
              </a:rPr>
              <a:t>مدرنیزاسیون، جهان اول در تبیینی غایت شناسانه </a:t>
            </a:r>
            <a:r>
              <a:rPr lang="en-US" dirty="0" smtClean="0">
                <a:cs typeface="B Mitra" panose="00000400000000000000" pitchFamily="2" charset="-78"/>
              </a:rPr>
              <a:t>teleological</a:t>
            </a:r>
            <a:r>
              <a:rPr lang="fa-IR" dirty="0" smtClean="0">
                <a:cs typeface="B Mitra" panose="00000400000000000000" pitchFamily="2" charset="-78"/>
              </a:rPr>
              <a:t> پایان تاریخ تصور می شود که آینده جهان های دیگر به صورت </a:t>
            </a:r>
            <a:r>
              <a:rPr lang="fa-IR" dirty="0" smtClean="0">
                <a:cs typeface="B Mitra" panose="00000400000000000000" pitchFamily="2" charset="-78"/>
              </a:rPr>
              <a:t>گریزناپذیر </a:t>
            </a:r>
            <a:r>
              <a:rPr lang="fa-IR" dirty="0" smtClean="0">
                <a:cs typeface="B Mitra" panose="00000400000000000000" pitchFamily="2" charset="-78"/>
              </a:rPr>
              <a:t>به سمت آن خواهد بود.</a:t>
            </a:r>
            <a:endParaRPr lang="fa-IR" dirty="0">
              <a:cs typeface="B Mitra" panose="00000400000000000000" pitchFamily="2" charset="-78"/>
            </a:endParaRPr>
          </a:p>
        </p:txBody>
      </p:sp>
      <p:sp>
        <p:nvSpPr>
          <p:cNvPr id="3" name="Title 2"/>
          <p:cNvSpPr>
            <a:spLocks noGrp="1"/>
          </p:cNvSpPr>
          <p:nvPr>
            <p:ph type="title"/>
          </p:nvPr>
        </p:nvSpPr>
        <p:spPr/>
        <p:txBody>
          <a:bodyPr/>
          <a:lstStyle/>
          <a:p>
            <a:endParaRPr lang="fa-IR" dirty="0"/>
          </a:p>
        </p:txBody>
      </p:sp>
    </p:spTree>
    <p:extLst>
      <p:ext uri="{BB962C8B-B14F-4D97-AF65-F5344CB8AC3E}">
        <p14:creationId xmlns:p14="http://schemas.microsoft.com/office/powerpoint/2010/main" val="1548354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640960" cy="4900000"/>
          </a:xfrm>
        </p:spPr>
        <p:txBody>
          <a:bodyPr>
            <a:normAutofit fontScale="62500" lnSpcReduction="20000"/>
          </a:bodyPr>
          <a:lstStyle/>
          <a:p>
            <a:pPr algn="just"/>
            <a:r>
              <a:rPr lang="en-US" b="1" dirty="0">
                <a:cs typeface="B Mitra" panose="00000400000000000000" pitchFamily="2" charset="-78"/>
              </a:rPr>
              <a:t> </a:t>
            </a:r>
            <a:r>
              <a:rPr lang="fa-IR" b="1" dirty="0" smtClean="0">
                <a:cs typeface="B Mitra" panose="00000400000000000000" pitchFamily="2" charset="-78"/>
              </a:rPr>
              <a:t>نظریه </a:t>
            </a:r>
            <a:r>
              <a:rPr lang="fa-IR" b="1" dirty="0">
                <a:cs typeface="B Mitra" panose="00000400000000000000" pitchFamily="2" charset="-78"/>
              </a:rPr>
              <a:t>شرق شناسی ادوارد سعید در زمره مطالعات پسااستعماری با رویکردی انتقادی به زبان استعمار غربی می نگرد. این نظریه که در کتاب های سه گانه " شرق شناسی"، امپریالیسم و فرهنگ" و " اسلام رسانه ها" مفصل بندی شده است، با الهام از نظریه سلطه گرامشی و نظریه "قدرت و دانش" فوکو، گفتمانها و نهادهای گوناگونی را تحلیل می کند که </a:t>
            </a:r>
            <a:r>
              <a:rPr lang="fa-IR" b="1" dirty="0" smtClean="0">
                <a:cs typeface="B Mitra" panose="00000400000000000000" pitchFamily="2" charset="-78"/>
              </a:rPr>
              <a:t>شرق( در موضوع درس ما جهان سوم) </a:t>
            </a:r>
            <a:r>
              <a:rPr lang="fa-IR" b="1" dirty="0">
                <a:cs typeface="B Mitra" panose="00000400000000000000" pitchFamily="2" charset="-78"/>
              </a:rPr>
              <a:t>را به منزله موضوع شناخت برمی سازند. </a:t>
            </a:r>
            <a:r>
              <a:rPr lang="fa-IR" b="1" dirty="0" smtClean="0">
                <a:cs typeface="B Mitra" panose="00000400000000000000" pitchFamily="2" charset="-78"/>
              </a:rPr>
              <a:t>از </a:t>
            </a:r>
            <a:r>
              <a:rPr lang="fa-IR" b="1" dirty="0">
                <a:cs typeface="B Mitra" panose="00000400000000000000" pitchFamily="2" charset="-78"/>
              </a:rPr>
              <a:t>دیدگاه سعید شرق شناسی رشته ای است که در آن شرق به منزله موضوع آموزش، کشف و عمل به طور منظم مورد بررسی قرار می گیرد و جوهر آن تمایز محونشدنی میان فرادستی غرب و فرودستی شرق است که در آن شرق برساخته ای تاریخی است نه جغرافیایی</a:t>
            </a:r>
            <a:r>
              <a:rPr lang="fa-IR" b="1" dirty="0" smtClean="0">
                <a:cs typeface="B Mitra" panose="00000400000000000000" pitchFamily="2" charset="-78"/>
              </a:rPr>
              <a:t>. </a:t>
            </a:r>
            <a:r>
              <a:rPr lang="fa-IR" b="1" dirty="0">
                <a:cs typeface="B Mitra" panose="00000400000000000000" pitchFamily="2" charset="-78"/>
              </a:rPr>
              <a:t>به نظر او شرق شناسی به عنوان یک رشته منسجم علمی متأثر از فرهنگ اروپایی پس از عصر روشنگری و مجموعه ای از دانش و نظام بازنمود توانست شرق را همچون "دیگری تمدنی" خاموش اروپا تصویر کند. خطی که برای جداکردن شرق و غرب در جایی میان یونان و ترکیه کنونی کشیده شد، نه یک واقعیت طبیعی بلکه یک اختراع جغرافیایی خیالی </a:t>
            </a:r>
            <a:r>
              <a:rPr lang="fa-IR" b="1" dirty="0" smtClean="0">
                <a:cs typeface="B Mitra" panose="00000400000000000000" pitchFamily="2" charset="-78"/>
              </a:rPr>
              <a:t>اروپایی بود.</a:t>
            </a:r>
          </a:p>
          <a:p>
            <a:pPr algn="just"/>
            <a:r>
              <a:rPr lang="fa-IR" b="1" dirty="0">
                <a:cs typeface="B Mitra" panose="00000400000000000000" pitchFamily="2" charset="-78"/>
              </a:rPr>
              <a:t> </a:t>
            </a:r>
            <a:r>
              <a:rPr lang="fa-IR" b="1" dirty="0" smtClean="0">
                <a:cs typeface="B Mitra" panose="00000400000000000000" pitchFamily="2" charset="-78"/>
              </a:rPr>
              <a:t>ادوارد سعید </a:t>
            </a:r>
            <a:r>
              <a:rPr lang="fa-IR" b="1" dirty="0">
                <a:cs typeface="B Mitra" panose="00000400000000000000" pitchFamily="2" charset="-78"/>
              </a:rPr>
              <a:t>شرق شناسی را گفتمانی می داند که شرق را همانند پدیده ای فهم پذیر و معقول در درون شبکه ای از طبقه بندی ها، جداول و مفاهیم معرفی می کند که به وسیله آن شرق به طور همزمان تعریف شده و هم تحت نظارت قرار می گیرد. شناختن همان به اطاعت در آوردن است. در نتیجه وظیفه شرق شناسی که عرصه قدرت سیاسی را نیز ایجاد می کرد، کاستن پیچیدگی بی پایان شرق و ایجاد نظم مشخصی در سنخ ها، شخصیت ها و ساختارها، بر مبنای جامعه معیار یعنی غرب بود که ویژگی های ضروری نظیر عقلانیت، پیشرفت نهادهای دموکراتیک و توسعه اقتصادی داشت و بر اساس این سنجش جوامع دیگر ناقص و عقب مانده به نظر می </a:t>
            </a:r>
            <a:r>
              <a:rPr lang="fa-IR" b="1" dirty="0" smtClean="0">
                <a:cs typeface="B Mitra" panose="00000400000000000000" pitchFamily="2" charset="-78"/>
              </a:rPr>
              <a:t>آمدند. </a:t>
            </a:r>
          </a:p>
          <a:p>
            <a:pPr algn="just"/>
            <a:r>
              <a:rPr lang="fa-IR" b="1" dirty="0">
                <a:cs typeface="B Mitra" panose="00000400000000000000" pitchFamily="2" charset="-78"/>
              </a:rPr>
              <a:t>به بیان دیگر شرق شناسی با </a:t>
            </a:r>
            <a:r>
              <a:rPr lang="fa-IR" b="1" dirty="0" smtClean="0">
                <a:cs typeface="B Mitra" panose="00000400000000000000" pitchFamily="2" charset="-78"/>
              </a:rPr>
              <a:t>تکیه </a:t>
            </a:r>
            <a:r>
              <a:rPr lang="fa-IR" b="1" dirty="0" smtClean="0">
                <a:cs typeface="B Mitra" panose="00000400000000000000" pitchFamily="2" charset="-78"/>
              </a:rPr>
              <a:t>بر </a:t>
            </a:r>
            <a:r>
              <a:rPr lang="fa-IR" b="1" dirty="0">
                <a:cs typeface="B Mitra" panose="00000400000000000000" pitchFamily="2" charset="-78"/>
              </a:rPr>
              <a:t>محور تضادها و دوگانگی های مثبت و منفی، ترازنامه ای از جنبه های منفی بین غرب و شرق برمی سازد که در آن </a:t>
            </a:r>
            <a:r>
              <a:rPr lang="fa-IR" b="1" dirty="0" smtClean="0">
                <a:cs typeface="B Mitra" panose="00000400000000000000" pitchFamily="2" charset="-78"/>
              </a:rPr>
              <a:t>شرق( جهان سوم) </a:t>
            </a:r>
            <a:r>
              <a:rPr lang="fa-IR" b="1" dirty="0">
                <a:cs typeface="B Mitra" panose="00000400000000000000" pitchFamily="2" charset="-78"/>
              </a:rPr>
              <a:t>با موضوعاتی چون رکود تاریخی، فقدان طبقه متوسط ، عدم تثبیت مفهوم شهروندی، فقدان شهرهای مستقل، فقدان نظام های زاهدانه و ناکامی در ظهور عقلانیت ابزاری به عنوان فرهنگ بنیادی علم سکولار، سرمایه داری صنعتی و </a:t>
            </a:r>
            <a:r>
              <a:rPr lang="fa-IR" b="1" dirty="0" smtClean="0">
                <a:cs typeface="B Mitra" panose="00000400000000000000" pitchFamily="2" charset="-78"/>
              </a:rPr>
              <a:t>سازمان های </a:t>
            </a:r>
            <a:r>
              <a:rPr lang="fa-IR" b="1" dirty="0">
                <a:cs typeface="B Mitra" panose="00000400000000000000" pitchFamily="2" charset="-78"/>
              </a:rPr>
              <a:t>عقلانی تعریف شده است. </a:t>
            </a:r>
            <a:endParaRPr lang="en-US" dirty="0">
              <a:cs typeface="B Mitra" panose="00000400000000000000" pitchFamily="2" charset="-78"/>
            </a:endParaRPr>
          </a:p>
          <a:p>
            <a:pPr algn="just"/>
            <a:endParaRPr lang="fa-IR" dirty="0">
              <a:cs typeface="B Mitra" panose="000004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cs typeface="B Titr" panose="00000700000000000000" pitchFamily="2" charset="-78"/>
              </a:rPr>
              <a:t>فهمی شرق شناسانه از مفهوم پردازی جهان سوم  </a:t>
            </a:r>
            <a:endParaRPr lang="fa-IR" dirty="0">
              <a:cs typeface="B Titr" panose="00000700000000000000" pitchFamily="2" charset="-78"/>
            </a:endParaRPr>
          </a:p>
        </p:txBody>
      </p:sp>
    </p:spTree>
    <p:extLst>
      <p:ext uri="{BB962C8B-B14F-4D97-AF65-F5344CB8AC3E}">
        <p14:creationId xmlns:p14="http://schemas.microsoft.com/office/powerpoint/2010/main" val="8152280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260</TotalTime>
  <Words>997</Words>
  <Application>Microsoft Office PowerPoint</Application>
  <PresentationFormat>On-screen Show (4:3)</PresentationFormat>
  <Paragraphs>12</Paragraphs>
  <Slides>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B Mitra</vt:lpstr>
      <vt:lpstr>B Titr</vt:lpstr>
      <vt:lpstr>Calibri</vt:lpstr>
      <vt:lpstr>Lucida Sans Unicode</vt:lpstr>
      <vt:lpstr>Verdana</vt:lpstr>
      <vt:lpstr>Wingdings 2</vt:lpstr>
      <vt:lpstr>Wingdings 3</vt:lpstr>
      <vt:lpstr>Concourse</vt:lpstr>
      <vt:lpstr>فهمی انتقادی از مفهوم پردازی جهان سوم، رویکرد مطالعات فرهنگی استوارت هال </vt:lpstr>
      <vt:lpstr>PowerPoint Presentation</vt:lpstr>
      <vt:lpstr>فهمی شرق شناسانه از مفهوم پردازی جهان سوم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جهان سوم از منظر مطالعات فرهنگی مطالعات فرهنگی(نظریه و عملکرد، کریس بارکر؛ ترجمه مهدی فرجی و نفیسه حمیدی)</dc:title>
  <dc:creator>Aryaneh</dc:creator>
  <cp:lastModifiedBy>akm102000@yahoo.com</cp:lastModifiedBy>
  <cp:revision>18</cp:revision>
  <dcterms:created xsi:type="dcterms:W3CDTF">2018-02-23T16:31:24Z</dcterms:created>
  <dcterms:modified xsi:type="dcterms:W3CDTF">2020-04-01T11:42:54Z</dcterms:modified>
</cp:coreProperties>
</file>