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258" r:id="rId6"/>
    <p:sldId id="259" r:id="rId7"/>
    <p:sldId id="260" r:id="rId8"/>
    <p:sldId id="257"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0141A0-7FFB-489C-B7EC-5B53E4A4CAA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74552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0141A0-7FFB-489C-B7EC-5B53E4A4CAA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3265191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60141A0-7FFB-489C-B7EC-5B53E4A4CAA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81054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0141A0-7FFB-489C-B7EC-5B53E4A4CAA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264482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0141A0-7FFB-489C-B7EC-5B53E4A4CAAF}"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3822952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0141A0-7FFB-489C-B7EC-5B53E4A4CAAF}" type="datetimeFigureOut">
              <a:rPr lang="en-US" smtClean="0"/>
              <a:t>4/3/2020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3968620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141A0-7FFB-489C-B7EC-5B53E4A4CAAF}" type="datetimeFigureOut">
              <a:rPr lang="en-US" smtClean="0"/>
              <a:t>4/3/2020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215159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0141A0-7FFB-489C-B7EC-5B53E4A4CAA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3132700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0141A0-7FFB-489C-B7EC-5B53E4A4CAA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358490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0141A0-7FFB-489C-B7EC-5B53E4A4CAA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2977599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0141A0-7FFB-489C-B7EC-5B53E4A4CAA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56531-029B-4B59-B10A-756F5A3EDB08}" type="slidenum">
              <a:rPr lang="en-US" smtClean="0"/>
              <a:t>‹#›</a:t>
            </a:fld>
            <a:endParaRPr lang="en-US"/>
          </a:p>
        </p:txBody>
      </p:sp>
    </p:spTree>
    <p:extLst>
      <p:ext uri="{BB962C8B-B14F-4D97-AF65-F5344CB8AC3E}">
        <p14:creationId xmlns:p14="http://schemas.microsoft.com/office/powerpoint/2010/main" val="485385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476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782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422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041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15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235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647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7817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3365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3522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5148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67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192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417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058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1019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06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1982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848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483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39188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335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3860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7764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739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6800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081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1017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4338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258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91749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68768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7602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707EA-C296-49C9-BED3-6B705058946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1429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DE9934-43A2-49B1-8F4C-2439FF6AB05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073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5C543-67EB-4494-B4F4-649C5662AD2B}"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479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A27608-F335-4DF2-A8BC-8086CB6D60A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5354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67E1E1-4F15-44CD-B40B-CF37A260F7D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7902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02BFBC-19ED-46A0-880F-D8C86ED0B5B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0342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189FAF-7CB5-4AB4-A568-E885FCE6AC8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2193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B32B6F-00BE-498E-95BB-48DADA5F56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104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7C44869-31E2-4E8A-9381-49CEF0211AD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4313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FAD2-1959-4502-9973-5624DF2DB88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5239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5730F5-51F1-4D47-8128-E50212F985B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650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41A0-7FFB-489C-B7EC-5B53E4A4CAAF}" type="datetimeFigureOut">
              <a:rPr lang="en-US" smtClean="0"/>
              <a:t>4/3/2020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56531-029B-4B59-B10A-756F5A3EDB08}" type="slidenum">
              <a:rPr lang="en-US" smtClean="0"/>
              <a:t>‹#›</a:t>
            </a:fld>
            <a:endParaRPr lang="en-US"/>
          </a:p>
        </p:txBody>
      </p:sp>
    </p:spTree>
    <p:extLst>
      <p:ext uri="{BB962C8B-B14F-4D97-AF65-F5344CB8AC3E}">
        <p14:creationId xmlns:p14="http://schemas.microsoft.com/office/powerpoint/2010/main" val="3270662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140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160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5864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020DB5-21CA-4CC2-84D4-0C3F4DC089A3}"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8508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25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0" y="1524000"/>
            <a:ext cx="12192000" cy="5334000"/>
          </a:xfrm>
          <a:prstGeom prst="rect">
            <a:avLst/>
          </a:prstGeom>
          <a:ln>
            <a:noFill/>
          </a:ln>
          <a:effectLst>
            <a:softEdge rad="112500"/>
          </a:effectLst>
        </p:spPr>
      </p:pic>
      <p:sp>
        <p:nvSpPr>
          <p:cNvPr id="2" name="Title 1"/>
          <p:cNvSpPr>
            <a:spLocks noGrp="1"/>
          </p:cNvSpPr>
          <p:nvPr>
            <p:ph type="ctrTitle"/>
          </p:nvPr>
        </p:nvSpPr>
        <p:spPr>
          <a:xfrm>
            <a:off x="1524000" y="2563235"/>
            <a:ext cx="9144000" cy="1454583"/>
          </a:xfrm>
        </p:spPr>
        <p:txBody>
          <a:bodyPr>
            <a:normAutofit fontScale="90000"/>
          </a:bodyPr>
          <a:lstStyle/>
          <a:p>
            <a:r>
              <a:rPr lang="fa-IR" sz="2800" dirty="0" smtClean="0">
                <a:cs typeface="B Titr" panose="00000700000000000000" pitchFamily="2" charset="-78"/>
              </a:rPr>
              <a:t>نام درس:</a:t>
            </a:r>
            <a:r>
              <a:rPr lang="en-US" sz="2800" dirty="0" smtClean="0">
                <a:cs typeface="B Titr" panose="00000700000000000000" pitchFamily="2" charset="-78"/>
              </a:rPr>
              <a:t/>
            </a:r>
            <a:br>
              <a:rPr lang="en-US" sz="2800" dirty="0" smtClean="0">
                <a:cs typeface="B Titr" panose="00000700000000000000" pitchFamily="2" charset="-78"/>
              </a:rPr>
            </a:br>
            <a:r>
              <a:rPr lang="en-US" sz="2800" dirty="0">
                <a:cs typeface="B Titr" panose="00000700000000000000" pitchFamily="2" charset="-78"/>
              </a:rPr>
              <a:t/>
            </a:r>
            <a:br>
              <a:rPr lang="en-US" sz="2800" dirty="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en-US" dirty="0" smtClean="0">
                <a:cs typeface="B Titr" panose="00000700000000000000" pitchFamily="2" charset="-78"/>
              </a:rPr>
              <a:t>   </a:t>
            </a:r>
            <a:r>
              <a:rPr lang="fa-IR" dirty="0" smtClean="0">
                <a:cs typeface="B Titr" panose="00000700000000000000" pitchFamily="2" charset="-78"/>
              </a:rPr>
              <a:t>بوم شناسی تالاب ها</a:t>
            </a:r>
            <a:endParaRPr lang="en-US" dirty="0">
              <a:cs typeface="B Titr" panose="00000700000000000000" pitchFamily="2" charset="-78"/>
            </a:endParaRPr>
          </a:p>
        </p:txBody>
      </p:sp>
      <p:sp>
        <p:nvSpPr>
          <p:cNvPr id="3" name="Subtitle 2"/>
          <p:cNvSpPr>
            <a:spLocks noGrp="1"/>
          </p:cNvSpPr>
          <p:nvPr>
            <p:ph type="subTitle" idx="1"/>
          </p:nvPr>
        </p:nvSpPr>
        <p:spPr>
          <a:xfrm>
            <a:off x="1424764" y="4173753"/>
            <a:ext cx="9144000" cy="1655762"/>
          </a:xfrm>
        </p:spPr>
        <p:txBody>
          <a:bodyPr/>
          <a:lstStyle/>
          <a:p>
            <a:r>
              <a:rPr lang="fa-IR" b="1" dirty="0" smtClean="0">
                <a:cs typeface="B Nazanin" panose="00000400000000000000" pitchFamily="2" charset="-78"/>
              </a:rPr>
              <a:t>ارائه از: </a:t>
            </a:r>
          </a:p>
          <a:p>
            <a:r>
              <a:rPr lang="fa-IR" b="1" dirty="0" smtClean="0">
                <a:solidFill>
                  <a:srgbClr val="FF0000"/>
                </a:solidFill>
                <a:cs typeface="B Titr" panose="00000700000000000000" pitchFamily="2" charset="-78"/>
              </a:rPr>
              <a:t>دکتر محمد رحمانی                دکتر نقی نژاد</a:t>
            </a:r>
            <a:endParaRPr lang="en-US" b="1" dirty="0">
              <a:solidFill>
                <a:srgbClr val="FF0000"/>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5282046" y="1"/>
            <a:ext cx="1429437" cy="1579418"/>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0" y="6381970"/>
            <a:ext cx="23137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بهار- 1399</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64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anose="00000700000000000000" pitchFamily="2" charset="-78"/>
              </a:rPr>
              <a:t>جلسه دوم</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561515"/>
            <a:ext cx="10036125" cy="516284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solidFill>
                  <a:srgbClr val="00B050"/>
                </a:solidFill>
                <a:cs typeface="B Titr" panose="00000700000000000000" pitchFamily="2" charset="-78"/>
              </a:rPr>
              <a:t>بررسی طبقه بندی انواع تالاب ها:</a:t>
            </a:r>
            <a:endParaRPr lang="en-US" dirty="0"/>
          </a:p>
        </p:txBody>
      </p:sp>
      <p:sp>
        <p:nvSpPr>
          <p:cNvPr id="3" name="Content Placeholder 2"/>
          <p:cNvSpPr>
            <a:spLocks noGrp="1"/>
          </p:cNvSpPr>
          <p:nvPr>
            <p:ph idx="1"/>
          </p:nvPr>
        </p:nvSpPr>
        <p:spPr>
          <a:xfrm>
            <a:off x="838200" y="1690689"/>
            <a:ext cx="10515600" cy="4486274"/>
          </a:xfrm>
        </p:spPr>
        <p:txBody>
          <a:bodyPr>
            <a:normAutofit/>
          </a:bodyPr>
          <a:lstStyle/>
          <a:p>
            <a:pPr algn="just" rtl="1"/>
            <a:r>
              <a:rPr lang="fa-IR" dirty="0" smtClean="0">
                <a:cs typeface="B Nazanin" panose="00000400000000000000" pitchFamily="2" charset="-78"/>
              </a:rPr>
              <a:t>برای طبقه بندی تالاب ها روش های مختلفی در سطح دنیا ارائه شده است که از آن جمله می توان به طبقه بندی کورداین، طبقه بندی لارسون، طبقه بندی اسکات و همکاران و طبقه بندی دوگان اشاره نمود. طبقه بندی فوق الذکر دارای برخی اشتراکات و تفاوت هایی با یکدیگر می باشند. در این راستا از آنجاییکه طبقه بندی تالاب در مطالعات اکوسیستمی تالاب ها یکی از مراحل اصلی و پایه ای می باشند. در ادامه برخی از طبقه بندی های بین المللی تالاب ها مورد استفاده قرار گرفته است. برای این منظور از دو الگوی بین المللی استفاده گردیده است. در واقع با توجه به نقش کلیدی که مراجع بین المللی و کنوانسیون ها در راهبری موضوعات تخصصی محیط زیستی در کشورهای دنیا دارند یک طبقه بندی تالابی از اتحادیه بین المللی حفاظت از طبیعت و منابع طبیعی (</a:t>
            </a:r>
            <a:r>
              <a:rPr lang="en-US" dirty="0" smtClean="0">
                <a:cs typeface="B Nazanin" panose="00000400000000000000" pitchFamily="2" charset="-78"/>
              </a:rPr>
              <a:t>IUCN</a:t>
            </a:r>
            <a:r>
              <a:rPr lang="fa-IR" dirty="0" smtClean="0">
                <a:cs typeface="B Nazanin" panose="00000400000000000000" pitchFamily="2" charset="-78"/>
              </a:rPr>
              <a:t>) و یک طبقه بندی از مرجع کنوانسیونی مربوطه یعنی کنوانسیون رامسر ارائه می گردد.</a:t>
            </a:r>
            <a:endParaRPr lang="en-US" dirty="0">
              <a:cs typeface="B Nazanin" panose="00000400000000000000" pitchFamily="2" charset="-78"/>
            </a:endParaRPr>
          </a:p>
        </p:txBody>
      </p:sp>
    </p:spTree>
    <p:extLst>
      <p:ext uri="{BB962C8B-B14F-4D97-AF65-F5344CB8AC3E}">
        <p14:creationId xmlns:p14="http://schemas.microsoft.com/office/powerpoint/2010/main" val="3128382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6364" y="365125"/>
            <a:ext cx="11007436" cy="1325563"/>
          </a:xfrm>
        </p:spPr>
        <p:txBody>
          <a:bodyPr>
            <a:normAutofit/>
          </a:bodyPr>
          <a:lstStyle/>
          <a:p>
            <a:pPr algn="r" rtl="1"/>
            <a:r>
              <a:rPr lang="fa-IR" sz="3200" b="1" dirty="0" smtClean="0">
                <a:solidFill>
                  <a:srgbClr val="0070C0"/>
                </a:solidFill>
                <a:cs typeface="B Nazanin" panose="00000400000000000000" pitchFamily="2" charset="-78"/>
              </a:rPr>
              <a:t>طبقه بندی اتحادیه بین المللی حفاظت از طبیعت و منابع طبیعی</a:t>
            </a:r>
            <a:endParaRPr lang="en-US" sz="3200" b="1" dirty="0">
              <a:solidFill>
                <a:srgbClr val="0070C0"/>
              </a:solidFill>
              <a:cs typeface="B Nazanin" panose="00000400000000000000" pitchFamily="2" charset="-78"/>
            </a:endParaRPr>
          </a:p>
        </p:txBody>
      </p:sp>
      <p:sp>
        <p:nvSpPr>
          <p:cNvPr id="3" name="Content Placeholder 2"/>
          <p:cNvSpPr>
            <a:spLocks noGrp="1"/>
          </p:cNvSpPr>
          <p:nvPr>
            <p:ph idx="1"/>
          </p:nvPr>
        </p:nvSpPr>
        <p:spPr>
          <a:xfrm>
            <a:off x="838200" y="1925783"/>
            <a:ext cx="10515600" cy="4613562"/>
          </a:xfrm>
        </p:spPr>
        <p:txBody>
          <a:bodyPr>
            <a:normAutofit/>
          </a:bodyPr>
          <a:lstStyle/>
          <a:p>
            <a:pPr algn="just" rtl="1"/>
            <a:r>
              <a:rPr lang="fa-IR" dirty="0" smtClean="0">
                <a:cs typeface="B Nazanin" panose="00000400000000000000" pitchFamily="2" charset="-78"/>
              </a:rPr>
              <a:t>این اتحادیه با توجه به نقشی که در هماهنگی فعالیت های محیط زیست و منابع طبیعی کشورهای عضو دارد نسبت به طبقه بندی انواع زیست بوم ها اقدام نموده که یکی از آنها طبقه بندی ارائه شده برای تالاب هاست. در این طبقه بندی که در ادامه به اختصار مورد بررسی قرار می گیرد عمدتا کیفیت آب و ماهیت طبیعی بودن مبنای گروه بندی ها قرار گرفته است. بر این اساس تالاب ها به سه طبقه اصلی آب شور، آب شیرین و انسان ساخت تقسیم بندی شده اند:</a:t>
            </a:r>
          </a:p>
          <a:p>
            <a:pPr marL="0" indent="0" algn="just" rtl="1">
              <a:buNone/>
            </a:pPr>
            <a:r>
              <a:rPr lang="fa-IR" dirty="0" smtClean="0">
                <a:cs typeface="B Nazanin" panose="00000400000000000000" pitchFamily="2" charset="-78"/>
              </a:rPr>
              <a:t>1- آبهای شور</a:t>
            </a:r>
          </a:p>
          <a:p>
            <a:pPr marL="0" indent="0" algn="just" rtl="1">
              <a:buNone/>
            </a:pPr>
            <a:r>
              <a:rPr lang="fa-IR" dirty="0" smtClean="0">
                <a:cs typeface="B Nazanin" panose="00000400000000000000" pitchFamily="2" charset="-78"/>
              </a:rPr>
              <a:t>   1-1- دریایی</a:t>
            </a:r>
          </a:p>
          <a:p>
            <a:pPr marL="0" indent="0" algn="just" rtl="1">
              <a:buNone/>
            </a:pPr>
            <a:r>
              <a:rPr lang="fa-IR" dirty="0" smtClean="0">
                <a:cs typeface="B Nazanin" panose="00000400000000000000" pitchFamily="2" charset="-78"/>
              </a:rPr>
              <a:t>      1-1-1- زیرکشندی</a:t>
            </a:r>
          </a:p>
          <a:p>
            <a:pPr marL="0" indent="0" algn="just" rtl="1">
              <a:buNone/>
            </a:pPr>
            <a:r>
              <a:rPr lang="fa-IR" dirty="0" smtClean="0">
                <a:cs typeface="B Nazanin" panose="00000400000000000000" pitchFamily="2" charset="-78"/>
              </a:rPr>
              <a:t>      1-1-2- بین کشندی</a:t>
            </a:r>
            <a:endParaRPr lang="en-US" dirty="0">
              <a:cs typeface="B Nazanin" panose="00000400000000000000" pitchFamily="2" charset="-78"/>
            </a:endParaRPr>
          </a:p>
        </p:txBody>
      </p:sp>
    </p:spTree>
    <p:extLst>
      <p:ext uri="{BB962C8B-B14F-4D97-AF65-F5344CB8AC3E}">
        <p14:creationId xmlns:p14="http://schemas.microsoft.com/office/powerpoint/2010/main" val="2995946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365125"/>
            <a:ext cx="10515600" cy="5811838"/>
          </a:xfrm>
        </p:spPr>
        <p:txBody>
          <a:bodyPr>
            <a:normAutofit/>
          </a:bodyPr>
          <a:lstStyle/>
          <a:p>
            <a:pPr marL="0" indent="0" algn="just" rtl="1">
              <a:buNone/>
            </a:pPr>
            <a:r>
              <a:rPr lang="fa-IR" dirty="0" smtClean="0">
                <a:cs typeface="B Nazanin" panose="00000400000000000000" pitchFamily="2" charset="-78"/>
              </a:rPr>
              <a:t>1-2- مصبی</a:t>
            </a:r>
          </a:p>
          <a:p>
            <a:pPr marL="0" indent="0" algn="just" rtl="1">
              <a:buNone/>
            </a:pPr>
            <a:r>
              <a:rPr lang="fa-IR" dirty="0" smtClean="0">
                <a:cs typeface="B Nazanin" panose="00000400000000000000" pitchFamily="2" charset="-78"/>
              </a:rPr>
              <a:t>     1-2-1- زیر کشندی</a:t>
            </a:r>
          </a:p>
          <a:p>
            <a:pPr marL="0" indent="0" algn="just" rtl="1">
              <a:buNone/>
            </a:pPr>
            <a:r>
              <a:rPr lang="fa-IR" dirty="0" smtClean="0">
                <a:cs typeface="B Nazanin" panose="00000400000000000000" pitchFamily="2" charset="-78"/>
              </a:rPr>
              <a:t>     1-2-2- بین کشندی</a:t>
            </a:r>
          </a:p>
          <a:p>
            <a:pPr marL="0" indent="0" algn="just" rtl="1">
              <a:buNone/>
            </a:pPr>
            <a:r>
              <a:rPr lang="fa-IR" dirty="0" smtClean="0">
                <a:cs typeface="B Nazanin" panose="00000400000000000000" pitchFamily="2" charset="-78"/>
              </a:rPr>
              <a:t>1-3- کولابی (ماندابی)</a:t>
            </a:r>
          </a:p>
          <a:p>
            <a:pPr marL="0" indent="0" algn="just" rtl="1">
              <a:buNone/>
            </a:pPr>
            <a:r>
              <a:rPr lang="fa-IR" dirty="0" smtClean="0">
                <a:cs typeface="B Nazanin" panose="00000400000000000000" pitchFamily="2" charset="-78"/>
              </a:rPr>
              <a:t>    1-3-1- مارش های شور و لب شور با آبراهه های باریک</a:t>
            </a:r>
          </a:p>
          <a:p>
            <a:pPr marL="0" indent="0" algn="just" rtl="1">
              <a:buNone/>
            </a:pPr>
            <a:r>
              <a:rPr lang="fa-IR" dirty="0" smtClean="0">
                <a:cs typeface="B Nazanin" panose="00000400000000000000" pitchFamily="2" charset="-78"/>
              </a:rPr>
              <a:t>    1-3-2-مردابها، پهنه ها و دریاچه های شور، آهکی، فصلی و یا دائمی</a:t>
            </a:r>
          </a:p>
          <a:p>
            <a:pPr marL="0" indent="0" algn="just" rtl="1">
              <a:buNone/>
            </a:pPr>
            <a:endParaRPr lang="fa-IR" dirty="0">
              <a:cs typeface="B Nazanin" panose="00000400000000000000" pitchFamily="2" charset="-78"/>
            </a:endParaRPr>
          </a:p>
          <a:p>
            <a:pPr marL="0" indent="0" algn="just" rtl="1">
              <a:buNone/>
            </a:pPr>
            <a:r>
              <a:rPr lang="fa-IR" dirty="0" smtClean="0">
                <a:cs typeface="B Nazanin" panose="00000400000000000000" pitchFamily="2" charset="-78"/>
              </a:rPr>
              <a:t>2- آبهای شیرین</a:t>
            </a:r>
          </a:p>
          <a:p>
            <a:pPr marL="0" indent="0" algn="just" rtl="1">
              <a:buNone/>
            </a:pPr>
            <a:r>
              <a:rPr lang="fa-IR" dirty="0" smtClean="0">
                <a:cs typeface="B Nazanin" panose="00000400000000000000" pitchFamily="2" charset="-78"/>
              </a:rPr>
              <a:t>    2-1- رودخانه ای</a:t>
            </a:r>
          </a:p>
          <a:p>
            <a:pPr marL="0" indent="0" algn="just" rtl="1">
              <a:buNone/>
            </a:pPr>
            <a:r>
              <a:rPr lang="fa-IR" dirty="0" smtClean="0">
                <a:cs typeface="B Nazanin" panose="00000400000000000000" pitchFamily="2" charset="-78"/>
              </a:rPr>
              <a:t>        2-1-1-دائمی</a:t>
            </a:r>
          </a:p>
          <a:p>
            <a:pPr marL="0" indent="0" algn="just" rtl="1">
              <a:buNone/>
            </a:pPr>
            <a:r>
              <a:rPr lang="fa-IR" dirty="0" smtClean="0">
                <a:cs typeface="B Nazanin" panose="00000400000000000000" pitchFamily="2" charset="-78"/>
              </a:rPr>
              <a:t>        2-1-2-موقتی</a:t>
            </a:r>
          </a:p>
          <a:p>
            <a:pPr marL="0" indent="0" algn="just" rtl="1">
              <a:buNone/>
            </a:pPr>
            <a:endParaRPr lang="fa-IR" dirty="0" smtClean="0">
              <a:cs typeface="B Nazanin" panose="00000400000000000000" pitchFamily="2" charset="-78"/>
            </a:endParaRPr>
          </a:p>
          <a:p>
            <a:pPr algn="just" rtl="1"/>
            <a:endParaRPr lang="en-US" dirty="0">
              <a:cs typeface="B Nazanin" panose="00000400000000000000" pitchFamily="2" charset="-78"/>
            </a:endParaRPr>
          </a:p>
        </p:txBody>
      </p:sp>
      <p:pic>
        <p:nvPicPr>
          <p:cNvPr id="7" name="Picture 6"/>
          <p:cNvPicPr>
            <a:picLocks noChangeAspect="1"/>
          </p:cNvPicPr>
          <p:nvPr/>
        </p:nvPicPr>
        <p:blipFill>
          <a:blip r:embed="rId3"/>
          <a:stretch>
            <a:fillRect/>
          </a:stretch>
        </p:blipFill>
        <p:spPr>
          <a:xfrm>
            <a:off x="973967" y="3821980"/>
            <a:ext cx="6650722" cy="2789835"/>
          </a:xfrm>
          <a:prstGeom prst="rect">
            <a:avLst/>
          </a:prstGeom>
        </p:spPr>
      </p:pic>
    </p:spTree>
    <p:extLst>
      <p:ext uri="{BB962C8B-B14F-4D97-AF65-F5344CB8AC3E}">
        <p14:creationId xmlns:p14="http://schemas.microsoft.com/office/powerpoint/2010/main" val="368161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997527"/>
            <a:ext cx="10515600" cy="5179436"/>
          </a:xfrm>
        </p:spPr>
        <p:txBody>
          <a:bodyPr>
            <a:normAutofit fontScale="92500" lnSpcReduction="20000"/>
          </a:bodyPr>
          <a:lstStyle/>
          <a:p>
            <a:pPr marL="0" indent="0" algn="just" rtl="1">
              <a:buNone/>
            </a:pPr>
            <a:r>
              <a:rPr lang="fa-IR" dirty="0" smtClean="0">
                <a:cs typeface="B Nazanin" panose="00000400000000000000" pitchFamily="2" charset="-78"/>
              </a:rPr>
              <a:t>2-2- دریاچه ای</a:t>
            </a:r>
          </a:p>
          <a:p>
            <a:pPr marL="0" indent="0" algn="just" rtl="1">
              <a:buNone/>
            </a:pPr>
            <a:r>
              <a:rPr lang="fa-IR" dirty="0" smtClean="0">
                <a:cs typeface="B Nazanin" panose="00000400000000000000" pitchFamily="2" charset="-78"/>
              </a:rPr>
              <a:t>      2-2-1-دائمی</a:t>
            </a:r>
          </a:p>
          <a:p>
            <a:pPr marL="0" indent="0" algn="just" rtl="1">
              <a:buNone/>
            </a:pPr>
            <a:r>
              <a:rPr lang="fa-IR" dirty="0" smtClean="0">
                <a:cs typeface="B Nazanin" panose="00000400000000000000" pitchFamily="2" charset="-78"/>
              </a:rPr>
              <a:t>      2-2-2- </a:t>
            </a:r>
            <a:r>
              <a:rPr lang="fa-IR" dirty="0">
                <a:cs typeface="B Nazanin" panose="00000400000000000000" pitchFamily="2" charset="-78"/>
              </a:rPr>
              <a:t>فصلی</a:t>
            </a:r>
          </a:p>
          <a:p>
            <a:pPr marL="0" indent="0" algn="just" rtl="1">
              <a:buNone/>
            </a:pPr>
            <a:r>
              <a:rPr lang="fa-IR" dirty="0" smtClean="0">
                <a:cs typeface="B Nazanin" panose="00000400000000000000" pitchFamily="2" charset="-78"/>
              </a:rPr>
              <a:t>2-3- مردابی</a:t>
            </a:r>
          </a:p>
          <a:p>
            <a:pPr marL="0" indent="0" algn="just" rtl="1">
              <a:buNone/>
            </a:pPr>
            <a:r>
              <a:rPr lang="fa-IR" dirty="0" smtClean="0">
                <a:cs typeface="B Nazanin" panose="00000400000000000000" pitchFamily="2" charset="-78"/>
              </a:rPr>
              <a:t>      2-3-1-با گیاهان بن در آب</a:t>
            </a:r>
          </a:p>
          <a:p>
            <a:pPr marL="0" indent="0" algn="just" rtl="1">
              <a:buNone/>
            </a:pPr>
            <a:r>
              <a:rPr lang="fa-IR" dirty="0" smtClean="0">
                <a:cs typeface="B Nazanin" panose="00000400000000000000" pitchFamily="2" charset="-78"/>
              </a:rPr>
              <a:t>      2-3-2-با درختان جنگلی</a:t>
            </a:r>
          </a:p>
          <a:p>
            <a:pPr marL="0" indent="0" algn="just" rtl="1">
              <a:buNone/>
            </a:pPr>
            <a:r>
              <a:rPr lang="fa-IR" dirty="0" smtClean="0">
                <a:cs typeface="B Nazanin" panose="00000400000000000000" pitchFamily="2" charset="-78"/>
              </a:rPr>
              <a:t>3- تالاب های انسان ساخت</a:t>
            </a:r>
          </a:p>
          <a:p>
            <a:pPr marL="0" indent="0" algn="just" rtl="1">
              <a:buNone/>
            </a:pPr>
            <a:r>
              <a:rPr lang="fa-IR" dirty="0" smtClean="0">
                <a:cs typeface="B Nazanin" panose="00000400000000000000" pitchFamily="2" charset="-78"/>
              </a:rPr>
              <a:t>    3-1-آبزی پروری دریایی</a:t>
            </a:r>
          </a:p>
          <a:p>
            <a:pPr marL="0" indent="0" algn="just" rtl="1">
              <a:buNone/>
            </a:pPr>
            <a:r>
              <a:rPr lang="fa-IR" dirty="0" smtClean="0">
                <a:cs typeface="B Nazanin" panose="00000400000000000000" pitchFamily="2" charset="-78"/>
              </a:rPr>
              <a:t>    3-2-کشاورزی</a:t>
            </a:r>
          </a:p>
          <a:p>
            <a:pPr marL="0" indent="0" algn="just" rtl="1">
              <a:buNone/>
            </a:pPr>
            <a:r>
              <a:rPr lang="fa-IR" dirty="0" smtClean="0">
                <a:cs typeface="B Nazanin" panose="00000400000000000000" pitchFamily="2" charset="-78"/>
              </a:rPr>
              <a:t>    3-3-حوضچه های استحصال نمک</a:t>
            </a:r>
          </a:p>
          <a:p>
            <a:pPr marL="0" indent="0" algn="just" rtl="1">
              <a:buNone/>
            </a:pPr>
            <a:r>
              <a:rPr lang="fa-IR" dirty="0" smtClean="0">
                <a:cs typeface="B Nazanin" panose="00000400000000000000" pitchFamily="2" charset="-78"/>
              </a:rPr>
              <a:t>    3-4-صنعتی و شهری</a:t>
            </a:r>
          </a:p>
          <a:p>
            <a:pPr marL="0" indent="0" algn="just" rtl="1">
              <a:buNone/>
            </a:pPr>
            <a:r>
              <a:rPr lang="fa-IR" dirty="0" smtClean="0">
                <a:cs typeface="B Nazanin" panose="00000400000000000000" pitchFamily="2" charset="-78"/>
              </a:rPr>
              <a:t>    3-5- مخازن ذخیره آب (آب بندها)</a:t>
            </a:r>
          </a:p>
          <a:p>
            <a:pPr algn="just" rtl="1"/>
            <a:endParaRPr lang="fa-IR" dirty="0" smtClean="0">
              <a:cs typeface="B Nazanin" panose="00000400000000000000" pitchFamily="2" charset="-78"/>
            </a:endParaRPr>
          </a:p>
          <a:p>
            <a:pPr algn="just" rtl="1"/>
            <a:endParaRPr lang="en-US" dirty="0">
              <a:cs typeface="B Nazanin" panose="00000400000000000000" pitchFamily="2" charset="-78"/>
            </a:endParaRPr>
          </a:p>
        </p:txBody>
      </p:sp>
      <p:pic>
        <p:nvPicPr>
          <p:cNvPr id="6" name="Picture 5"/>
          <p:cNvPicPr>
            <a:picLocks noChangeAspect="1"/>
          </p:cNvPicPr>
          <p:nvPr/>
        </p:nvPicPr>
        <p:blipFill>
          <a:blip r:embed="rId2"/>
          <a:stretch>
            <a:fillRect/>
          </a:stretch>
        </p:blipFill>
        <p:spPr>
          <a:xfrm>
            <a:off x="1094935" y="1148845"/>
            <a:ext cx="5249594" cy="4876800"/>
          </a:xfrm>
          <a:prstGeom prst="rect">
            <a:avLst/>
          </a:prstGeom>
        </p:spPr>
      </p:pic>
    </p:spTree>
    <p:extLst>
      <p:ext uri="{BB962C8B-B14F-4D97-AF65-F5344CB8AC3E}">
        <p14:creationId xmlns:p14="http://schemas.microsoft.com/office/powerpoint/2010/main" val="324271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Content Placeholder 5"/>
          <p:cNvSpPr>
            <a:spLocks noGrp="1"/>
          </p:cNvSpPr>
          <p:nvPr>
            <p:ph idx="1"/>
          </p:nvPr>
        </p:nvSpPr>
        <p:spPr/>
        <p:txBody>
          <a:bodyPr>
            <a:normAutofit fontScale="92500" lnSpcReduction="10000"/>
          </a:bodyPr>
          <a:lstStyle/>
          <a:p>
            <a:pPr marL="0" indent="0" algn="just" rtl="1">
              <a:buNone/>
            </a:pPr>
            <a:r>
              <a:rPr lang="fa-IR" dirty="0" smtClean="0">
                <a:cs typeface="B Nazanin" panose="00000400000000000000" pitchFamily="2" charset="-78"/>
              </a:rPr>
              <a:t>در طبقه بندی فوق کیفیت آب مورد نظر بوده و سایر مشخصه های تالاب ها از قبیل موقعیت، اجزاء اکوسیستمی و تداوم دوره آبدار بودن مدنظر قرار نگرفته است.</a:t>
            </a:r>
          </a:p>
          <a:p>
            <a:pPr marL="0" indent="0" algn="just" rtl="1">
              <a:buNone/>
            </a:pPr>
            <a:r>
              <a:rPr lang="fa-IR" dirty="0" smtClean="0">
                <a:cs typeface="B Nazanin" panose="00000400000000000000" pitchFamily="2" charset="-78"/>
              </a:rPr>
              <a:t>طبقه بندی کنوانسیون رامسر</a:t>
            </a:r>
          </a:p>
          <a:p>
            <a:pPr marL="0" indent="0" algn="just" rtl="1">
              <a:buNone/>
            </a:pPr>
            <a:r>
              <a:rPr lang="fa-IR" dirty="0" smtClean="0">
                <a:cs typeface="B Nazanin" panose="00000400000000000000" pitchFamily="2" charset="-78"/>
              </a:rPr>
              <a:t>از آنجاییکه کنوانسیون رامسر به عنوان فراگیرترین مرجع مرتبط با تالاب ها و مورد قبول اغلب کشورهای جهان است، در این قسمت ابتدا به این نوع طبقه بندی اشاره می گردد:</a:t>
            </a:r>
          </a:p>
          <a:p>
            <a:pPr marL="0" indent="0" algn="just" rtl="1">
              <a:buNone/>
            </a:pPr>
            <a:r>
              <a:rPr lang="fa-IR" dirty="0" smtClean="0">
                <a:cs typeface="B Nazanin" panose="00000400000000000000" pitchFamily="2" charset="-78"/>
              </a:rPr>
              <a:t>1- دریاچه ای</a:t>
            </a:r>
          </a:p>
          <a:p>
            <a:pPr marL="0" indent="0" algn="just" rtl="1">
              <a:buNone/>
            </a:pPr>
            <a:r>
              <a:rPr lang="fa-IR" dirty="0" smtClean="0">
                <a:cs typeface="B Nazanin" panose="00000400000000000000" pitchFamily="2" charset="-78"/>
              </a:rPr>
              <a:t>2- رودخانه ای</a:t>
            </a:r>
          </a:p>
          <a:p>
            <a:pPr marL="0" indent="0" algn="just" rtl="1">
              <a:buNone/>
            </a:pPr>
            <a:r>
              <a:rPr lang="fa-IR" dirty="0" smtClean="0">
                <a:cs typeface="B Nazanin" panose="00000400000000000000" pitchFamily="2" charset="-78"/>
              </a:rPr>
              <a:t>3- مردابی</a:t>
            </a:r>
          </a:p>
          <a:p>
            <a:pPr marL="0" indent="0" algn="just" rtl="1">
              <a:buNone/>
            </a:pPr>
            <a:r>
              <a:rPr lang="fa-IR" dirty="0" smtClean="0">
                <a:cs typeface="B Nazanin" panose="00000400000000000000" pitchFamily="2" charset="-78"/>
              </a:rPr>
              <a:t>4- دریایی</a:t>
            </a:r>
          </a:p>
          <a:p>
            <a:pPr marL="0" indent="0" algn="just" rtl="1">
              <a:buNone/>
            </a:pPr>
            <a:r>
              <a:rPr lang="fa-IR" dirty="0" smtClean="0">
                <a:cs typeface="B Nazanin" panose="00000400000000000000" pitchFamily="2" charset="-78"/>
              </a:rPr>
              <a:t>5-مصبی</a:t>
            </a:r>
            <a:endParaRPr lang="en-US" dirty="0">
              <a:cs typeface="B Nazanin" panose="00000400000000000000" pitchFamily="2" charset="-78"/>
            </a:endParaRPr>
          </a:p>
        </p:txBody>
      </p:sp>
      <p:pic>
        <p:nvPicPr>
          <p:cNvPr id="7" name="Picture 6"/>
          <p:cNvPicPr>
            <a:picLocks noChangeAspect="1"/>
          </p:cNvPicPr>
          <p:nvPr/>
        </p:nvPicPr>
        <p:blipFill>
          <a:blip r:embed="rId3"/>
          <a:stretch>
            <a:fillRect/>
          </a:stretch>
        </p:blipFill>
        <p:spPr>
          <a:xfrm>
            <a:off x="970084" y="3784209"/>
            <a:ext cx="8001000" cy="2897945"/>
          </a:xfrm>
          <a:prstGeom prst="rect">
            <a:avLst/>
          </a:prstGeom>
        </p:spPr>
      </p:pic>
    </p:spTree>
    <p:extLst>
      <p:ext uri="{BB962C8B-B14F-4D97-AF65-F5344CB8AC3E}">
        <p14:creationId xmlns:p14="http://schemas.microsoft.com/office/powerpoint/2010/main" val="2630018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23889"/>
            <a:ext cx="10515600" cy="5416062"/>
          </a:xfrm>
        </p:spPr>
        <p:txBody>
          <a:bodyPr/>
          <a:lstStyle/>
          <a:p>
            <a:pPr algn="just" rtl="1"/>
            <a:r>
              <a:rPr lang="fa-IR" dirty="0" smtClean="0">
                <a:cs typeface="B Nazanin" panose="00000400000000000000" pitchFamily="2" charset="-78"/>
              </a:rPr>
              <a:t>تقسیم بندی فوق به منظور ارائه طبقه بندی کلی تالاب ها و از نظر نوع منشاء تشکیل تالاب صورت پذیرفته است و تقسیم بندی جزئی تر تالاب ها که به تصویب کنوانسیون رامسر رسیده در ادامه خواهد شد. </a:t>
            </a:r>
          </a:p>
          <a:p>
            <a:pPr marL="0" indent="0" algn="just" rtl="1">
              <a:buNone/>
            </a:pPr>
            <a:r>
              <a:rPr lang="fa-IR" dirty="0" smtClean="0">
                <a:cs typeface="B Nazanin" panose="00000400000000000000" pitchFamily="2" charset="-78"/>
              </a:rPr>
              <a:t>سیستم طبقه بندی دیگری که دهه 1990 برای طبقه بندی تالاب ها ارائه گردید روش کد بندی تالاب ها که در سطح دنیا دارای کاربری زیادی می باشد. در این روش موقعیت جغرافیایی و سرزمینی تالاب ها مبنای اصلی طبقه بندی قرار گرفته و سپس در هر طبقه اصلی بر اساس خصوصیات کیفی و فیزیکو شیمیایی طبقات فرعی ارائه گردیده است که در جدول ذیل به اختصار این طبقه بندی نیز ارائه می گردد. این روش طبقه بندی در چهارمین کنوانسیون متعاهدین کنوانسیون رامسر که در سال 1990 در مونرو سوئیس برگزار گردید به تصویب اعضا رسید و در حال حاضر در سطح دنیا مورد کاربرد می باشد.</a:t>
            </a:r>
            <a:endParaRPr lang="en-US" dirty="0">
              <a:cs typeface="B Nazanin" panose="00000400000000000000" pitchFamily="2" charset="-78"/>
            </a:endParaRPr>
          </a:p>
        </p:txBody>
      </p:sp>
    </p:spTree>
    <p:extLst>
      <p:ext uri="{BB962C8B-B14F-4D97-AF65-F5344CB8AC3E}">
        <p14:creationId xmlns:p14="http://schemas.microsoft.com/office/powerpoint/2010/main" val="3210471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2511"/>
          </a:xfrm>
        </p:spPr>
        <p:txBody>
          <a:bodyPr>
            <a:normAutofit/>
          </a:bodyPr>
          <a:lstStyle/>
          <a:p>
            <a:pPr algn="ctr" rtl="1"/>
            <a:r>
              <a:rPr lang="fa-IR" sz="3200" dirty="0" smtClean="0">
                <a:cs typeface="B Nazanin" panose="00000400000000000000" pitchFamily="2" charset="-78"/>
              </a:rPr>
              <a:t>جدول-سیستم کنوانسیون رامسربرای طبقه بندی و کد بندی تالاب ها </a:t>
            </a:r>
            <a:endParaRPr lang="en-US" sz="3200"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967345" y="1357746"/>
            <a:ext cx="8257310" cy="5195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0287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71600" y="1825624"/>
            <a:ext cx="9324109" cy="4616739"/>
          </a:xfrm>
          <a:prstGeom prst="rect">
            <a:avLst/>
          </a:prstGeom>
        </p:spPr>
      </p:pic>
    </p:spTree>
    <p:extLst>
      <p:ext uri="{BB962C8B-B14F-4D97-AF65-F5344CB8AC3E}">
        <p14:creationId xmlns:p14="http://schemas.microsoft.com/office/powerpoint/2010/main" val="4043822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ادامه جدول</a:t>
            </a:r>
            <a:endParaRPr lang="en-US"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149927" y="2064328"/>
            <a:ext cx="9753599" cy="3865418"/>
          </a:xfrm>
          <a:prstGeom prst="rect">
            <a:avLst/>
          </a:prstGeom>
        </p:spPr>
      </p:pic>
    </p:spTree>
    <p:extLst>
      <p:ext uri="{BB962C8B-B14F-4D97-AF65-F5344CB8AC3E}">
        <p14:creationId xmlns:p14="http://schemas.microsoft.com/office/powerpoint/2010/main" val="3512040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33055"/>
            <a:ext cx="10515600" cy="4943908"/>
          </a:xfrm>
        </p:spPr>
        <p:txBody>
          <a:bodyPr/>
          <a:lstStyle/>
          <a:p>
            <a:pPr algn="just" rtl="1"/>
            <a:r>
              <a:rPr lang="fa-IR" dirty="0" smtClean="0">
                <a:cs typeface="B Nazanin" panose="00000400000000000000" pitchFamily="2" charset="-78"/>
              </a:rPr>
              <a:t>این تقسیم بندی بسیار جزئی و دقیق است و با توجه به موارد جزئی که در آن در نظر گرفته شده است، حدود 84 درصد تالاب های بین المللی ثبت شده در کنوانسیون رامسر در بیش از یک سیستم تالابی طبقه بندی شده اند. بنابراین نمی توان انتظار داشت که هر تالاب فقط در یکی از این طبقات قرار گیرد و احتمال اینکه هر تالاب در چند طبقه قرار گیرد وجود خواهد داشت. با در نظر گرفتن طبقه بندی هایی که در بخش های قبل توضیح داده شد و به منظور ایجاد یک دسته بندی کلان و کاربردی جامع از تالاب ها، می توان تالاب ها را در هفت گروه یا طبقه اصلی قرار داد. این گروه ها عبارتند از:</a:t>
            </a:r>
            <a:endParaRPr lang="en-US" dirty="0">
              <a:cs typeface="B Nazanin" panose="00000400000000000000" pitchFamily="2" charset="-78"/>
            </a:endParaRPr>
          </a:p>
        </p:txBody>
      </p:sp>
      <p:pic>
        <p:nvPicPr>
          <p:cNvPr id="5" name="Picture 4"/>
          <p:cNvPicPr>
            <a:picLocks noChangeAspect="1"/>
          </p:cNvPicPr>
          <p:nvPr/>
        </p:nvPicPr>
        <p:blipFill>
          <a:blip r:embed="rId3"/>
          <a:stretch>
            <a:fillRect/>
          </a:stretch>
        </p:blipFill>
        <p:spPr>
          <a:xfrm>
            <a:off x="1230043" y="3705009"/>
            <a:ext cx="4580220" cy="3058405"/>
          </a:xfrm>
          <a:prstGeom prst="rect">
            <a:avLst/>
          </a:prstGeom>
        </p:spPr>
      </p:pic>
    </p:spTree>
    <p:extLst>
      <p:ext uri="{BB962C8B-B14F-4D97-AF65-F5344CB8AC3E}">
        <p14:creationId xmlns:p14="http://schemas.microsoft.com/office/powerpoint/2010/main" val="1449110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rtl="1"/>
            <a:r>
              <a:rPr lang="fa-IR" dirty="0" smtClean="0">
                <a:cs typeface="B Nazanin" panose="00000400000000000000" pitchFamily="2" charset="-78"/>
              </a:rPr>
              <a:t>الف-مصب ها</a:t>
            </a:r>
          </a:p>
          <a:p>
            <a:pPr algn="just" rtl="1"/>
            <a:r>
              <a:rPr lang="fa-IR" dirty="0" smtClean="0">
                <a:cs typeface="B Nazanin" panose="00000400000000000000" pitchFamily="2" charset="-78"/>
              </a:rPr>
              <a:t>ب- سواحل باز</a:t>
            </a:r>
          </a:p>
          <a:p>
            <a:pPr algn="just" rtl="1"/>
            <a:r>
              <a:rPr lang="fa-IR" dirty="0" smtClean="0">
                <a:cs typeface="B Nazanin" panose="00000400000000000000" pitchFamily="2" charset="-78"/>
              </a:rPr>
              <a:t>ج- دشت های سیلابی</a:t>
            </a:r>
          </a:p>
          <a:p>
            <a:pPr algn="just" rtl="1"/>
            <a:r>
              <a:rPr lang="fa-IR" dirty="0" smtClean="0">
                <a:cs typeface="B Nazanin" panose="00000400000000000000" pitchFamily="2" charset="-78"/>
              </a:rPr>
              <a:t>د- تالاب های آب شیرین</a:t>
            </a:r>
          </a:p>
          <a:p>
            <a:pPr algn="just" rtl="1"/>
            <a:r>
              <a:rPr lang="fa-IR" dirty="0" smtClean="0">
                <a:cs typeface="B Nazanin" panose="00000400000000000000" pitchFamily="2" charset="-78"/>
              </a:rPr>
              <a:t>ه- دریاچه</a:t>
            </a:r>
          </a:p>
          <a:p>
            <a:pPr algn="just" rtl="1"/>
            <a:r>
              <a:rPr lang="fa-IR" dirty="0" smtClean="0">
                <a:cs typeface="B Nazanin" panose="00000400000000000000" pitchFamily="2" charset="-78"/>
              </a:rPr>
              <a:t>و- تورب زارها</a:t>
            </a:r>
          </a:p>
          <a:p>
            <a:pPr algn="just" rtl="1"/>
            <a:r>
              <a:rPr lang="fa-IR" dirty="0" smtClean="0">
                <a:cs typeface="B Nazanin" panose="00000400000000000000" pitchFamily="2" charset="-78"/>
              </a:rPr>
              <a:t>ز- جنگل های مردابی</a:t>
            </a:r>
            <a:endParaRPr lang="en-US" dirty="0">
              <a:cs typeface="B Nazanin" panose="00000400000000000000" pitchFamily="2" charset="-78"/>
            </a:endParaRPr>
          </a:p>
        </p:txBody>
      </p:sp>
      <p:pic>
        <p:nvPicPr>
          <p:cNvPr id="5" name="Picture 4"/>
          <p:cNvPicPr>
            <a:picLocks noChangeAspect="1"/>
          </p:cNvPicPr>
          <p:nvPr/>
        </p:nvPicPr>
        <p:blipFill>
          <a:blip r:embed="rId2"/>
          <a:stretch>
            <a:fillRect/>
          </a:stretch>
        </p:blipFill>
        <p:spPr>
          <a:xfrm>
            <a:off x="701920" y="1825624"/>
            <a:ext cx="6286500" cy="4645513"/>
          </a:xfrm>
          <a:prstGeom prst="rect">
            <a:avLst/>
          </a:prstGeom>
        </p:spPr>
      </p:pic>
    </p:spTree>
    <p:extLst>
      <p:ext uri="{BB962C8B-B14F-4D97-AF65-F5344CB8AC3E}">
        <p14:creationId xmlns:p14="http://schemas.microsoft.com/office/powerpoint/2010/main" val="90984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58129"/>
            <a:ext cx="10515600" cy="5318834"/>
          </a:xfrm>
        </p:spPr>
        <p:txBody>
          <a:bodyPr>
            <a:normAutofit/>
          </a:bodyPr>
          <a:lstStyle/>
          <a:p>
            <a:pPr algn="r" rtl="1"/>
            <a:r>
              <a:rPr lang="fa-IR" sz="3500" b="1" dirty="0" smtClean="0">
                <a:solidFill>
                  <a:srgbClr val="C00000"/>
                </a:solidFill>
                <a:cs typeface="B Nazanin" panose="00000400000000000000" pitchFamily="2" charset="-78"/>
              </a:rPr>
              <a:t>الف- مصب ها</a:t>
            </a:r>
          </a:p>
          <a:p>
            <a:pPr marL="0" indent="0" algn="just" rtl="1">
              <a:buNone/>
            </a:pPr>
            <a:r>
              <a:rPr lang="fa-IR" dirty="0" smtClean="0">
                <a:cs typeface="B Nazanin" panose="00000400000000000000" pitchFamily="2" charset="-78"/>
              </a:rPr>
              <a:t>زیست بوم های آبی هستند که دهانه ورودی یک رودخانه به اکوسیستم دریا را تشکیل می دهند. معمولا محل تخلیه رودخانه به دریاها به دلیل تقابل انرژی جریان های آبی عریض می گردد و محل تداخل آب شیرین رودخانه و شور دریا محسوب می شود. آب تالاب های مصبی از نظر کیفیت معمولا لب شور و تحت تاثیر جزر و مد دریاست. جزر و مد و کارکرد آن از مهمترین عوامل تنظیم کننده منابع بیوفیزیکی مصب ها به شمار می رود. مصب ها از حاصلخیزترین مناطق طبیعی جهان به شمار می روند. برخورداری مصب ها از گیاهان ماکرو و میکرو، تولید بالایی را برای آنها به ارمغان می آورد که پایه و اساس شبکه غذایی را تشکیل می دهد. بسیاری از آبزیان و بویژه ماهیان بخشی از دوره زیستی خود را در این تالاب ها می گذرانند. مصب ها پرورشگاهی غنی برای نوزاد ماهیان محسوب می شوند. مصب ها در همه دنیا پراکنده اند و خصوصیات کم و بیش مشابهی دارند ولی از نظر میزان باروری و تولیدات با یکدیگر متفاوتند. باروری و میزان تولید مصب ها تابعی از شرایط هیدرولوژی و ژئومورفولوژیکی و همچنین اقلیم ساحلی است. </a:t>
            </a:r>
            <a:endParaRPr lang="en-US" dirty="0">
              <a:cs typeface="B Nazanin" panose="00000400000000000000" pitchFamily="2" charset="-78"/>
            </a:endParaRPr>
          </a:p>
        </p:txBody>
      </p:sp>
    </p:spTree>
    <p:extLst>
      <p:ext uri="{BB962C8B-B14F-4D97-AF65-F5344CB8AC3E}">
        <p14:creationId xmlns:p14="http://schemas.microsoft.com/office/powerpoint/2010/main" val="148668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smtClean="0">
                <a:cs typeface="B Nazanin" panose="00000400000000000000" pitchFamily="2" charset="-78"/>
              </a:rPr>
              <a:t>به همراه مصب ها سیستم های کولابی متعددی شکل می گیرند که به تنهایی حائز اهمیت زیادی هستند. با این تعریف همه بخش های مصب بخشی از اکوسیستم تالابی به شمار می آیند. با این وجود هر مصب بر حسب خصوصیات ویژه خود می تواند طیف گسترده ای از زیستکاههای مختلف تالابی را در چهره های گوناگون تحت پوشش قرار دهد. در مناطق حاره و نیم حاره تنوع سیمای مصب ها به اشکال دیگری نیز دیده می شود. جنگل های حرا از غنی ترین زیستگاههای تالابی به شمار می روند که دارای اهمیت و کارکردهای چند جانبه غیرقابل جانشینی هستند. جنگل های حرا را جنگل های ساحلی و جنگل های کشندی نیز می گویند گونه های تشکیل دهنده این جنگل ها در گذرگاه خشکی به دریا و تداخل آب شور دریا و آب شیرین رودخانه ها و تحت تاثیر دائمی جزر و مد از نظر مرفولوژی و فیزیولوژی و تولید مثلی به سازگاری ویژه ای دست یافته اند که آنها را قادر می سازد این محیط های دشوار ویژه و بی ثبات را بی رقیب اشغال نمایند.  </a:t>
            </a:r>
            <a:endParaRPr lang="en-US" dirty="0">
              <a:cs typeface="B Nazanin" panose="00000400000000000000" pitchFamily="2" charset="-78"/>
            </a:endParaRPr>
          </a:p>
        </p:txBody>
      </p:sp>
    </p:spTree>
    <p:extLst>
      <p:ext uri="{BB962C8B-B14F-4D97-AF65-F5344CB8AC3E}">
        <p14:creationId xmlns:p14="http://schemas.microsoft.com/office/powerpoint/2010/main" val="23111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83212"/>
            <a:ext cx="10515600" cy="5774787"/>
          </a:xfrm>
        </p:spPr>
        <p:txBody>
          <a:bodyPr/>
          <a:lstStyle/>
          <a:p>
            <a:pPr algn="just" rtl="1"/>
            <a:r>
              <a:rPr lang="fa-IR" sz="3500" b="1" dirty="0">
                <a:solidFill>
                  <a:srgbClr val="C00000"/>
                </a:solidFill>
                <a:cs typeface="B Nazanin" panose="00000400000000000000" pitchFamily="2" charset="-78"/>
              </a:rPr>
              <a:t>ب- سوال باز</a:t>
            </a:r>
          </a:p>
          <a:p>
            <a:pPr marL="0" indent="0" algn="just" rtl="1">
              <a:buNone/>
            </a:pPr>
            <a:r>
              <a:rPr lang="fa-IR" dirty="0" smtClean="0">
                <a:cs typeface="B Nazanin" panose="00000400000000000000" pitchFamily="2" charset="-78"/>
              </a:rPr>
              <a:t>طبیعتا این طبقه تالاب های در بر گیرنده مناطق ساحلی دریاهاست. این نوع سواحل تحت تاثیر آب های رودخانه ای و اکوسیستم کولابی نیستن. این نوع سواحل نیز مانند مصب ها می توانند از زیستگاههای متنوع تالابی تشکیل شوند. در این نوع سواحل جنگل های مانگرو و پهنه های گلی از چهره های شاخص به شمار می روند. </a:t>
            </a:r>
            <a:endParaRPr lang="en-US" dirty="0">
              <a:cs typeface="B Nazanin" panose="00000400000000000000" pitchFamily="2" charset="-78"/>
            </a:endParaRPr>
          </a:p>
        </p:txBody>
      </p:sp>
    </p:spTree>
    <p:extLst>
      <p:ext uri="{BB962C8B-B14F-4D97-AF65-F5344CB8AC3E}">
        <p14:creationId xmlns:p14="http://schemas.microsoft.com/office/powerpoint/2010/main" val="3592936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84738"/>
            <a:ext cx="10515600" cy="5192225"/>
          </a:xfrm>
        </p:spPr>
        <p:txBody>
          <a:bodyPr/>
          <a:lstStyle/>
          <a:p>
            <a:pPr algn="just" rtl="1"/>
            <a:r>
              <a:rPr lang="fa-IR" sz="3500" b="1" dirty="0">
                <a:solidFill>
                  <a:srgbClr val="C00000"/>
                </a:solidFill>
                <a:cs typeface="B Nazanin" panose="00000400000000000000" pitchFamily="2" charset="-78"/>
              </a:rPr>
              <a:t>ج- دشت های سیلابی</a:t>
            </a:r>
          </a:p>
          <a:p>
            <a:pPr algn="just" rtl="1"/>
            <a:r>
              <a:rPr lang="fa-IR" dirty="0" smtClean="0">
                <a:cs typeface="B Nazanin" panose="00000400000000000000" pitchFamily="2" charset="-78"/>
              </a:rPr>
              <a:t>دشت های سیلابی جزو تالاب های دائمی محسوب نمی شوند. این زیست بوم شامل دشت هایی است که به طور دوره ای تحت تاثیر طغیان رودخانه و سیلاب قرار دارند. در بسیاری از مناطق این دشت ها در سواحل پست دیده می شوند. دشت های سیلابی نیز سیماهای متعددی دارند. باتلاق های پوشیده از علف ها، جنگل های غرقابی و دریاچه های هلالی یا کمانی از جمله چهره های این دشت ها به شمار می روند. این دشت ها بسیار حاصلخیز بوده و از نظر حیات وحش و پرندگان آبزی نیز بسیار مهم می باشند.</a:t>
            </a:r>
            <a:endParaRPr lang="en-US" dirty="0">
              <a:cs typeface="B Nazanin" panose="00000400000000000000" pitchFamily="2" charset="-78"/>
            </a:endParaRPr>
          </a:p>
        </p:txBody>
      </p:sp>
    </p:spTree>
    <p:extLst>
      <p:ext uri="{BB962C8B-B14F-4D97-AF65-F5344CB8AC3E}">
        <p14:creationId xmlns:p14="http://schemas.microsoft.com/office/powerpoint/2010/main" val="834544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anose="00000700000000000000" pitchFamily="2" charset="-78"/>
              </a:rPr>
              <a:t>جلسه </a:t>
            </a:r>
            <a:r>
              <a:rPr lang="fa-IR" dirty="0" smtClean="0">
                <a:cs typeface="B Titr" panose="00000700000000000000" pitchFamily="2" charset="-78"/>
              </a:rPr>
              <a:t>سوم</a:t>
            </a:r>
            <a:endParaRPr lang="en-US" dirty="0">
              <a:cs typeface="B Titr" panose="00000700000000000000" pitchFamily="2" charset="-78"/>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838199" y="1825625"/>
            <a:ext cx="9968345" cy="4351338"/>
          </a:xfrm>
          <a:prstGeom prst="rect">
            <a:avLst/>
          </a:prstGeom>
        </p:spPr>
      </p:pic>
    </p:spTree>
    <p:extLst>
      <p:ext uri="{BB962C8B-B14F-4D97-AF65-F5344CB8AC3E}">
        <p14:creationId xmlns:p14="http://schemas.microsoft.com/office/powerpoint/2010/main" val="2864859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r" rtl="1">
              <a:buNone/>
            </a:pPr>
            <a:r>
              <a:rPr lang="fa-IR" sz="3500" b="1" dirty="0">
                <a:solidFill>
                  <a:srgbClr val="C00000"/>
                </a:solidFill>
                <a:cs typeface="B Nazanin" panose="00000400000000000000" pitchFamily="2" charset="-78"/>
              </a:rPr>
              <a:t>د- تالاب های آب شیرین</a:t>
            </a:r>
            <a:endParaRPr lang="en-US" sz="3500" b="1" dirty="0">
              <a:solidFill>
                <a:srgbClr val="C00000"/>
              </a:solidFill>
              <a:cs typeface="B Nazanin" panose="00000400000000000000" pitchFamily="2"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A4083-ED7A-486E-B6C7-C54D5F2FB7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819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1364</Words>
  <Application>Microsoft Office PowerPoint</Application>
  <PresentationFormat>Widescreen</PresentationFormat>
  <Paragraphs>70</Paragraphs>
  <Slides>20</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20</vt:i4>
      </vt:variant>
    </vt:vector>
  </HeadingPairs>
  <TitlesOfParts>
    <vt:vector size="30" baseType="lpstr">
      <vt:lpstr>Arial</vt:lpstr>
      <vt:lpstr>B Nazanin</vt:lpstr>
      <vt:lpstr>B Titr</vt:lpstr>
      <vt:lpstr>Calibri</vt:lpstr>
      <vt:lpstr>Calibri Light</vt:lpstr>
      <vt:lpstr>Office Theme</vt:lpstr>
      <vt:lpstr>1_Office Theme</vt:lpstr>
      <vt:lpstr>2_Office Theme</vt:lpstr>
      <vt:lpstr>3_Office Theme</vt:lpstr>
      <vt:lpstr>4_Office Theme</vt:lpstr>
      <vt:lpstr>PowerPoint Presentation</vt:lpstr>
      <vt:lpstr>نام درس:      بوم شناسی تالاب ها</vt:lpstr>
      <vt:lpstr>جلسه دوم</vt:lpstr>
      <vt:lpstr>بررسی طبقه بندی انواع تالاب ها:</vt:lpstr>
      <vt:lpstr>طبقه بندی اتحادیه بین المللی حفاظت از طبیعت و منابع طبیعی</vt:lpstr>
      <vt:lpstr>PowerPoint Presentation</vt:lpstr>
      <vt:lpstr>PowerPoint Presentation</vt:lpstr>
      <vt:lpstr>PowerPoint Presentation</vt:lpstr>
      <vt:lpstr>PowerPoint Presentation</vt:lpstr>
      <vt:lpstr>جدول-سیستم کنوانسیون رامسربرای طبقه بندی و کد بندی تالاب ها </vt:lpstr>
      <vt:lpstr>PowerPoint Presentation</vt:lpstr>
      <vt:lpstr>ادامه جدول</vt:lpstr>
      <vt:lpstr>PowerPoint Presentation</vt:lpstr>
      <vt:lpstr>PowerPoint Presentation</vt:lpstr>
      <vt:lpstr>PowerPoint Presentation</vt:lpstr>
      <vt:lpstr>PowerPoint Presentation</vt:lpstr>
      <vt:lpstr>PowerPoint Presentation</vt:lpstr>
      <vt:lpstr>PowerPoint Presentation</vt:lpstr>
      <vt:lpstr>جلسه سوم</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Saghi</dc:creator>
  <cp:lastModifiedBy>Saghi</cp:lastModifiedBy>
  <cp:revision>46</cp:revision>
  <dcterms:created xsi:type="dcterms:W3CDTF">2020-04-03T10:47:16Z</dcterms:created>
  <dcterms:modified xsi:type="dcterms:W3CDTF">2020-04-03T12:46:07Z</dcterms:modified>
</cp:coreProperties>
</file>