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6"/>
  </p:notesMasterIdLst>
  <p:sldIdLst>
    <p:sldId id="266" r:id="rId2"/>
    <p:sldId id="269" r:id="rId3"/>
    <p:sldId id="267" r:id="rId4"/>
    <p:sldId id="268" r:id="rId5"/>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94" d="100"/>
          <a:sy n="94" d="100"/>
        </p:scale>
        <p:origin x="113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6A341C5-B038-407B-BC30-EE441E791B20}" type="datetimeFigureOut">
              <a:rPr lang="fa-IR" smtClean="0"/>
              <a:t>10/08/1441</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4E1E705-4885-4979-A36F-580958049A23}" type="slidenum">
              <a:rPr lang="fa-IR" smtClean="0"/>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0D5E585-B371-4B7C-A31E-07938D1BAA7B}" type="datetimeFigureOut">
              <a:rPr lang="fa-IR" smtClean="0"/>
              <a:pPr/>
              <a:t>10/08/1441</a:t>
            </a:fld>
            <a:endParaRPr lang="fa-I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a-I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7B07553-BE17-4DB3-9472-989DA4066787}"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57B07553-BE17-4DB3-9472-989DA4066787}" type="slidenum">
              <a:rPr lang="fa-IR" smtClean="0"/>
              <a:pPr/>
              <a:t>‹#›</a:t>
            </a:fld>
            <a:endParaRPr lang="fa-I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0D5E585-B371-4B7C-A31E-07938D1BAA7B}" type="datetimeFigureOut">
              <a:rPr lang="fa-IR" smtClean="0"/>
              <a:pPr/>
              <a:t>10/08/1441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0D5E585-B371-4B7C-A31E-07938D1BAA7B}" type="datetimeFigureOut">
              <a:rPr lang="fa-IR" smtClean="0"/>
              <a:pPr/>
              <a:t>10/08/1441</a:t>
            </a:fld>
            <a:endParaRPr lang="fa-I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a-I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7B07553-BE17-4DB3-9472-989DA4066787}" type="slidenum">
              <a:rPr lang="fa-IR" smtClean="0"/>
              <a:pPr/>
              <a:t>‹#›</a:t>
            </a:fld>
            <a:endParaRPr lang="fa-I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0D5E585-B371-4B7C-A31E-07938D1BAA7B}" type="datetimeFigureOut">
              <a:rPr lang="fa-IR" smtClean="0"/>
              <a:pPr/>
              <a:t>10/08/1441</a:t>
            </a:fld>
            <a:endParaRPr lang="fa-I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a-I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7B07553-BE17-4DB3-9472-989DA4066787}"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81328"/>
            <a:ext cx="8568952" cy="4972008"/>
          </a:xfrm>
        </p:spPr>
        <p:txBody>
          <a:bodyPr>
            <a:normAutofit fontScale="77500" lnSpcReduction="20000"/>
          </a:bodyPr>
          <a:lstStyle/>
          <a:p>
            <a:pPr marL="109728" indent="0" algn="just">
              <a:buNone/>
            </a:pPr>
            <a:r>
              <a:rPr lang="fa-IR" b="1" dirty="0" smtClean="0">
                <a:latin typeface="فقB Mitra"/>
                <a:cs typeface="B Mitra" panose="00000400000000000000" pitchFamily="2" charset="-78"/>
              </a:rPr>
              <a:t>- فهم علل پیدایش پدیده جهان سوم از نظر ترتب تاریخی ابتدا توسط نظریه های نوسازی تبیین شد. این نظریه ها محصول خوش بینی فکری حاکم بر فضای جنگ سرد، مبنی بر این بودند که کشورهای نوپای تازه استقلال یافته باید از فرهنگ لیبرال دموکراسی و سرمایه داری بهره مند شوند. ایده مشترک و اصلی نظریه های نوسازی این بود که روند نوسازی آزموده شده در غرب، راهنمایی ارزشمند و لازم الاتباع برای بقیه جوامع است.</a:t>
            </a:r>
          </a:p>
          <a:p>
            <a:pPr marL="109728" indent="0" algn="just">
              <a:buNone/>
            </a:pPr>
            <a:r>
              <a:rPr lang="fa-IR" b="1" dirty="0" smtClean="0">
                <a:latin typeface="فقB Mitra"/>
                <a:cs typeface="B Mitra" panose="00000400000000000000" pitchFamily="2" charset="-78"/>
              </a:rPr>
              <a:t>- نظریه پردازان نوسازی توسعه نیافتگی جهان سوم را نتیجه کاستی ها و نقایص داخلی آنها می دانستند. توسعه نیافتگی معلول تاریخ پیشااستعماری آنهاست تا نتیجه تاریخ استعمارشدگی جهان سوم. تئوری نوسازی تصویری منسجم از جهان سوم ارائه می کرد که سرنوشت آن تبعیت حتمی از مسیر تحول غرب بود.</a:t>
            </a:r>
          </a:p>
          <a:p>
            <a:pPr marL="109728" indent="0" algn="just">
              <a:buNone/>
            </a:pPr>
            <a:r>
              <a:rPr lang="fa-IR" b="1" dirty="0" smtClean="0">
                <a:latin typeface="فقB Mitra"/>
                <a:cs typeface="B Mitra" panose="00000400000000000000" pitchFamily="2" charset="-78"/>
              </a:rPr>
              <a:t>- در دهه های 1950 و 60.م نظریه های مدرنیزاسیون رابطه علی مستقیمی بین رشد اقتصادی، تغییر اجتماعی و دموکراتیزاسیون ترسیم می کردند. به علاوه اهمیت زیادی برای طبقه متوسط و نقش مترقیانه آن قائل بودند.</a:t>
            </a:r>
          </a:p>
          <a:p>
            <a:pPr marL="109728" indent="0" algn="just">
              <a:buNone/>
            </a:pPr>
            <a:r>
              <a:rPr lang="fa-IR" b="1" dirty="0" smtClean="0">
                <a:latin typeface="فقB Mitra"/>
                <a:cs typeface="B Mitra" panose="00000400000000000000" pitchFamily="2" charset="-78"/>
              </a:rPr>
              <a:t>- تئوری نوسازی بر تحول فرهنگی جهان سوم برای اینکه در مسیر مدرنیته قرار بگیرد داشت.</a:t>
            </a:r>
          </a:p>
          <a:p>
            <a:pPr marL="109728" indent="0" algn="just">
              <a:buNone/>
            </a:pPr>
            <a:r>
              <a:rPr lang="fa-IR" b="1" dirty="0" smtClean="0">
                <a:latin typeface="فقB Mitra"/>
                <a:cs typeface="B Mitra" panose="00000400000000000000" pitchFamily="2" charset="-78"/>
              </a:rPr>
              <a:t>- تئوری نوسازی بر کلیت </a:t>
            </a:r>
            <a:r>
              <a:rPr lang="en-US" b="1" dirty="0" smtClean="0">
                <a:latin typeface="فقB Mitra"/>
                <a:cs typeface="B Mitra" panose="00000400000000000000" pitchFamily="2" charset="-78"/>
              </a:rPr>
              <a:t>totality</a:t>
            </a:r>
            <a:r>
              <a:rPr lang="fa-IR" b="1" dirty="0" smtClean="0">
                <a:latin typeface="فقB Mitra"/>
                <a:cs typeface="B Mitra" panose="00000400000000000000" pitchFamily="2" charset="-78"/>
              </a:rPr>
              <a:t> تغییر تکیه می کرد و نوسازی را فرایندی می دانست که اشاعه پذیر است و باعث گسترش در سرتاسر جامعه می شود و همه ابعاد اقتصاد، شکل حکومت، ساختار اجتماعی، ارزش ها، دین و مذهب و خانواده را تحت تأثیر قرار می دهد.</a:t>
            </a:r>
            <a:endParaRPr lang="fa-IR" b="1" dirty="0">
              <a:latin typeface="فقB Mitra"/>
              <a:cs typeface="B Mitra" panose="00000400000000000000" pitchFamily="2" charset="-78"/>
            </a:endParaRPr>
          </a:p>
        </p:txBody>
      </p:sp>
      <p:sp>
        <p:nvSpPr>
          <p:cNvPr id="3" name="Title 2"/>
          <p:cNvSpPr>
            <a:spLocks noGrp="1"/>
          </p:cNvSpPr>
          <p:nvPr>
            <p:ph type="title"/>
          </p:nvPr>
        </p:nvSpPr>
        <p:spPr/>
        <p:txBody>
          <a:bodyPr>
            <a:normAutofit/>
          </a:bodyPr>
          <a:lstStyle/>
          <a:p>
            <a:pPr algn="ctr"/>
            <a:r>
              <a:rPr lang="fa-IR" sz="2000" dirty="0" smtClean="0">
                <a:cs typeface="B Titr" panose="00000700000000000000" pitchFamily="2" charset="-78"/>
              </a:rPr>
              <a:t>رویکردهای نظری در تحلیل علل شکل گیری جهان سوم-1- رویکرد نوسازی </a:t>
            </a:r>
            <a:endParaRPr lang="fa-IR" sz="2000" dirty="0">
              <a:cs typeface="B Titr" panose="00000700000000000000" pitchFamily="2" charset="-78"/>
            </a:endParaRPr>
          </a:p>
        </p:txBody>
      </p:sp>
    </p:spTree>
    <p:extLst>
      <p:ext uri="{BB962C8B-B14F-4D97-AF65-F5344CB8AC3E}">
        <p14:creationId xmlns:p14="http://schemas.microsoft.com/office/powerpoint/2010/main" val="356720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gn="just"/>
            <a:r>
              <a:rPr lang="fa-IR" dirty="0" smtClean="0">
                <a:cs typeface="B Mitra" panose="00000400000000000000" pitchFamily="2" charset="-78"/>
              </a:rPr>
              <a:t>1- مفهوم سنت، نظریه نوسازی بسیاری از منازعات کشورهای در حال توسعه را ناشی از ایستادگی سنت در برابر مدرنیته می داند، این نگرش ضمن </a:t>
            </a:r>
            <a:r>
              <a:rPr lang="fa-IR" dirty="0">
                <a:cs typeface="B Mitra" panose="00000400000000000000" pitchFamily="2" charset="-78"/>
              </a:rPr>
              <a:t>اینکه دقیق نیست</a:t>
            </a:r>
            <a:r>
              <a:rPr lang="fa-IR" dirty="0" smtClean="0">
                <a:cs typeface="B Mitra" panose="00000400000000000000" pitchFamily="2" charset="-78"/>
              </a:rPr>
              <a:t>، از درک این واقعیت ناتوان است که عقلانی شدن و دنیوی شدن ممکن است برخی از گروهها را در جامعه بیش از دیگران منتفع سازد. به علاوه الگوی دو وجهی سنت-مدرنیته از نظر تجربی نیز نادرست نشان داده است چون در برخی از جوامع سنت ها نه مانع توسعه بلکه حامی آن بوده اند.</a:t>
            </a:r>
          </a:p>
          <a:p>
            <a:pPr algn="just"/>
            <a:r>
              <a:rPr lang="fa-IR" dirty="0" smtClean="0">
                <a:cs typeface="B Mitra" panose="00000400000000000000" pitchFamily="2" charset="-78"/>
              </a:rPr>
              <a:t>2-نوسازی لزوماً به دنیوی شدن ختم نمی شود بلکه احیای مذهب و دین نشان می دهد که دین به مثابه نیرویی بسیج گر هنوز در بخش هایی از جهان سوم در برابر سکولاریسم پیش رونده مقاومت می کند.</a:t>
            </a:r>
          </a:p>
          <a:p>
            <a:pPr algn="just"/>
            <a:r>
              <a:rPr lang="fa-IR" dirty="0" smtClean="0">
                <a:cs typeface="B Mitra" panose="00000400000000000000" pitchFamily="2" charset="-78"/>
              </a:rPr>
              <a:t>3- نظریه نوسازی منازعات قومی را نیز مولود سنت می داند در حالی که ممکن است ناشی از محاسبات کاملا عقلایی شکل بگیرد.</a:t>
            </a:r>
          </a:p>
          <a:p>
            <a:pPr algn="just"/>
            <a:r>
              <a:rPr lang="fa-IR" dirty="0" smtClean="0">
                <a:cs typeface="B Mitra" panose="00000400000000000000" pitchFamily="2" charset="-78"/>
              </a:rPr>
              <a:t>4- غفلت از تاثیر نیروهای خارجی از آشکارترین نقصان های نظریه نوسازی است.</a:t>
            </a:r>
          </a:p>
          <a:p>
            <a:pPr algn="just"/>
            <a:r>
              <a:rPr lang="fa-IR" dirty="0" smtClean="0">
                <a:cs typeface="B Mitra" panose="00000400000000000000" pitchFamily="2" charset="-78"/>
              </a:rPr>
              <a:t>5- نگرش خطی به تحول و توسعه و نادیده انگاری تنوع الگوهای تحول از دیگر خطاهای نوسازی است.</a:t>
            </a:r>
          </a:p>
          <a:p>
            <a:pPr algn="just"/>
            <a:r>
              <a:rPr lang="fa-IR" dirty="0" smtClean="0">
                <a:cs typeface="B Mitra" panose="00000400000000000000" pitchFamily="2" charset="-78"/>
              </a:rPr>
              <a:t>5- غرب محوری و نگرش ایدئولوژیک نوسازی که ارزیابی پیشرفت را فقط بر اساس ارزشها و سیاست های غربی می داند از دیگر کاستی های آن است. </a:t>
            </a:r>
            <a:endParaRPr lang="fa-IR" dirty="0">
              <a:cs typeface="B Mitra" panose="00000400000000000000" pitchFamily="2" charset="-78"/>
            </a:endParaRPr>
          </a:p>
        </p:txBody>
      </p:sp>
      <p:sp>
        <p:nvSpPr>
          <p:cNvPr id="3" name="Title 2"/>
          <p:cNvSpPr>
            <a:spLocks noGrp="1"/>
          </p:cNvSpPr>
          <p:nvPr>
            <p:ph type="title"/>
          </p:nvPr>
        </p:nvSpPr>
        <p:spPr/>
        <p:txBody>
          <a:bodyPr/>
          <a:lstStyle/>
          <a:p>
            <a:pPr algn="ctr"/>
            <a:r>
              <a:rPr lang="fa-IR" dirty="0" smtClean="0">
                <a:cs typeface="B Titr" panose="00000700000000000000" pitchFamily="2" charset="-78"/>
              </a:rPr>
              <a:t>نقد رویکرد نوسازی</a:t>
            </a:r>
            <a:endParaRPr lang="fa-IR" dirty="0">
              <a:cs typeface="B Titr" panose="00000700000000000000" pitchFamily="2" charset="-78"/>
            </a:endParaRPr>
          </a:p>
        </p:txBody>
      </p:sp>
    </p:spTree>
    <p:extLst>
      <p:ext uri="{BB962C8B-B14F-4D97-AF65-F5344CB8AC3E}">
        <p14:creationId xmlns:p14="http://schemas.microsoft.com/office/powerpoint/2010/main" val="2043380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481328"/>
            <a:ext cx="8856984" cy="5620080"/>
          </a:xfrm>
        </p:spPr>
        <p:txBody>
          <a:bodyPr>
            <a:normAutofit fontScale="55000" lnSpcReduction="20000"/>
          </a:bodyPr>
          <a:lstStyle/>
          <a:p>
            <a:pPr algn="just"/>
            <a:r>
              <a:rPr lang="fa-IR" b="1" dirty="0" smtClean="0">
                <a:cs typeface="B Mitra" panose="00000400000000000000" pitchFamily="2" charset="-78"/>
              </a:rPr>
              <a:t>در دهه 1960.م برنامه نوسازی جهان سوم و هدایت آن به سوی لیبرال دموکراسی سرمایه داری به طور فزاینده ای بوسیله وقوع انقلاب و ناسیونالیسم اقتصادی-جهان سوم گرایی- در آمریکای لاتین، آفریقا و آسیا بویژه بحران لیبرالیسم آمریکایی در اواخر دهه 60.م مخصوصاً جنگ ویتنام به چالش طلبیده شد. در پرتو چنین شرایطی گفتمان متمایزی در باره جهان سوم با عنوان نظریه وابستگی شکل گرفت. تئوری وابستگی متاثر از ساختار تاریخی امریکای لاتین از سوی رائول پربیش و کمیسیون اقتصادی سازمان ملل برای امریکای لاتین یا </a:t>
            </a:r>
            <a:r>
              <a:rPr lang="en-US" b="1" dirty="0" err="1" smtClean="0">
                <a:cs typeface="B Mitra" panose="00000400000000000000" pitchFamily="2" charset="-78"/>
              </a:rPr>
              <a:t>Ecla</a:t>
            </a:r>
            <a:r>
              <a:rPr lang="en-US" b="1" dirty="0" smtClean="0">
                <a:cs typeface="B Mitra" panose="00000400000000000000" pitchFamily="2" charset="-78"/>
              </a:rPr>
              <a:t>, united </a:t>
            </a:r>
            <a:r>
              <a:rPr lang="en-US" b="1" dirty="0" err="1" smtClean="0">
                <a:cs typeface="B Mitra" panose="00000400000000000000" pitchFamily="2" charset="-78"/>
              </a:rPr>
              <a:t>nationas</a:t>
            </a:r>
            <a:r>
              <a:rPr lang="en-US" b="1" dirty="0" smtClean="0">
                <a:cs typeface="B Mitra" panose="00000400000000000000" pitchFamily="2" charset="-78"/>
              </a:rPr>
              <a:t> economic commission for </a:t>
            </a:r>
            <a:r>
              <a:rPr lang="en-US" b="1" dirty="0" err="1" smtClean="0">
                <a:cs typeface="B Mitra" panose="00000400000000000000" pitchFamily="2" charset="-78"/>
              </a:rPr>
              <a:t>latin</a:t>
            </a:r>
            <a:r>
              <a:rPr lang="en-US" b="1" dirty="0" smtClean="0">
                <a:cs typeface="B Mitra" panose="00000400000000000000" pitchFamily="2" charset="-78"/>
              </a:rPr>
              <a:t> </a:t>
            </a:r>
            <a:r>
              <a:rPr lang="en-US" b="1" dirty="0" err="1" smtClean="0">
                <a:cs typeface="B Mitra" panose="00000400000000000000" pitchFamily="2" charset="-78"/>
              </a:rPr>
              <a:t>america</a:t>
            </a:r>
            <a:r>
              <a:rPr lang="fa-IR" b="1" dirty="0" smtClean="0">
                <a:cs typeface="B Mitra" panose="00000400000000000000" pitchFamily="2" charset="-78"/>
              </a:rPr>
              <a:t> و ارای پل سوییزی و پل باران، اندره گوندر فرانک شکل گرفت.</a:t>
            </a:r>
          </a:p>
          <a:p>
            <a:pPr algn="just"/>
            <a:r>
              <a:rPr lang="fa-IR" b="1" dirty="0" smtClean="0">
                <a:cs typeface="B Mitra" panose="00000400000000000000" pitchFamily="2" charset="-78"/>
              </a:rPr>
              <a:t>وابستگی وضعیتی است که در آن اقتصاد و جامعه کشورهای معینی به وسیله توسعه و انبساط اقتصاد کشورهای دیگر مقید می شود.</a:t>
            </a:r>
          </a:p>
          <a:p>
            <a:pPr algn="just"/>
            <a:r>
              <a:rPr lang="fa-IR" b="1" dirty="0" smtClean="0">
                <a:cs typeface="B Mitra" panose="00000400000000000000" pitchFamily="2" charset="-78"/>
              </a:rPr>
              <a:t>اغلب نظریه پردازان وابستگی بر موضوع نفوذ خارجیان به درون اقتصاد سیاسی جهان سوم تاکید می کنند. از نظر اینان نفوذ اقتصادی و سیاسی خارجیان روی توسعه محلی تاثیر گذاشته و طبقات حاکم را در مقابل طبقات حاشیه ای تقویت می کند.</a:t>
            </a:r>
          </a:p>
          <a:p>
            <a:pPr algn="just"/>
            <a:endParaRPr lang="fa-IR" b="1" dirty="0" smtClean="0">
              <a:cs typeface="B Mitra" panose="00000400000000000000" pitchFamily="2" charset="-78"/>
            </a:endParaRPr>
          </a:p>
          <a:p>
            <a:pPr algn="just"/>
            <a:r>
              <a:rPr lang="fa-IR" b="1" dirty="0" smtClean="0">
                <a:cs typeface="B Mitra" panose="00000400000000000000" pitchFamily="2" charset="-78"/>
              </a:rPr>
              <a:t>به نظر پربیش آمریکای لاتین باید با تعیین تعرفه های گمرکی بالا و ایجاد صنایع ملی بکوشد تقاضای فزاینده برای محصولات خارجی را تأمین کند. سیاست جایگزینی واردات </a:t>
            </a:r>
            <a:r>
              <a:rPr lang="en-US" b="1" dirty="0" smtClean="0">
                <a:cs typeface="B Mitra" panose="00000400000000000000" pitchFamily="2" charset="-78"/>
              </a:rPr>
              <a:t>import-substitution policy</a:t>
            </a:r>
            <a:r>
              <a:rPr lang="fa-IR" b="1" dirty="0" smtClean="0">
                <a:cs typeface="B Mitra" panose="00000400000000000000" pitchFamily="2" charset="-78"/>
              </a:rPr>
              <a:t> کنترل بومی بر نظام اقتصادی را افزایش داده، طبقات حاکم سنتی را تضعیف می کند و باعث توسعه ملی و ظهور یک دولت نوین می شود.</a:t>
            </a:r>
          </a:p>
          <a:p>
            <a:pPr algn="just"/>
            <a:r>
              <a:rPr lang="fa-IR" b="1" dirty="0" smtClean="0">
                <a:cs typeface="B Mitra" panose="00000400000000000000" pitchFamily="2" charset="-78"/>
              </a:rPr>
              <a:t>راهبرد توسعه درون گرا بر این فرض مبتنی بود که کسب استقلال ملی از طریق کنترل و برنامه ریزی دولتی در عرصه اقتصاد سیاسی و به کمک روشنفکران خرده بورژوایی و بورژوازی صنعتی صورت می گیرد.</a:t>
            </a:r>
          </a:p>
          <a:p>
            <a:pPr algn="just"/>
            <a:endParaRPr lang="fa-IR" b="1" dirty="0" smtClean="0">
              <a:cs typeface="B Mitra" panose="00000400000000000000" pitchFamily="2" charset="-78"/>
            </a:endParaRPr>
          </a:p>
          <a:p>
            <a:pPr algn="just"/>
            <a:r>
              <a:rPr lang="fa-IR" b="1" dirty="0" smtClean="0">
                <a:cs typeface="B Mitra" panose="00000400000000000000" pitchFamily="2" charset="-78"/>
              </a:rPr>
              <a:t>استراتژی اکلا بر دو اصل زیر مبتنی بود: </a:t>
            </a:r>
          </a:p>
          <a:p>
            <a:pPr algn="just"/>
            <a:r>
              <a:rPr lang="fa-IR" b="1" dirty="0" smtClean="0">
                <a:cs typeface="B Mitra" panose="00000400000000000000" pitchFamily="2" charset="-78"/>
              </a:rPr>
              <a:t>1- کشورهای در حال توسعه ساختاری دوگانه دارند- یک ساختار پیشرفته و نوین در کنار یک ساختار عقب مانده و فئودالی-</a:t>
            </a:r>
          </a:p>
          <a:p>
            <a:pPr algn="just"/>
            <a:r>
              <a:rPr lang="fa-IR" b="1" dirty="0" smtClean="0">
                <a:cs typeface="B Mitra" panose="00000400000000000000" pitchFamily="2" charset="-78"/>
              </a:rPr>
              <a:t>2- جهان به یک بخش مرکزی صنعتی و یک بخش پیرامون تقسیم شده است. در شرایط رقابت عنان گسیخته مرکز بخش اعظم افزایش درآمد جهانی را به زیان پیرامون متصرف می کند.</a:t>
            </a:r>
            <a:r>
              <a:rPr lang="fa-IR" b="1" dirty="0" smtClean="0">
                <a:cs typeface="B Mitra" panose="00000400000000000000" pitchFamily="2" charset="-78"/>
              </a:rPr>
              <a:t> </a:t>
            </a:r>
          </a:p>
          <a:p>
            <a:pPr algn="just"/>
            <a:endParaRPr lang="fa-IR" b="1" dirty="0" smtClean="0">
              <a:cs typeface="B Mitra" panose="00000400000000000000" pitchFamily="2" charset="-78"/>
            </a:endParaRPr>
          </a:p>
          <a:p>
            <a:pPr algn="just"/>
            <a:r>
              <a:rPr lang="fa-IR" b="1" dirty="0" smtClean="0">
                <a:cs typeface="B Mitra" panose="00000400000000000000" pitchFamily="2" charset="-78"/>
              </a:rPr>
              <a:t>اجزای مهم نظریه وابستگی: ایده سلسله مراتب دولتها، مفهوم توسعه نیافتگی و تداوم روابط استثماری و فرایند مبادله نابرابر بین مرکز و پیرامون، توسعه سرمایه داری، تجزیه شدن داخلی کشورها در اثر ادغام در اقتصاد جهانی، ساختار قدرت سیاسی در کشورهای فرودست که طبقات حاکم این کشورها شرکای فرودست ساختار سرمایه بین المللی می شوند.</a:t>
            </a:r>
            <a:endParaRPr lang="fa-IR" b="1" dirty="0">
              <a:cs typeface="B Mitra" panose="00000400000000000000" pitchFamily="2" charset="-78"/>
            </a:endParaRPr>
          </a:p>
        </p:txBody>
      </p:sp>
      <p:sp>
        <p:nvSpPr>
          <p:cNvPr id="3" name="Title 2"/>
          <p:cNvSpPr>
            <a:spLocks noGrp="1"/>
          </p:cNvSpPr>
          <p:nvPr>
            <p:ph type="title"/>
          </p:nvPr>
        </p:nvSpPr>
        <p:spPr/>
        <p:txBody>
          <a:bodyPr/>
          <a:lstStyle/>
          <a:p>
            <a:pPr algn="ctr"/>
            <a:r>
              <a:rPr lang="fa-IR" dirty="0" smtClean="0">
                <a:cs typeface="B Titr" panose="00000700000000000000" pitchFamily="2" charset="-78"/>
              </a:rPr>
              <a:t>2- رویکرد وابستگی</a:t>
            </a:r>
            <a:endParaRPr lang="fa-IR" dirty="0">
              <a:cs typeface="B Titr" panose="00000700000000000000" pitchFamily="2" charset="-78"/>
            </a:endParaRPr>
          </a:p>
        </p:txBody>
      </p:sp>
    </p:spTree>
    <p:extLst>
      <p:ext uri="{BB962C8B-B14F-4D97-AF65-F5344CB8AC3E}">
        <p14:creationId xmlns:p14="http://schemas.microsoft.com/office/powerpoint/2010/main" val="1548354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81328"/>
            <a:ext cx="8640960" cy="5260040"/>
          </a:xfrm>
        </p:spPr>
        <p:txBody>
          <a:bodyPr>
            <a:normAutofit fontScale="92500"/>
          </a:bodyPr>
          <a:lstStyle/>
          <a:p>
            <a:pPr algn="just"/>
            <a:r>
              <a:rPr lang="fa-IR" b="1" dirty="0" smtClean="0">
                <a:cs typeface="B Mitra" panose="00000400000000000000" pitchFamily="2" charset="-78"/>
              </a:rPr>
              <a:t>چند نقد مهم به رویکرد وابستگی عبارت است از:</a:t>
            </a:r>
          </a:p>
          <a:p>
            <a:pPr algn="just"/>
            <a:r>
              <a:rPr lang="fa-IR" b="1" dirty="0" smtClean="0">
                <a:cs typeface="B Mitra" panose="00000400000000000000" pitchFamily="2" charset="-78"/>
              </a:rPr>
              <a:t>1- اقتصادگرایی</a:t>
            </a:r>
            <a:r>
              <a:rPr lang="en-US" b="1" dirty="0" err="1" smtClean="0">
                <a:cs typeface="B Mitra" panose="00000400000000000000" pitchFamily="2" charset="-78"/>
              </a:rPr>
              <a:t>Economism</a:t>
            </a:r>
            <a:r>
              <a:rPr lang="en-US" b="1" dirty="0" smtClean="0">
                <a:cs typeface="B Mitra" panose="00000400000000000000" pitchFamily="2" charset="-78"/>
              </a:rPr>
              <a:t> </a:t>
            </a:r>
            <a:r>
              <a:rPr lang="fa-IR" b="1" dirty="0" smtClean="0">
                <a:cs typeface="B Mitra" panose="00000400000000000000" pitchFamily="2" charset="-78"/>
              </a:rPr>
              <a:t>وابستگی اغلب تبیینی از روابط اقتصادی است و لذا نقش چندانی برای متغیرهای غیراقتصادی قائل نیست.</a:t>
            </a:r>
          </a:p>
          <a:p>
            <a:pPr algn="just"/>
            <a:r>
              <a:rPr lang="fa-IR" b="1" dirty="0" smtClean="0">
                <a:cs typeface="B Mitra" panose="00000400000000000000" pitchFamily="2" charset="-78"/>
              </a:rPr>
              <a:t>2- دست کم گرفتن عوامل توسعه به نقش مناسبات و نظام سرمایه داری و نادیده انگاری عواملی مانند فقدان فناوری، بنگاه های سرمایه و سنت های سیاسی-اجتماعی</a:t>
            </a:r>
          </a:p>
          <a:p>
            <a:pPr algn="just"/>
            <a:r>
              <a:rPr lang="fa-IR" b="1" dirty="0" smtClean="0">
                <a:cs typeface="B Mitra" panose="00000400000000000000" pitchFamily="2" charset="-78"/>
              </a:rPr>
              <a:t>3- کل گرایی و تعمیم بیش از اندازه، نظریه وابستگی به نقش عواملی مانند اندازه جمعیت، ترکیب انسانی، موقعیت فیزیکی و ژئوپولیتیک آن بی توجه است و همه کارکردهای دولت را به تاثیرات اقتصادی بین المللی و خارجی فرومی کاهد.</a:t>
            </a:r>
          </a:p>
          <a:p>
            <a:pPr algn="just"/>
            <a:r>
              <a:rPr lang="fa-IR" b="1" dirty="0" smtClean="0">
                <a:cs typeface="B Mitra" panose="00000400000000000000" pitchFamily="2" charset="-78"/>
              </a:rPr>
              <a:t>4- ایده سلسله مراتبی دولتها در عمل به پدیده نفوذ متقابل بی اعتنا است.</a:t>
            </a:r>
          </a:p>
          <a:p>
            <a:pPr algn="just"/>
            <a:r>
              <a:rPr lang="fa-IR" b="1" dirty="0" smtClean="0">
                <a:cs typeface="B Mitra" panose="00000400000000000000" pitchFamily="2" charset="-78"/>
              </a:rPr>
              <a:t>5- نظریه وابستگی به نتایج راهبردهای مقابله با وابستگی توجه ندارد.</a:t>
            </a:r>
            <a:endParaRPr lang="fa-IR" b="1" dirty="0">
              <a:cs typeface="B Mitra" panose="00000400000000000000" pitchFamily="2" charset="-78"/>
            </a:endParaRPr>
          </a:p>
        </p:txBody>
      </p:sp>
      <p:sp>
        <p:nvSpPr>
          <p:cNvPr id="3" name="Title 2"/>
          <p:cNvSpPr>
            <a:spLocks noGrp="1"/>
          </p:cNvSpPr>
          <p:nvPr>
            <p:ph type="title"/>
          </p:nvPr>
        </p:nvSpPr>
        <p:spPr/>
        <p:txBody>
          <a:bodyPr>
            <a:normAutofit/>
          </a:bodyPr>
          <a:lstStyle/>
          <a:p>
            <a:pPr algn="ctr"/>
            <a:r>
              <a:rPr lang="fa-IR" dirty="0" smtClean="0">
                <a:cs typeface="B Titr" panose="00000700000000000000" pitchFamily="2" charset="-78"/>
              </a:rPr>
              <a:t>نقد رویکرد وابستگی به</a:t>
            </a:r>
            <a:r>
              <a:rPr lang="fa-IR" dirty="0" smtClean="0">
                <a:cs typeface="B Titr" panose="00000700000000000000" pitchFamily="2" charset="-78"/>
              </a:rPr>
              <a:t> </a:t>
            </a:r>
            <a:r>
              <a:rPr lang="fa-IR" dirty="0" smtClean="0">
                <a:cs typeface="B Titr" panose="00000700000000000000" pitchFamily="2" charset="-78"/>
              </a:rPr>
              <a:t>جهان سوم  </a:t>
            </a:r>
            <a:endParaRPr lang="fa-IR" dirty="0">
              <a:cs typeface="B Titr" panose="00000700000000000000" pitchFamily="2" charset="-78"/>
            </a:endParaRPr>
          </a:p>
        </p:txBody>
      </p:sp>
    </p:spTree>
    <p:extLst>
      <p:ext uri="{BB962C8B-B14F-4D97-AF65-F5344CB8AC3E}">
        <p14:creationId xmlns:p14="http://schemas.microsoft.com/office/powerpoint/2010/main" val="8152280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381</TotalTime>
  <Words>1007</Words>
  <Application>Microsoft Office PowerPoint</Application>
  <PresentationFormat>On-screen Show (4:3)</PresentationFormat>
  <Paragraphs>33</Paragraphs>
  <Slides>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vt:i4>
      </vt:variant>
    </vt:vector>
  </HeadingPairs>
  <TitlesOfParts>
    <vt:vector size="14" baseType="lpstr">
      <vt:lpstr>Arial</vt:lpstr>
      <vt:lpstr>B Mitra</vt:lpstr>
      <vt:lpstr>B Titr</vt:lpstr>
      <vt:lpstr>Calibri</vt:lpstr>
      <vt:lpstr>Lucida Sans Unicode</vt:lpstr>
      <vt:lpstr>Verdana</vt:lpstr>
      <vt:lpstr>Wingdings 2</vt:lpstr>
      <vt:lpstr>Wingdings 3</vt:lpstr>
      <vt:lpstr>فقB Mitra</vt:lpstr>
      <vt:lpstr>Concourse</vt:lpstr>
      <vt:lpstr>رویکردهای نظری در تحلیل علل شکل گیری جهان سوم-1- رویکرد نوسازی </vt:lpstr>
      <vt:lpstr>نقد رویکرد نوسازی</vt:lpstr>
      <vt:lpstr>2- رویکرد وابستگی</vt:lpstr>
      <vt:lpstr>نقد رویکرد وابستگی به جهان سوم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جهان سوم از منظر مطالعات فرهنگی مطالعات فرهنگی(نظریه و عملکرد، کریس بارکر؛ ترجمه مهدی فرجی و نفیسه حمیدی)</dc:title>
  <dc:creator>Aryaneh</dc:creator>
  <cp:lastModifiedBy>akm102000@yahoo.com</cp:lastModifiedBy>
  <cp:revision>32</cp:revision>
  <dcterms:created xsi:type="dcterms:W3CDTF">2018-02-23T16:31:24Z</dcterms:created>
  <dcterms:modified xsi:type="dcterms:W3CDTF">2020-04-03T12:27:36Z</dcterms:modified>
</cp:coreProperties>
</file>