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303" r:id="rId2"/>
    <p:sldId id="304" r:id="rId3"/>
    <p:sldId id="353" r:id="rId4"/>
    <p:sldId id="305" r:id="rId5"/>
    <p:sldId id="306" r:id="rId6"/>
    <p:sldId id="307" r:id="rId7"/>
    <p:sldId id="308" r:id="rId8"/>
    <p:sldId id="309" r:id="rId9"/>
    <p:sldId id="310" r:id="rId10"/>
    <p:sldId id="311" r:id="rId11"/>
    <p:sldId id="360" r:id="rId12"/>
  </p:sldIdLst>
  <p:sldSz cx="12192000" cy="6858000"/>
  <p:notesSz cx="6858000" cy="9144000"/>
  <p:defaultTextStyle>
    <a:defPPr>
      <a:defRPr lang="fa-I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0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fld id="{3B369442-31A5-47C7-9F7D-E5EBB85E1C7B}" type="datetimeFigureOut">
              <a:rPr lang="fa-IR" smtClean="0"/>
              <a:t>24/09/1441</a:t>
            </a:fld>
            <a:endParaRPr lang="fa-I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a-I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fld id="{19E23321-7B69-4124-B292-2AD9C716B072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466060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>
            <a:extLst>
              <a:ext uri="{FF2B5EF4-FFF2-40B4-BE49-F238E27FC236}">
                <a16:creationId xmlns:a16="http://schemas.microsoft.com/office/drawing/2014/main" id="{9CE4EF46-A772-4DF7-B661-23AAC06A983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47C4715-057C-431F-ABD0-685A873A08B0}" type="slidenum">
              <a:rPr kumimoji="0" lang="en-US" altLang="fa-I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fa-IR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1619" name="Rectangle 2">
            <a:extLst>
              <a:ext uri="{FF2B5EF4-FFF2-40B4-BE49-F238E27FC236}">
                <a16:creationId xmlns:a16="http://schemas.microsoft.com/office/drawing/2014/main" id="{6401E145-3973-41E7-B0DB-C5485B4D834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20" name="Rectangle 3">
            <a:extLst>
              <a:ext uri="{FF2B5EF4-FFF2-40B4-BE49-F238E27FC236}">
                <a16:creationId xmlns:a16="http://schemas.microsoft.com/office/drawing/2014/main" id="{3BCBB78B-FAD6-4C21-B45B-4B7336512D5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a-IR" altLang="fa-I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>
            <a:extLst>
              <a:ext uri="{FF2B5EF4-FFF2-40B4-BE49-F238E27FC236}">
                <a16:creationId xmlns:a16="http://schemas.microsoft.com/office/drawing/2014/main" id="{EE3F2ADB-FE44-443E-9DA8-FF152B8F799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794004A-B4F6-406F-B5DB-AB907C5FCD98}" type="slidenum">
              <a:rPr kumimoji="0" lang="en-US" altLang="fa-I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fa-IR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3667" name="Rectangle 2">
            <a:extLst>
              <a:ext uri="{FF2B5EF4-FFF2-40B4-BE49-F238E27FC236}">
                <a16:creationId xmlns:a16="http://schemas.microsoft.com/office/drawing/2014/main" id="{46B834C0-8933-4BBD-B1FD-B2283B262C2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8" name="Rectangle 3">
            <a:extLst>
              <a:ext uri="{FF2B5EF4-FFF2-40B4-BE49-F238E27FC236}">
                <a16:creationId xmlns:a16="http://schemas.microsoft.com/office/drawing/2014/main" id="{CCD86ED3-8985-45E0-91EC-EBCA7AD87C8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a-IR" altLang="fa-I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>
            <a:extLst>
              <a:ext uri="{FF2B5EF4-FFF2-40B4-BE49-F238E27FC236}">
                <a16:creationId xmlns:a16="http://schemas.microsoft.com/office/drawing/2014/main" id="{0717AEF6-E522-42E2-9467-85EC651EBB8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7E1DABE-813F-477A-8EEC-E51BF2BE9967}" type="slidenum">
              <a:rPr kumimoji="0" lang="en-US" altLang="fa-I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fa-IR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5715" name="Rectangle 2">
            <a:extLst>
              <a:ext uri="{FF2B5EF4-FFF2-40B4-BE49-F238E27FC236}">
                <a16:creationId xmlns:a16="http://schemas.microsoft.com/office/drawing/2014/main" id="{BDE7DDE2-57A1-4C8D-93ED-15C4AAAF7A5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6" name="Rectangle 3">
            <a:extLst>
              <a:ext uri="{FF2B5EF4-FFF2-40B4-BE49-F238E27FC236}">
                <a16:creationId xmlns:a16="http://schemas.microsoft.com/office/drawing/2014/main" id="{9F13D363-6F1A-4E4E-9176-2293C405785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a-IR" altLang="fa-I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>
            <a:extLst>
              <a:ext uri="{FF2B5EF4-FFF2-40B4-BE49-F238E27FC236}">
                <a16:creationId xmlns:a16="http://schemas.microsoft.com/office/drawing/2014/main" id="{549EEE08-981E-4DF3-9B0A-B804289A286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F762203-3453-41EB-9ED9-9C17568F5CF4}" type="slidenum">
              <a:rPr kumimoji="0" lang="en-US" altLang="fa-I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fa-IR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7763" name="Rectangle 2">
            <a:extLst>
              <a:ext uri="{FF2B5EF4-FFF2-40B4-BE49-F238E27FC236}">
                <a16:creationId xmlns:a16="http://schemas.microsoft.com/office/drawing/2014/main" id="{3331ADF8-65E4-4FFC-8825-EC3EEF93B70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4" name="Rectangle 3">
            <a:extLst>
              <a:ext uri="{FF2B5EF4-FFF2-40B4-BE49-F238E27FC236}">
                <a16:creationId xmlns:a16="http://schemas.microsoft.com/office/drawing/2014/main" id="{2E9F11F3-AB1E-4E04-ABB2-F9C6313A22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a-IR" altLang="fa-I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>
            <a:extLst>
              <a:ext uri="{FF2B5EF4-FFF2-40B4-BE49-F238E27FC236}">
                <a16:creationId xmlns:a16="http://schemas.microsoft.com/office/drawing/2014/main" id="{A0EB5C73-1BCA-43E1-A52E-CC88161C75F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25E9560-FC13-4766-B896-0E9BD4AE318E}" type="slidenum">
              <a:rPr kumimoji="0" lang="en-US" altLang="fa-I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fa-IR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9811" name="Rectangle 2">
            <a:extLst>
              <a:ext uri="{FF2B5EF4-FFF2-40B4-BE49-F238E27FC236}">
                <a16:creationId xmlns:a16="http://schemas.microsoft.com/office/drawing/2014/main" id="{E4FF293C-3D31-443A-A154-0896E77DECF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2" name="Rectangle 3">
            <a:extLst>
              <a:ext uri="{FF2B5EF4-FFF2-40B4-BE49-F238E27FC236}">
                <a16:creationId xmlns:a16="http://schemas.microsoft.com/office/drawing/2014/main" id="{A347FF52-1CE6-4324-B215-CE7059713EA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a-IR" altLang="fa-I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>
            <a:extLst>
              <a:ext uri="{FF2B5EF4-FFF2-40B4-BE49-F238E27FC236}">
                <a16:creationId xmlns:a16="http://schemas.microsoft.com/office/drawing/2014/main" id="{FCD25194-5123-4D98-8107-DEBB1B8E5EA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8988DE0-BA1F-4470-B676-AB426A828112}" type="slidenum">
              <a:rPr kumimoji="0" lang="en-US" altLang="fa-I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fa-IR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1859" name="Rectangle 2">
            <a:extLst>
              <a:ext uri="{FF2B5EF4-FFF2-40B4-BE49-F238E27FC236}">
                <a16:creationId xmlns:a16="http://schemas.microsoft.com/office/drawing/2014/main" id="{5A1FF00A-DAC1-4869-9470-0344A4B6F3A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60" name="Rectangle 3">
            <a:extLst>
              <a:ext uri="{FF2B5EF4-FFF2-40B4-BE49-F238E27FC236}">
                <a16:creationId xmlns:a16="http://schemas.microsoft.com/office/drawing/2014/main" id="{43DF396B-5FE3-4102-8131-67D4DDC59D1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a-IR" altLang="fa-I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7">
            <a:extLst>
              <a:ext uri="{FF2B5EF4-FFF2-40B4-BE49-F238E27FC236}">
                <a16:creationId xmlns:a16="http://schemas.microsoft.com/office/drawing/2014/main" id="{73EEDCE4-F6E4-480F-AA44-CC22B7D9C8C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9FFC7C2-E9C3-40E6-9ACD-DC82C455FDEF}" type="slidenum">
              <a:rPr kumimoji="0" lang="en-US" altLang="fa-I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altLang="fa-IR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3907" name="Rectangle 2">
            <a:extLst>
              <a:ext uri="{FF2B5EF4-FFF2-40B4-BE49-F238E27FC236}">
                <a16:creationId xmlns:a16="http://schemas.microsoft.com/office/drawing/2014/main" id="{A3A10701-7C61-4F34-8854-C96C9F27105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8" name="Rectangle 3">
            <a:extLst>
              <a:ext uri="{FF2B5EF4-FFF2-40B4-BE49-F238E27FC236}">
                <a16:creationId xmlns:a16="http://schemas.microsoft.com/office/drawing/2014/main" id="{B01A8705-5408-464B-928A-A9B6FC2D365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a-IR" altLang="fa-I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>
            <a:extLst>
              <a:ext uri="{FF2B5EF4-FFF2-40B4-BE49-F238E27FC236}">
                <a16:creationId xmlns:a16="http://schemas.microsoft.com/office/drawing/2014/main" id="{A7AE431F-AEF7-43EA-BE77-F45D6BB6C0F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5E3895E-3BA2-49AE-820D-776340D1A8C1}" type="slidenum">
              <a:rPr kumimoji="0" lang="en-US" altLang="fa-I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altLang="fa-IR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5955" name="Rectangle 2">
            <a:extLst>
              <a:ext uri="{FF2B5EF4-FFF2-40B4-BE49-F238E27FC236}">
                <a16:creationId xmlns:a16="http://schemas.microsoft.com/office/drawing/2014/main" id="{FA1EF088-C87F-46F6-A4AF-B36BA8FD58A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6" name="Rectangle 3">
            <a:extLst>
              <a:ext uri="{FF2B5EF4-FFF2-40B4-BE49-F238E27FC236}">
                <a16:creationId xmlns:a16="http://schemas.microsoft.com/office/drawing/2014/main" id="{AF094528-69E2-4BAB-8CFC-23D70ED102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a-IR" altLang="fa-I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7">
            <a:extLst>
              <a:ext uri="{FF2B5EF4-FFF2-40B4-BE49-F238E27FC236}">
                <a16:creationId xmlns:a16="http://schemas.microsoft.com/office/drawing/2014/main" id="{13BE17D0-E4D5-45C7-88F9-6242A984C8D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A7F99B3-7781-47E4-88DF-3E46FC09AF78}" type="slidenum">
              <a:rPr kumimoji="0" lang="en-US" altLang="fa-I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altLang="fa-IR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8003" name="Rectangle 2">
            <a:extLst>
              <a:ext uri="{FF2B5EF4-FFF2-40B4-BE49-F238E27FC236}">
                <a16:creationId xmlns:a16="http://schemas.microsoft.com/office/drawing/2014/main" id="{4CA03D5D-6826-4FCB-8326-DFAACD4D2D7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4" name="Rectangle 3">
            <a:extLst>
              <a:ext uri="{FF2B5EF4-FFF2-40B4-BE49-F238E27FC236}">
                <a16:creationId xmlns:a16="http://schemas.microsoft.com/office/drawing/2014/main" id="{0EA0C93D-E208-4516-8204-EE5C93FD0F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a-IR" altLang="fa-I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>
            <a:extLst>
              <a:ext uri="{FF2B5EF4-FFF2-40B4-BE49-F238E27FC236}">
                <a16:creationId xmlns:a16="http://schemas.microsoft.com/office/drawing/2014/main" id="{02F7926C-166F-4AD8-B454-8ADA523F83A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25C058-2DFC-4B92-BC7F-2F39C015E6D0}" type="slidenum">
              <a:rPr kumimoji="0" lang="en-US" altLang="fa-I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altLang="fa-IR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0051" name="Rectangle 2">
            <a:extLst>
              <a:ext uri="{FF2B5EF4-FFF2-40B4-BE49-F238E27FC236}">
                <a16:creationId xmlns:a16="http://schemas.microsoft.com/office/drawing/2014/main" id="{12C8E117-F7DE-46A9-8EB6-E05E8EBA909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2" name="Rectangle 3">
            <a:extLst>
              <a:ext uri="{FF2B5EF4-FFF2-40B4-BE49-F238E27FC236}">
                <a16:creationId xmlns:a16="http://schemas.microsoft.com/office/drawing/2014/main" id="{BDF853D8-0341-4E78-A486-A428443ECB5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a-IR" altLang="fa-I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7">
            <a:extLst>
              <a:ext uri="{FF2B5EF4-FFF2-40B4-BE49-F238E27FC236}">
                <a16:creationId xmlns:a16="http://schemas.microsoft.com/office/drawing/2014/main" id="{D97992DD-DA62-4B8B-85D2-36BB6F5B854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56582A0-0FD1-457D-AA9F-9659F3F9DC20}" type="slidenum">
              <a:rPr kumimoji="0" lang="en-US" altLang="fa-I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altLang="fa-IR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2099" name="Rectangle 2">
            <a:extLst>
              <a:ext uri="{FF2B5EF4-FFF2-40B4-BE49-F238E27FC236}">
                <a16:creationId xmlns:a16="http://schemas.microsoft.com/office/drawing/2014/main" id="{559AA02C-A4E4-4212-9A08-8C69E5D6C84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100" name="Rectangle 3">
            <a:extLst>
              <a:ext uri="{FF2B5EF4-FFF2-40B4-BE49-F238E27FC236}">
                <a16:creationId xmlns:a16="http://schemas.microsoft.com/office/drawing/2014/main" id="{BD669A60-B695-4AE9-A96F-8CFF7AC68C9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a-IR" altLang="fa-I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fa-IR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17AA006-F8DE-4C19-B094-39B83AA608E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AFBF0EF-4B49-4DFA-B505-B2083D986E5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2E492BC-9D05-4E85-9655-F510A15DDE9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E3ADFF-08A7-4E67-9EED-69A3BC98A73C}" type="slidenum">
              <a:rPr lang="ar-SA" altLang="fa-IR"/>
              <a:pPr>
                <a:defRPr/>
              </a:pPr>
              <a:t>‹#›</a:t>
            </a:fld>
            <a:endParaRPr lang="en-US" altLang="fa-IR"/>
          </a:p>
        </p:txBody>
      </p:sp>
    </p:spTree>
    <p:extLst>
      <p:ext uri="{BB962C8B-B14F-4D97-AF65-F5344CB8AC3E}">
        <p14:creationId xmlns:p14="http://schemas.microsoft.com/office/powerpoint/2010/main" val="13151563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667E59F-391A-4563-A3A5-6A86171B5F1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377BADB-BCC2-48E7-A376-DCC986D4E04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09E945F-DF2B-47AB-8629-38A81AFFFC8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4B18EA-FA84-485B-9020-82DDCCDF4755}" type="slidenum">
              <a:rPr lang="ar-SA" altLang="fa-IR"/>
              <a:pPr>
                <a:defRPr/>
              </a:pPr>
              <a:t>‹#›</a:t>
            </a:fld>
            <a:endParaRPr lang="en-US" altLang="fa-IR"/>
          </a:p>
        </p:txBody>
      </p:sp>
    </p:spTree>
    <p:extLst>
      <p:ext uri="{BB962C8B-B14F-4D97-AF65-F5344CB8AC3E}">
        <p14:creationId xmlns:p14="http://schemas.microsoft.com/office/powerpoint/2010/main" val="322509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475EBF0-310B-48B6-89C7-C6490E0F384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6A37CB8-9B4B-4301-A332-3022D25B4E7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0485E22-8E7A-4E9E-82B4-2042355EBE1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28FADF-123A-4947-B5EA-1D0AE9EB8983}" type="slidenum">
              <a:rPr lang="ar-SA" altLang="fa-IR"/>
              <a:pPr>
                <a:defRPr/>
              </a:pPr>
              <a:t>‹#›</a:t>
            </a:fld>
            <a:endParaRPr lang="en-US" altLang="fa-IR"/>
          </a:p>
        </p:txBody>
      </p:sp>
    </p:spTree>
    <p:extLst>
      <p:ext uri="{BB962C8B-B14F-4D97-AF65-F5344CB8AC3E}">
        <p14:creationId xmlns:p14="http://schemas.microsoft.com/office/powerpoint/2010/main" val="13274122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2E12414-DDC0-4ED9-9B72-E34C7958C19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5CF63F6-442D-4523-A8BE-F375A3A751B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03B6BE2-336E-4AB6-8B7B-116305E0498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367A80-7A37-4DD2-B55F-6C5141BCCB42}" type="slidenum">
              <a:rPr lang="ar-SA" altLang="fa-IR"/>
              <a:pPr>
                <a:defRPr/>
              </a:pPr>
              <a:t>‹#›</a:t>
            </a:fld>
            <a:endParaRPr lang="en-US" altLang="fa-IR"/>
          </a:p>
        </p:txBody>
      </p:sp>
    </p:spTree>
    <p:extLst>
      <p:ext uri="{BB962C8B-B14F-4D97-AF65-F5344CB8AC3E}">
        <p14:creationId xmlns:p14="http://schemas.microsoft.com/office/powerpoint/2010/main" val="1183195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E17BD3DC-DA94-41D3-AFA5-F1AA441A74A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9A960595-25C0-4B4A-9295-F380CE30B1A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A5EA1F1C-1C96-44FD-A3D3-198CE311DEF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BF454C-A948-41CF-8454-E8EB10349B64}" type="slidenum">
              <a:rPr lang="ar-SA" altLang="fa-IR"/>
              <a:pPr>
                <a:defRPr/>
              </a:pPr>
              <a:t>‹#›</a:t>
            </a:fld>
            <a:endParaRPr lang="en-US" altLang="fa-IR"/>
          </a:p>
        </p:txBody>
      </p:sp>
    </p:spTree>
    <p:extLst>
      <p:ext uri="{BB962C8B-B14F-4D97-AF65-F5344CB8AC3E}">
        <p14:creationId xmlns:p14="http://schemas.microsoft.com/office/powerpoint/2010/main" val="10784196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6BDFE207-6771-42AA-B8C1-D542B913F4E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4C6B496-FED5-4D07-8706-5411BC64D0C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55F08B71-8334-4AF5-861E-741A8280357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7E04E2-0827-402B-A5B0-8D51B09634D1}" type="slidenum">
              <a:rPr lang="ar-SA" altLang="fa-IR"/>
              <a:pPr>
                <a:defRPr/>
              </a:pPr>
              <a:t>‹#›</a:t>
            </a:fld>
            <a:endParaRPr lang="en-US" altLang="fa-IR"/>
          </a:p>
        </p:txBody>
      </p:sp>
    </p:spTree>
    <p:extLst>
      <p:ext uri="{BB962C8B-B14F-4D97-AF65-F5344CB8AC3E}">
        <p14:creationId xmlns:p14="http://schemas.microsoft.com/office/powerpoint/2010/main" val="29862381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F0417E50-0B5A-4797-B57C-38D4BBD43CA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4E31EFBF-1687-47C1-A379-C08D45EDAE5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79786D93-CDCF-4514-93E7-80300DE2320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6B02A6-0518-4461-BC65-571946A57695}" type="slidenum">
              <a:rPr lang="ar-SA" altLang="fa-IR"/>
              <a:pPr>
                <a:defRPr/>
              </a:pPr>
              <a:t>‹#›</a:t>
            </a:fld>
            <a:endParaRPr lang="en-US" altLang="fa-IR"/>
          </a:p>
        </p:txBody>
      </p:sp>
    </p:spTree>
    <p:extLst>
      <p:ext uri="{BB962C8B-B14F-4D97-AF65-F5344CB8AC3E}">
        <p14:creationId xmlns:p14="http://schemas.microsoft.com/office/powerpoint/2010/main" val="13560648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3B33424-2664-4C58-8FA3-CF919E8C973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595DFE7-5F20-4788-B26B-26D97036FD4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8B783D3-B810-4810-A53B-F647E0F88E2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69D51E-F828-43F0-BD4F-1B066BD89ABF}" type="slidenum">
              <a:rPr lang="ar-SA" altLang="fa-IR"/>
              <a:pPr>
                <a:defRPr/>
              </a:pPr>
              <a:t>‹#›</a:t>
            </a:fld>
            <a:endParaRPr lang="en-US" altLang="fa-IR"/>
          </a:p>
        </p:txBody>
      </p:sp>
    </p:spTree>
    <p:extLst>
      <p:ext uri="{BB962C8B-B14F-4D97-AF65-F5344CB8AC3E}">
        <p14:creationId xmlns:p14="http://schemas.microsoft.com/office/powerpoint/2010/main" val="25567293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a-IR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ADD932E-64DB-46AC-9822-192146FAF0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E31BE3-2981-4257-AC68-12D9EA8423D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F9C8839-4FBD-4E3D-B0A9-5B7002FCFE5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6FF771-A72E-43E7-9997-B3B2C7F3F79D}" type="slidenum">
              <a:rPr lang="ar-SA" altLang="fa-IR"/>
              <a:pPr>
                <a:defRPr/>
              </a:pPr>
              <a:t>‹#›</a:t>
            </a:fld>
            <a:endParaRPr lang="en-US" altLang="fa-IR"/>
          </a:p>
        </p:txBody>
      </p:sp>
    </p:spTree>
    <p:extLst>
      <p:ext uri="{BB962C8B-B14F-4D97-AF65-F5344CB8AC3E}">
        <p14:creationId xmlns:p14="http://schemas.microsoft.com/office/powerpoint/2010/main" val="776750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705843F-E5C2-4053-8823-CC6ACA1C4C6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EABCB87-60E0-4814-8A32-14DE9759E58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321320B-C6A1-4568-8489-ED4B3EC9DED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6A9963-FACE-4D83-8647-E429BF1B0E97}" type="slidenum">
              <a:rPr lang="ar-SA" altLang="fa-IR"/>
              <a:pPr>
                <a:defRPr/>
              </a:pPr>
              <a:t>‹#›</a:t>
            </a:fld>
            <a:endParaRPr lang="en-US" altLang="fa-IR"/>
          </a:p>
        </p:txBody>
      </p:sp>
    </p:spTree>
    <p:extLst>
      <p:ext uri="{BB962C8B-B14F-4D97-AF65-F5344CB8AC3E}">
        <p14:creationId xmlns:p14="http://schemas.microsoft.com/office/powerpoint/2010/main" val="27732650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4F7076B-5217-4C6D-A768-3F5E0E6C326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24D11BC-0B58-4110-8DBE-F1E5D1D445D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D210B89-33AC-4F4C-A67B-D24D0F94169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EF5E13-2344-4AE3-A3A6-60018398B102}" type="slidenum">
              <a:rPr lang="ar-SA" altLang="fa-IR"/>
              <a:pPr>
                <a:defRPr/>
              </a:pPr>
              <a:t>‹#›</a:t>
            </a:fld>
            <a:endParaRPr lang="en-US" altLang="fa-IR"/>
          </a:p>
        </p:txBody>
      </p:sp>
    </p:spTree>
    <p:extLst>
      <p:ext uri="{BB962C8B-B14F-4D97-AF65-F5344CB8AC3E}">
        <p14:creationId xmlns:p14="http://schemas.microsoft.com/office/powerpoint/2010/main" val="37303671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2CD8FCCF-91BB-4205-8099-693D1A66F0C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339A2BF7-B2A2-40BB-B7E6-46BD12CEC8A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464DC76-992B-49D4-A37B-5A819C407C5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C14C5A-9C0F-43B8-9352-769F27C2F227}" type="slidenum">
              <a:rPr lang="ar-SA" altLang="fa-IR"/>
              <a:pPr>
                <a:defRPr/>
              </a:pPr>
              <a:t>‹#›</a:t>
            </a:fld>
            <a:endParaRPr lang="en-US" altLang="fa-IR"/>
          </a:p>
        </p:txBody>
      </p:sp>
    </p:spTree>
    <p:extLst>
      <p:ext uri="{BB962C8B-B14F-4D97-AF65-F5344CB8AC3E}">
        <p14:creationId xmlns:p14="http://schemas.microsoft.com/office/powerpoint/2010/main" val="208056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47D34C55-1046-43BE-B04D-C805F244F0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fa-IR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DFE9B79-781F-4274-A299-0C1C45205B6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fa-IR"/>
              <a:t>Click to edit Master text styles</a:t>
            </a:r>
          </a:p>
          <a:p>
            <a:pPr lvl="1"/>
            <a:r>
              <a:rPr lang="en-US" altLang="fa-IR"/>
              <a:t>Second level</a:t>
            </a:r>
          </a:p>
          <a:p>
            <a:pPr lvl="2"/>
            <a:r>
              <a:rPr lang="en-US" altLang="fa-IR"/>
              <a:t>Third level</a:t>
            </a:r>
          </a:p>
          <a:p>
            <a:pPr lvl="3"/>
            <a:r>
              <a:rPr lang="en-US" altLang="fa-IR"/>
              <a:t>Fourth level</a:t>
            </a:r>
          </a:p>
          <a:p>
            <a:pPr lvl="4"/>
            <a:r>
              <a:rPr lang="en-US" altLang="fa-IR"/>
              <a:t>Fifth level</a:t>
            </a:r>
          </a:p>
        </p:txBody>
      </p:sp>
      <p:sp>
        <p:nvSpPr>
          <p:cNvPr id="10244" name="Rectangle 4">
            <a:extLst>
              <a:ext uri="{FF2B5EF4-FFF2-40B4-BE49-F238E27FC236}">
                <a16:creationId xmlns:a16="http://schemas.microsoft.com/office/drawing/2014/main" id="{A2D1F1CB-C8E6-40E5-BAB0-1BC8D33DD7F9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5" name="Rectangle 5">
            <a:extLst>
              <a:ext uri="{FF2B5EF4-FFF2-40B4-BE49-F238E27FC236}">
                <a16:creationId xmlns:a16="http://schemas.microsoft.com/office/drawing/2014/main" id="{40687637-E8B5-4242-BF36-75CD1FCBB08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6" name="Rectangle 6">
            <a:extLst>
              <a:ext uri="{FF2B5EF4-FFF2-40B4-BE49-F238E27FC236}">
                <a16:creationId xmlns:a16="http://schemas.microsoft.com/office/drawing/2014/main" id="{62C30461-9CF9-4366-AEDB-0D92B7434C0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73460CB9-43D3-4061-98BD-4C2579FF77AA}" type="slidenum">
              <a:rPr lang="ar-SA" altLang="fa-IR"/>
              <a:pPr>
                <a:defRPr/>
              </a:pPr>
              <a:t>‹#›</a:t>
            </a:fld>
            <a:endParaRPr lang="en-US" altLang="fa-IR"/>
          </a:p>
        </p:txBody>
      </p:sp>
    </p:spTree>
    <p:extLst>
      <p:ext uri="{BB962C8B-B14F-4D97-AF65-F5344CB8AC3E}">
        <p14:creationId xmlns:p14="http://schemas.microsoft.com/office/powerpoint/2010/main" val="1462902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a-IR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>
            <a:extLst>
              <a:ext uri="{FF2B5EF4-FFF2-40B4-BE49-F238E27FC236}">
                <a16:creationId xmlns:a16="http://schemas.microsoft.com/office/drawing/2014/main" id="{8FF0FE30-FAB4-4777-9172-A9A12648CD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02655" y="415926"/>
            <a:ext cx="2994731" cy="433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400" b="1">
                <a:solidFill>
                  <a:srgbClr val="CCFF33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عرضه در صنعت گردشگری</a:t>
            </a:r>
          </a:p>
        </p:txBody>
      </p:sp>
      <p:sp>
        <p:nvSpPr>
          <p:cNvPr id="110595" name="Rectangle 3">
            <a:extLst>
              <a:ext uri="{FF2B5EF4-FFF2-40B4-BE49-F238E27FC236}">
                <a16:creationId xmlns:a16="http://schemas.microsoft.com/office/drawing/2014/main" id="{B31EB08C-0F72-48E3-97D6-B6FBEF7DD4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1431" y="1152526"/>
            <a:ext cx="8353633" cy="3012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200" b="1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عرضه زمانی اتفاق می افتد که سازمان و عرضه کننده قادر و مایل به تامین منابع جهت </a:t>
            </a: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200" b="1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ارائه محصول باشد . موانع این اقدام عبارتند از :</a:t>
            </a: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endParaRPr lang="fa-IR" altLang="fa-IR" sz="2200" b="1">
              <a:solidFill>
                <a:srgbClr val="FFFFFF"/>
              </a:solidFill>
              <a:latin typeface="Garamond" panose="02020404030301010803" pitchFamily="18" charset="0"/>
              <a:cs typeface="B Nazanin" panose="00000400000000000000" pitchFamily="2" charset="-78"/>
            </a:endParaRP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Font typeface="Wingdings" panose="05000000000000000000" pitchFamily="2" charset="2"/>
              <a:buChar char="Ø"/>
            </a:pPr>
            <a:r>
              <a:rPr lang="fa-IR" altLang="fa-IR" sz="2200" b="1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سرمایه</a:t>
            </a: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Font typeface="Wingdings" panose="05000000000000000000" pitchFamily="2" charset="2"/>
              <a:buChar char="Ø"/>
            </a:pPr>
            <a:r>
              <a:rPr lang="fa-IR" altLang="fa-IR" sz="2200" b="1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مجوز ها</a:t>
            </a: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Font typeface="Wingdings" panose="05000000000000000000" pitchFamily="2" charset="2"/>
              <a:buChar char="Ø"/>
            </a:pPr>
            <a:r>
              <a:rPr lang="fa-IR" altLang="fa-IR" sz="2200" b="1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رقابت و انحصار</a:t>
            </a: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Font typeface="Wingdings" panose="05000000000000000000" pitchFamily="2" charset="2"/>
              <a:buChar char="Ø"/>
            </a:pPr>
            <a:r>
              <a:rPr lang="fa-IR" altLang="fa-IR" sz="2200" b="1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محدودیت منابع</a:t>
            </a: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Font typeface="Wingdings" panose="05000000000000000000" pitchFamily="2" charset="2"/>
              <a:buChar char="Ø"/>
            </a:pPr>
            <a:r>
              <a:rPr lang="fa-IR" altLang="fa-IR" sz="2200" b="1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دانش لازم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>
            <a:extLst>
              <a:ext uri="{FF2B5EF4-FFF2-40B4-BE49-F238E27FC236}">
                <a16:creationId xmlns:a16="http://schemas.microsoft.com/office/drawing/2014/main" id="{94395289-AE4E-4BCE-AD4C-DB29E5F25D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02655" y="415926"/>
            <a:ext cx="2994731" cy="433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400" b="1">
                <a:solidFill>
                  <a:srgbClr val="CCFF33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عرضه در صنعت گردشگری</a:t>
            </a:r>
          </a:p>
        </p:txBody>
      </p:sp>
      <p:sp>
        <p:nvSpPr>
          <p:cNvPr id="112643" name="Rectangle 3">
            <a:extLst>
              <a:ext uri="{FF2B5EF4-FFF2-40B4-BE49-F238E27FC236}">
                <a16:creationId xmlns:a16="http://schemas.microsoft.com/office/drawing/2014/main" id="{BB8A6F93-49F9-4C32-BC5C-D8D598A598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8601" y="1152526"/>
            <a:ext cx="8526463" cy="40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200" b="1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عرضه در صنعت گردشگری متاثر از </a:t>
            </a:r>
            <a:r>
              <a:rPr lang="fa-IR" altLang="fa-IR" sz="2200" b="1">
                <a:solidFill>
                  <a:srgbClr val="92D050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میزان دارایی ثابت </a:t>
            </a:r>
            <a:r>
              <a:rPr lang="fa-IR" altLang="fa-IR" sz="2200" b="1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و </a:t>
            </a:r>
            <a:r>
              <a:rPr lang="fa-IR" altLang="fa-IR" sz="2200" b="1">
                <a:solidFill>
                  <a:srgbClr val="92D050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امکان خروج </a:t>
            </a:r>
            <a:r>
              <a:rPr lang="fa-IR" altLang="fa-IR" sz="2200" b="1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از صنعت می باشد.</a:t>
            </a:r>
          </a:p>
        </p:txBody>
      </p:sp>
      <p:sp>
        <p:nvSpPr>
          <p:cNvPr id="112644" name="Rectangle 4">
            <a:extLst>
              <a:ext uri="{FF2B5EF4-FFF2-40B4-BE49-F238E27FC236}">
                <a16:creationId xmlns:a16="http://schemas.microsoft.com/office/drawing/2014/main" id="{4E981266-BB33-49FF-B568-229A967CB8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87435" y="1811339"/>
            <a:ext cx="4453528" cy="3012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Font typeface="Wingdings" panose="05000000000000000000" pitchFamily="2" charset="2"/>
              <a:buChar char="v"/>
            </a:pPr>
            <a:r>
              <a:rPr lang="fa-IR" altLang="fa-IR" sz="2200" b="1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تعاونی راهنمایی تور</a:t>
            </a: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Font typeface="Wingdings" panose="05000000000000000000" pitchFamily="2" charset="2"/>
              <a:buChar char="v"/>
            </a:pPr>
            <a:r>
              <a:rPr lang="fa-IR" altLang="fa-IR" sz="2200" b="1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مدیریت پارک تفریحی</a:t>
            </a: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Font typeface="Wingdings" panose="05000000000000000000" pitchFamily="2" charset="2"/>
              <a:buChar char="v"/>
            </a:pPr>
            <a:r>
              <a:rPr lang="fa-IR" altLang="fa-IR" sz="2200" b="1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شرکت هوایی با تجهیزات استیجاری</a:t>
            </a: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Font typeface="Wingdings" panose="05000000000000000000" pitchFamily="2" charset="2"/>
              <a:buChar char="v"/>
            </a:pPr>
            <a:r>
              <a:rPr lang="fa-IR" altLang="fa-IR" sz="2200" b="1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تور گردانی جامع از طریق پرواز های چارتر</a:t>
            </a: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Font typeface="Wingdings" panose="05000000000000000000" pitchFamily="2" charset="2"/>
              <a:buChar char="v"/>
            </a:pPr>
            <a:r>
              <a:rPr lang="fa-IR" altLang="fa-IR" sz="2200" b="1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مجتمع تفریحی با دارایی ثابت بالا</a:t>
            </a: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Font typeface="Wingdings" panose="05000000000000000000" pitchFamily="2" charset="2"/>
              <a:buChar char="v"/>
            </a:pPr>
            <a:r>
              <a:rPr lang="fa-IR" altLang="fa-IR" sz="2200" b="1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شرکت کشتیرانی</a:t>
            </a: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Font typeface="Wingdings" panose="05000000000000000000" pitchFamily="2" charset="2"/>
              <a:buChar char="v"/>
            </a:pPr>
            <a:r>
              <a:rPr lang="fa-IR" altLang="fa-IR" sz="2200" b="1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شرکت هوایی با مالکیت تجهیزات</a:t>
            </a: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endParaRPr lang="fa-IR" altLang="fa-IR" sz="2200" b="1">
              <a:solidFill>
                <a:srgbClr val="FFFFFF"/>
              </a:solidFill>
              <a:latin typeface="Garamond" panose="02020404030301010803" pitchFamily="18" charset="0"/>
              <a:cs typeface="B Nazanin" panose="00000400000000000000" pitchFamily="2" charset="-7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>
            <a:extLst>
              <a:ext uri="{FF2B5EF4-FFF2-40B4-BE49-F238E27FC236}">
                <a16:creationId xmlns:a16="http://schemas.microsoft.com/office/drawing/2014/main" id="{72EFDE2E-D572-4BEC-B4F1-A6196FF93B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5851" y="415926"/>
            <a:ext cx="2504212" cy="433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400" b="1">
                <a:solidFill>
                  <a:srgbClr val="CCFF33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عوامل تولید در عرضه </a:t>
            </a:r>
          </a:p>
        </p:txBody>
      </p:sp>
      <p:sp>
        <p:nvSpPr>
          <p:cNvPr id="114691" name="Rectangle 3">
            <a:extLst>
              <a:ext uri="{FF2B5EF4-FFF2-40B4-BE49-F238E27FC236}">
                <a16:creationId xmlns:a16="http://schemas.microsoft.com/office/drawing/2014/main" id="{7511E67A-8A0D-4977-A78F-6847742166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71689" y="1152525"/>
            <a:ext cx="7953375" cy="3951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200" b="1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در بلند مدت تولیدکننده به ویژه اگر در صدد افزایش سود یا رشد باشد تصمیمات</a:t>
            </a: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200" b="1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زیر را دنبال خواهد نمود:</a:t>
            </a: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endParaRPr lang="fa-IR" altLang="fa-IR" sz="2200" b="1">
              <a:solidFill>
                <a:srgbClr val="FFFFFF"/>
              </a:solidFill>
              <a:latin typeface="Garamond" panose="02020404030301010803" pitchFamily="18" charset="0"/>
              <a:cs typeface="B Nazanin" panose="00000400000000000000" pitchFamily="2" charset="-78"/>
            </a:endParaRP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</a:pPr>
            <a:r>
              <a:rPr lang="fa-IR" altLang="fa-IR" sz="2200" b="1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بهره برداری از فرصت صرفه های تولید انبوه</a:t>
            </a: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</a:pPr>
            <a:r>
              <a:rPr lang="fa-IR" altLang="fa-IR" sz="2200" b="1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کنترل نهاده ها و بازارها</a:t>
            </a: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</a:pPr>
            <a:r>
              <a:rPr lang="fa-IR" altLang="fa-IR" sz="2200" b="1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شانس بهره برداری از فرصت های موجود برای انجام فعالیت ها و اقدامات سود آور</a:t>
            </a: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</a:pPr>
            <a:endParaRPr lang="fa-IR" altLang="fa-IR" sz="2200" b="1">
              <a:solidFill>
                <a:srgbClr val="FFFFFF"/>
              </a:solidFill>
              <a:latin typeface="Garamond" panose="02020404030301010803" pitchFamily="18" charset="0"/>
              <a:cs typeface="B Nazanin" panose="00000400000000000000" pitchFamily="2" charset="-78"/>
            </a:endParaRP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</a:pPr>
            <a:endParaRPr lang="fa-IR" altLang="fa-IR" sz="2200" b="1">
              <a:solidFill>
                <a:srgbClr val="FFFFFF"/>
              </a:solidFill>
              <a:latin typeface="Garamond" panose="02020404030301010803" pitchFamily="18" charset="0"/>
              <a:cs typeface="B Nazanin" panose="00000400000000000000" pitchFamily="2" charset="-78"/>
            </a:endParaRP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800" b="1">
                <a:solidFill>
                  <a:srgbClr val="92D050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ادغام افقی</a:t>
            </a: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800" b="1">
                <a:solidFill>
                  <a:srgbClr val="92D050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ادغام عمودی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>
            <a:extLst>
              <a:ext uri="{FF2B5EF4-FFF2-40B4-BE49-F238E27FC236}">
                <a16:creationId xmlns:a16="http://schemas.microsoft.com/office/drawing/2014/main" id="{BA4B575C-E0AB-4AD5-9ECA-BFC5AD7EE0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5851" y="415926"/>
            <a:ext cx="2504212" cy="433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400" b="1">
                <a:solidFill>
                  <a:srgbClr val="CCFF33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عوامل تولید در عرضه </a:t>
            </a:r>
          </a:p>
        </p:txBody>
      </p:sp>
      <p:sp>
        <p:nvSpPr>
          <p:cNvPr id="116739" name="Rectangle 3">
            <a:extLst>
              <a:ext uri="{FF2B5EF4-FFF2-40B4-BE49-F238E27FC236}">
                <a16:creationId xmlns:a16="http://schemas.microsoft.com/office/drawing/2014/main" id="{94E00C49-D062-4C8F-B85C-490A287ACA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65257" y="1152526"/>
            <a:ext cx="8659807" cy="4874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200" b="1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طبق فرض اقتصاد کلاسیک بنگاه اقتصادی می تواند با ترکیب عوامل مختلف تولید</a:t>
            </a: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200" b="1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میزان محصول و کارایی خود را تغییر دهد . ( کاربرد پژوهش عملیاتی )</a:t>
            </a: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endParaRPr lang="fa-IR" altLang="fa-IR" sz="2200" b="1">
              <a:solidFill>
                <a:srgbClr val="FFFFFF"/>
              </a:solidFill>
              <a:latin typeface="Garamond" panose="02020404030301010803" pitchFamily="18" charset="0"/>
              <a:cs typeface="B Nazanin" panose="00000400000000000000" pitchFamily="2" charset="-78"/>
            </a:endParaRP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200" b="1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اما آیا در صنعت گردشگری نیز می توان گفت با افزایش عوامل نهاده کارایی بهبود </a:t>
            </a: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200" b="1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می یابد . ( مثلا در حمل و نقل ، دربان هتل ) . با افزایش برخی نهاده ها تنها می توان</a:t>
            </a: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200" b="1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کیفیت را بهبود بخشید .</a:t>
            </a: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endParaRPr lang="fa-IR" altLang="fa-IR" sz="2200" b="1">
              <a:solidFill>
                <a:srgbClr val="FFFFFF"/>
              </a:solidFill>
              <a:latin typeface="Garamond" panose="02020404030301010803" pitchFamily="18" charset="0"/>
              <a:cs typeface="B Nazanin" panose="00000400000000000000" pitchFamily="2" charset="-78"/>
            </a:endParaRP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endParaRPr lang="fa-IR" altLang="fa-IR" sz="2200" b="1">
              <a:solidFill>
                <a:srgbClr val="FFFFFF"/>
              </a:solidFill>
              <a:latin typeface="Garamond" panose="02020404030301010803" pitchFamily="18" charset="0"/>
              <a:cs typeface="B Nazanin" panose="00000400000000000000" pitchFamily="2" charset="-78"/>
            </a:endParaRP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200" b="1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برنامه ریزی خطی را می توان برای مواردی که چند محصول تولید می گردد مورد استفاده </a:t>
            </a: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200" b="1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قرار داد .</a:t>
            </a: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endParaRPr lang="fa-IR" altLang="fa-IR" sz="2200" b="1">
              <a:solidFill>
                <a:srgbClr val="FFFFFF"/>
              </a:solidFill>
              <a:latin typeface="Garamond" panose="02020404030301010803" pitchFamily="18" charset="0"/>
              <a:cs typeface="B Nazanin" panose="00000400000000000000" pitchFamily="2" charset="-78"/>
            </a:endParaRP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200" b="1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ثابت بودن ظرفیت برخی از عوامل تولید ، امکان تعمیم اصل افزایش نهاده و افزایش کارایی</a:t>
            </a: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200" b="1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را در برخی مقاطع مورد تردید قرار می دهد . ( ظرفیت اتوبوس و یک مسافر اضافی 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>
            <a:extLst>
              <a:ext uri="{FF2B5EF4-FFF2-40B4-BE49-F238E27FC236}">
                <a16:creationId xmlns:a16="http://schemas.microsoft.com/office/drawing/2014/main" id="{C2E21AB1-6A28-4ED7-8931-139C470076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1029" y="415926"/>
            <a:ext cx="3294492" cy="433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400" b="1">
                <a:solidFill>
                  <a:srgbClr val="CCFF33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هزینه ها و محصول گردشگری</a:t>
            </a:r>
          </a:p>
        </p:txBody>
      </p:sp>
      <p:sp>
        <p:nvSpPr>
          <p:cNvPr id="118787" name="Rectangle 3">
            <a:extLst>
              <a:ext uri="{FF2B5EF4-FFF2-40B4-BE49-F238E27FC236}">
                <a16:creationId xmlns:a16="http://schemas.microsoft.com/office/drawing/2014/main" id="{6C7DCDEF-2997-4F0E-9552-DA33AE6BA6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17637" y="1152525"/>
            <a:ext cx="8607426" cy="5246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200" b="1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در بیشتر بخشهای گردشگری محل ارائه خدمت و در نتیجه ظرفیت مجموعه به طور کامل</a:t>
            </a: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200" b="1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آماده هستند و هزینه بر می باشند . مانند یک مجموعه تفریحی یا یک هواپیما و کشتی</a:t>
            </a: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endParaRPr lang="fa-IR" altLang="fa-IR" sz="2200" b="1">
              <a:solidFill>
                <a:srgbClr val="FFFFFF"/>
              </a:solidFill>
              <a:latin typeface="Garamond" panose="02020404030301010803" pitchFamily="18" charset="0"/>
              <a:cs typeface="B Nazanin" panose="00000400000000000000" pitchFamily="2" charset="-78"/>
            </a:endParaRP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endParaRPr lang="fa-IR" altLang="fa-IR" sz="2200" b="1">
              <a:solidFill>
                <a:srgbClr val="FFFFFF"/>
              </a:solidFill>
              <a:latin typeface="Garamond" panose="02020404030301010803" pitchFamily="18" charset="0"/>
              <a:cs typeface="B Nazanin" panose="00000400000000000000" pitchFamily="2" charset="-78"/>
            </a:endParaRP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200" b="1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صنعت گردشگری دارای ماهیت فصلی بودن است لذا جبران هزینه ها و استفاده از ظرفیت</a:t>
            </a: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200" b="1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موجود بر اساس تفکر خاصی شکل می گیرد .</a:t>
            </a: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endParaRPr lang="fa-IR" altLang="fa-IR" sz="2200" b="1">
              <a:solidFill>
                <a:srgbClr val="FFFFFF"/>
              </a:solidFill>
              <a:latin typeface="Garamond" panose="02020404030301010803" pitchFamily="18" charset="0"/>
              <a:cs typeface="B Nazanin" panose="00000400000000000000" pitchFamily="2" charset="-78"/>
            </a:endParaRP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200" b="1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در فصول کم رونق، تقاضا کم ، قیمت ها پایین و ظرفیت مورد استفاده کامل</a:t>
            </a: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200" b="1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در این زمانها باید در تلاش بود تا حداقل </a:t>
            </a:r>
            <a:r>
              <a:rPr lang="fa-IR" altLang="fa-IR" sz="2200" b="1">
                <a:solidFill>
                  <a:srgbClr val="FF0000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هزینه های متغیر و نیمه متغیر به علاوه هر مقدار</a:t>
            </a: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200" b="1">
                <a:solidFill>
                  <a:srgbClr val="FF0000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سود تامین شود </a:t>
            </a:r>
            <a:r>
              <a:rPr lang="fa-IR" altLang="fa-IR" sz="2200" b="1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. فصول رونق برای جبران </a:t>
            </a:r>
            <a:r>
              <a:rPr lang="fa-IR" altLang="fa-IR" sz="2200" b="1">
                <a:solidFill>
                  <a:srgbClr val="92D050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هزینه های ثابت </a:t>
            </a:r>
            <a:r>
              <a:rPr lang="fa-IR" altLang="fa-IR" sz="2200" b="1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است .</a:t>
            </a: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endParaRPr lang="fa-IR" altLang="fa-IR" sz="2200" b="1">
              <a:solidFill>
                <a:srgbClr val="FFFFFF"/>
              </a:solidFill>
              <a:latin typeface="Garamond" panose="02020404030301010803" pitchFamily="18" charset="0"/>
              <a:cs typeface="B Nazanin" panose="00000400000000000000" pitchFamily="2" charset="-78"/>
            </a:endParaRP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endParaRPr lang="fa-IR" altLang="fa-IR" sz="2200" b="1">
              <a:solidFill>
                <a:srgbClr val="FFFFFF"/>
              </a:solidFill>
              <a:latin typeface="Garamond" panose="02020404030301010803" pitchFamily="18" charset="0"/>
              <a:cs typeface="B Nazanin" panose="00000400000000000000" pitchFamily="2" charset="-78"/>
            </a:endParaRP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200" b="1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نوع نگاه به میزان بکار گیری عوامل تولید و کارایی تابع بلند مدت یا کوتاه مدت بودن </a:t>
            </a: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200" b="1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عرضه است . ( مانند موسسه خدمات راهنمایی و یک هتل یا خط هوایی )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>
            <a:extLst>
              <a:ext uri="{FF2B5EF4-FFF2-40B4-BE49-F238E27FC236}">
                <a16:creationId xmlns:a16="http://schemas.microsoft.com/office/drawing/2014/main" id="{7990D7BB-0EB7-4CA3-8DCB-82FDC0756E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34490" y="415926"/>
            <a:ext cx="2977097" cy="433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400" b="1">
                <a:solidFill>
                  <a:srgbClr val="CCFF33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کشش عرضه در گردشگری</a:t>
            </a:r>
          </a:p>
        </p:txBody>
      </p:sp>
      <p:sp>
        <p:nvSpPr>
          <p:cNvPr id="120835" name="Rectangle 3">
            <a:extLst>
              <a:ext uri="{FF2B5EF4-FFF2-40B4-BE49-F238E27FC236}">
                <a16:creationId xmlns:a16="http://schemas.microsoft.com/office/drawing/2014/main" id="{9FDFEBE6-E7D2-47B4-906A-F49DF238D4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69891" y="1114426"/>
            <a:ext cx="8355172" cy="833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200" b="1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در گردشگری میزان استفاده از عرضه موجود را با </a:t>
            </a:r>
            <a:r>
              <a:rPr lang="fa-IR" altLang="fa-IR" sz="2600" b="1">
                <a:solidFill>
                  <a:srgbClr val="CCFF33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ضریب اشغال</a:t>
            </a:r>
            <a:r>
              <a:rPr lang="fa-IR" altLang="fa-IR" sz="2200" b="1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 یا </a:t>
            </a:r>
            <a:r>
              <a:rPr lang="fa-IR" altLang="fa-IR" sz="2600" b="1">
                <a:solidFill>
                  <a:srgbClr val="CCFF33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ضریب استفاده</a:t>
            </a:r>
            <a:r>
              <a:rPr lang="fa-IR" altLang="fa-IR" sz="2200" b="1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 </a:t>
            </a: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200" b="1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مشخص می کنند .</a:t>
            </a:r>
          </a:p>
        </p:txBody>
      </p:sp>
      <p:sp>
        <p:nvSpPr>
          <p:cNvPr id="120836" name="Rectangle 4">
            <a:extLst>
              <a:ext uri="{FF2B5EF4-FFF2-40B4-BE49-F238E27FC236}">
                <a16:creationId xmlns:a16="http://schemas.microsoft.com/office/drawing/2014/main" id="{579FE8BD-2578-47D7-9E69-BFEB2C2CCB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90857" y="2755900"/>
            <a:ext cx="8159606" cy="462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200" b="1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گردشگری در </a:t>
            </a:r>
            <a:r>
              <a:rPr lang="fa-IR" altLang="fa-IR" sz="2200" b="1">
                <a:solidFill>
                  <a:srgbClr val="FF3300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کوتاه مدت</a:t>
            </a:r>
            <a:r>
              <a:rPr lang="fa-IR" altLang="fa-IR" sz="2200" b="1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 دارای عرضه </a:t>
            </a:r>
            <a:r>
              <a:rPr lang="fa-IR" altLang="fa-IR" sz="2600" b="1">
                <a:solidFill>
                  <a:srgbClr val="CCFF33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کم کشش</a:t>
            </a:r>
            <a:r>
              <a:rPr lang="fa-IR" altLang="fa-IR" sz="2200" b="1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 است. چرا؟ چگونه عمل می شود ؟</a:t>
            </a:r>
          </a:p>
        </p:txBody>
      </p:sp>
      <p:sp>
        <p:nvSpPr>
          <p:cNvPr id="120837" name="Rectangle 5">
            <a:extLst>
              <a:ext uri="{FF2B5EF4-FFF2-40B4-BE49-F238E27FC236}">
                <a16:creationId xmlns:a16="http://schemas.microsoft.com/office/drawing/2014/main" id="{E8229F33-0EED-4F8A-B69E-6D668884E8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83973" y="4025901"/>
            <a:ext cx="7890302" cy="777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200" b="1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آنها سعی می کنند با </a:t>
            </a:r>
            <a:r>
              <a:rPr lang="fa-IR" altLang="fa-IR" sz="2200" b="1">
                <a:solidFill>
                  <a:srgbClr val="CCFF33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تغییر قیمت ، افزایش محصولات جانبی ، تبلیغات و مشارکت</a:t>
            </a:r>
            <a:r>
              <a:rPr lang="fa-IR" altLang="fa-IR" sz="2200" b="1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 </a:t>
            </a: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200" b="1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خود را به ظرفیت کامل برسانند 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>
            <a:extLst>
              <a:ext uri="{FF2B5EF4-FFF2-40B4-BE49-F238E27FC236}">
                <a16:creationId xmlns:a16="http://schemas.microsoft.com/office/drawing/2014/main" id="{0E49B576-EA79-420F-AC0D-4CFCE5CAC7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34490" y="415926"/>
            <a:ext cx="2977097" cy="433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400" b="1">
                <a:solidFill>
                  <a:srgbClr val="CCFF33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کشش عرضه در گردشگری</a:t>
            </a:r>
          </a:p>
        </p:txBody>
      </p:sp>
      <p:sp>
        <p:nvSpPr>
          <p:cNvPr id="122883" name="Rectangle 3">
            <a:extLst>
              <a:ext uri="{FF2B5EF4-FFF2-40B4-BE49-F238E27FC236}">
                <a16:creationId xmlns:a16="http://schemas.microsoft.com/office/drawing/2014/main" id="{54089E85-48F0-4EC3-92E3-4B57ACD9EB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9427" y="1152526"/>
            <a:ext cx="8175636" cy="777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200" b="1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عرضه مشترک در محصولات گردشگری خیلی متنوع نیست . اما زمانی اتفاق می افتد</a:t>
            </a: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200" b="1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که محصول به بخشهای دیگر نیز ارائه گردد.</a:t>
            </a:r>
          </a:p>
        </p:txBody>
      </p:sp>
      <p:sp>
        <p:nvSpPr>
          <p:cNvPr id="122884" name="Rectangle 6">
            <a:extLst>
              <a:ext uri="{FF2B5EF4-FFF2-40B4-BE49-F238E27FC236}">
                <a16:creationId xmlns:a16="http://schemas.microsoft.com/office/drawing/2014/main" id="{79F76B71-0B15-4A1A-878B-195F6953E5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74475" y="3098800"/>
            <a:ext cx="8042651" cy="18951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200" b="1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یک هتل و اختصاص ظرفیت خود به میهمانان تجاری ، گروهی ، آژانسهای مسافرتی،</a:t>
            </a: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endParaRPr lang="fa-IR" altLang="fa-IR" sz="2200" b="1">
              <a:solidFill>
                <a:srgbClr val="FFFFFF"/>
              </a:solidFill>
              <a:latin typeface="Garamond" panose="02020404030301010803" pitchFamily="18" charset="0"/>
              <a:cs typeface="B Nazanin" panose="00000400000000000000" pitchFamily="2" charset="-78"/>
            </a:endParaRP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200" b="1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مسافران عبوری ، مراسم ها و ...</a:t>
            </a: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endParaRPr lang="fa-IR" altLang="fa-IR" sz="2200" b="1">
              <a:solidFill>
                <a:srgbClr val="FFFFFF"/>
              </a:solidFill>
              <a:latin typeface="Garamond" panose="02020404030301010803" pitchFamily="18" charset="0"/>
              <a:cs typeface="B Nazanin" panose="00000400000000000000" pitchFamily="2" charset="-78"/>
            </a:endParaRP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200" b="1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اما عرضه آن در </a:t>
            </a:r>
            <a:r>
              <a:rPr lang="fa-IR" altLang="fa-IR" sz="2200" b="1">
                <a:solidFill>
                  <a:srgbClr val="CCFF33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کوتاه مدت بی کشش</a:t>
            </a:r>
            <a:r>
              <a:rPr lang="fa-IR" altLang="fa-IR" sz="2200" b="1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 است.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>
            <a:extLst>
              <a:ext uri="{FF2B5EF4-FFF2-40B4-BE49-F238E27FC236}">
                <a16:creationId xmlns:a16="http://schemas.microsoft.com/office/drawing/2014/main" id="{842E7A54-DE54-4812-AFA8-88805F0004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1908" y="415926"/>
            <a:ext cx="3472425" cy="433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400" b="1">
                <a:solidFill>
                  <a:srgbClr val="CCFF33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عرضه در شرکت های هواپیمایی</a:t>
            </a:r>
          </a:p>
        </p:txBody>
      </p:sp>
      <p:sp>
        <p:nvSpPr>
          <p:cNvPr id="124931" name="Rectangle 3">
            <a:extLst>
              <a:ext uri="{FF2B5EF4-FFF2-40B4-BE49-F238E27FC236}">
                <a16:creationId xmlns:a16="http://schemas.microsoft.com/office/drawing/2014/main" id="{6DB8A021-B4CF-4A47-9F62-BEFF4FEB25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1239" y="1152526"/>
            <a:ext cx="5073825" cy="152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200" b="1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هزینه ثابت                                مربوط به خط هوایی</a:t>
            </a: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200" b="1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هزینه های  نیمه ثابت                مربوط به مسیر</a:t>
            </a: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200" b="1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هزینه های نیمه ثابت                 مربوط به پرواز</a:t>
            </a: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200" b="1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هزینه متغیر                              مربوط به مسافر</a:t>
            </a:r>
          </a:p>
        </p:txBody>
      </p:sp>
      <p:sp>
        <p:nvSpPr>
          <p:cNvPr id="124932" name="Rectangle 5">
            <a:extLst>
              <a:ext uri="{FF2B5EF4-FFF2-40B4-BE49-F238E27FC236}">
                <a16:creationId xmlns:a16="http://schemas.microsoft.com/office/drawing/2014/main" id="{F12D85AD-1786-4738-A12B-0D2905B27C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2023" y="3284539"/>
            <a:ext cx="8390503" cy="3384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200" b="1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اما خطوط هواپیمایی برای حداکثر کردن سود و درآمد خود چه می کنند ؟</a:t>
            </a: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endParaRPr lang="fa-IR" altLang="fa-IR" sz="2200" b="1">
              <a:solidFill>
                <a:srgbClr val="FFFFFF"/>
              </a:solidFill>
              <a:latin typeface="Garamond" panose="02020404030301010803" pitchFamily="18" charset="0"/>
              <a:cs typeface="B Nazanin" panose="00000400000000000000" pitchFamily="2" charset="-78"/>
            </a:endParaRP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Font typeface="Wingdings" panose="05000000000000000000" pitchFamily="2" charset="2"/>
              <a:buChar char="v"/>
            </a:pPr>
            <a:r>
              <a:rPr lang="fa-IR" altLang="fa-IR" sz="2200" b="1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فروش و قیمت پای پرواز با قیمتی که هزینه های متغیر جبران شود و حداقل سودی </a:t>
            </a: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200" b="1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نیز حاصل گردد .</a:t>
            </a: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Font typeface="Wingdings" panose="05000000000000000000" pitchFamily="2" charset="2"/>
              <a:buChar char="v"/>
            </a:pPr>
            <a:r>
              <a:rPr lang="fa-IR" altLang="fa-IR" sz="2200" b="1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درجه بندی صندلی ها</a:t>
            </a: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Font typeface="Wingdings" panose="05000000000000000000" pitchFamily="2" charset="2"/>
              <a:buChar char="v"/>
            </a:pPr>
            <a:r>
              <a:rPr lang="fa-IR" altLang="fa-IR" sz="2200" b="1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فروش هر صندلی به بالا ترین قیمت ممکن مانند فروش بلیط به کشور هایی که ارزش</a:t>
            </a: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200" b="1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پولشان ترقی کرده اما قیمت بلیط تغیری نکرده است .</a:t>
            </a: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endParaRPr lang="fa-IR" altLang="fa-IR" sz="2200" b="1">
              <a:solidFill>
                <a:srgbClr val="FFFFFF"/>
              </a:solidFill>
              <a:latin typeface="Garamond" panose="02020404030301010803" pitchFamily="18" charset="0"/>
              <a:cs typeface="B Nazanin" panose="00000400000000000000" pitchFamily="2" charset="-78"/>
            </a:endParaRP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200" b="1">
                <a:solidFill>
                  <a:srgbClr val="CCFF33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پرواز های چارتر کمی متفاوت هستند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>
            <a:extLst>
              <a:ext uri="{FF2B5EF4-FFF2-40B4-BE49-F238E27FC236}">
                <a16:creationId xmlns:a16="http://schemas.microsoft.com/office/drawing/2014/main" id="{96A32E8E-B257-45E4-B5A7-E2F0F61159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95600" y="415926"/>
            <a:ext cx="2491388" cy="433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400" b="1">
                <a:solidFill>
                  <a:srgbClr val="CCFF33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عرضه در اماکن اقامتی</a:t>
            </a:r>
          </a:p>
        </p:txBody>
      </p:sp>
      <p:sp>
        <p:nvSpPr>
          <p:cNvPr id="126979" name="Rectangle 3">
            <a:extLst>
              <a:ext uri="{FF2B5EF4-FFF2-40B4-BE49-F238E27FC236}">
                <a16:creationId xmlns:a16="http://schemas.microsoft.com/office/drawing/2014/main" id="{FA6DDA0E-B5BF-4783-96C5-488DEE6FA1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2588" y="1152526"/>
            <a:ext cx="8691562" cy="337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200" b="1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بحث عرضه، هزینه ها و درآمد در این بخش متنوع تر است.</a:t>
            </a: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endParaRPr lang="fa-IR" altLang="fa-IR" sz="2200" b="1">
              <a:solidFill>
                <a:srgbClr val="FFFFFF"/>
              </a:solidFill>
              <a:latin typeface="Garamond" panose="02020404030301010803" pitchFamily="18" charset="0"/>
              <a:cs typeface="B Nazanin" panose="00000400000000000000" pitchFamily="2" charset="-78"/>
            </a:endParaRP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200" b="1">
                <a:solidFill>
                  <a:srgbClr val="CCFF33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نگرش افزایش هزینه های ثابت هتل و نگرش افزایش هزینه های متغیر امروز در بازار </a:t>
            </a: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200" b="1">
                <a:solidFill>
                  <a:srgbClr val="CCFF33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سرمایه بر و کاربر تسلط دارد</a:t>
            </a:r>
            <a:r>
              <a:rPr lang="fa-IR" altLang="fa-IR" sz="2200" b="1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.</a:t>
            </a: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endParaRPr lang="fa-IR" altLang="fa-IR" sz="2200" b="1">
              <a:solidFill>
                <a:srgbClr val="FFFFFF"/>
              </a:solidFill>
              <a:latin typeface="Garamond" panose="02020404030301010803" pitchFamily="18" charset="0"/>
              <a:cs typeface="B Nazanin" panose="00000400000000000000" pitchFamily="2" charset="-78"/>
            </a:endParaRP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200" b="1">
                <a:solidFill>
                  <a:srgbClr val="CCFF33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ضریب اشغال پایه:</a:t>
            </a:r>
            <a:r>
              <a:rPr lang="fa-IR" altLang="fa-IR" sz="2200" b="1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 نسبت اتاق ها به میهمانان در یک شب معین</a:t>
            </a: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200" b="1">
                <a:solidFill>
                  <a:srgbClr val="CCFF33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ضریب اشغال تخت:</a:t>
            </a:r>
            <a:r>
              <a:rPr lang="fa-IR" altLang="fa-IR" sz="2200" b="1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 چند میهمان در چه نسبتی از حداکثر ظرفیت هتل جای دارند.</a:t>
            </a: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200" b="1">
                <a:solidFill>
                  <a:srgbClr val="CCFF33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ضریب اشغال درآمد:</a:t>
            </a:r>
            <a:r>
              <a:rPr lang="fa-IR" altLang="fa-IR" sz="2200" b="1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 درآمد اتاق در هر شب نسبت به حداکثر درآمد ممکن (</a:t>
            </a:r>
            <a:r>
              <a:rPr lang="en-US" altLang="fa-IR" sz="2200" b="1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Rake Rate</a:t>
            </a:r>
            <a:endParaRPr lang="fa-IR" altLang="fa-IR" sz="2200" b="1">
              <a:solidFill>
                <a:srgbClr val="FFFFFF"/>
              </a:solidFill>
              <a:latin typeface="Garamond" panose="02020404030301010803" pitchFamily="18" charset="0"/>
              <a:cs typeface="B Nazanin" panose="00000400000000000000" pitchFamily="2" charset="-78"/>
            </a:endParaRP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endParaRPr lang="en-US" altLang="fa-IR" sz="2200" b="1">
              <a:solidFill>
                <a:srgbClr val="FFFFFF"/>
              </a:solidFill>
              <a:latin typeface="Garamond" panose="02020404030301010803" pitchFamily="18" charset="0"/>
              <a:cs typeface="B Nazanin" panose="00000400000000000000" pitchFamily="2" charset="-78"/>
            </a:endParaRPr>
          </a:p>
        </p:txBody>
      </p:sp>
      <p:sp>
        <p:nvSpPr>
          <p:cNvPr id="126980" name="Rectangle 5">
            <a:extLst>
              <a:ext uri="{FF2B5EF4-FFF2-40B4-BE49-F238E27FC236}">
                <a16:creationId xmlns:a16="http://schemas.microsoft.com/office/drawing/2014/main" id="{6D1C6E64-D218-4788-B325-02260217CA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24500" y="4433889"/>
            <a:ext cx="820738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a-IR" altLang="fa-IR" b="1">
                <a:solidFill>
                  <a:srgbClr val="CCFF33"/>
                </a:solidFill>
                <a:cs typeface="B Nazanin" panose="00000400000000000000" pitchFamily="2" charset="-78"/>
              </a:rPr>
              <a:t>مثال</a:t>
            </a:r>
            <a:endParaRPr lang="en-US" altLang="fa-IR" b="1">
              <a:solidFill>
                <a:srgbClr val="CCFF33"/>
              </a:solidFill>
              <a:cs typeface="B Nazanin" panose="00000400000000000000" pitchFamily="2" charset="-78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>
            <a:extLst>
              <a:ext uri="{FF2B5EF4-FFF2-40B4-BE49-F238E27FC236}">
                <a16:creationId xmlns:a16="http://schemas.microsoft.com/office/drawing/2014/main" id="{BFA2CFCE-2BD5-4B0C-B584-8E70E07F76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15174" y="415926"/>
            <a:ext cx="2060179" cy="433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400" b="1">
                <a:solidFill>
                  <a:srgbClr val="CCFF33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عرضه در جاذبه ها</a:t>
            </a:r>
          </a:p>
        </p:txBody>
      </p:sp>
      <p:sp>
        <p:nvSpPr>
          <p:cNvPr id="129027" name="Rectangle 6">
            <a:extLst>
              <a:ext uri="{FF2B5EF4-FFF2-40B4-BE49-F238E27FC236}">
                <a16:creationId xmlns:a16="http://schemas.microsoft.com/office/drawing/2014/main" id="{9683E923-1F61-4EF2-A6BF-E73A0293E5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0012" y="1152525"/>
            <a:ext cx="8974138" cy="561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Font typeface="Wingdings" panose="05000000000000000000" pitchFamily="2" charset="2"/>
              <a:buChar char="Ø"/>
            </a:pPr>
            <a:r>
              <a:rPr lang="fa-IR" altLang="fa-IR" sz="2200" b="1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رویداد</a:t>
            </a: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endParaRPr lang="fa-IR" altLang="fa-IR" sz="2200" b="1">
              <a:solidFill>
                <a:srgbClr val="FFFFFF"/>
              </a:solidFill>
              <a:latin typeface="Garamond" panose="02020404030301010803" pitchFamily="18" charset="0"/>
              <a:cs typeface="B Nazanin" panose="00000400000000000000" pitchFamily="2" charset="-78"/>
            </a:endParaRP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FFCC00"/>
              </a:buClr>
              <a:buSzPct val="105000"/>
              <a:buFont typeface="Wingdings" panose="05000000000000000000" pitchFamily="2" charset="2"/>
              <a:buChar char="ü"/>
            </a:pPr>
            <a:r>
              <a:rPr lang="fa-IR" altLang="fa-IR" sz="2200" b="1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موقت            جشنواره ای خاص</a:t>
            </a: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FFCC00"/>
              </a:buClr>
              <a:buSzPct val="105000"/>
              <a:buFont typeface="Wingdings" panose="05000000000000000000" pitchFamily="2" charset="2"/>
              <a:buChar char="ü"/>
            </a:pPr>
            <a:r>
              <a:rPr lang="fa-IR" altLang="fa-IR" sz="2200" b="1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دائمی            جشنواره گلاب گیری </a:t>
            </a: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endParaRPr lang="fa-IR" altLang="fa-IR" sz="2200" b="1">
              <a:solidFill>
                <a:srgbClr val="FFFFFF"/>
              </a:solidFill>
              <a:latin typeface="Garamond" panose="02020404030301010803" pitchFamily="18" charset="0"/>
              <a:cs typeface="B Nazanin" panose="00000400000000000000" pitchFamily="2" charset="-78"/>
            </a:endParaRP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Font typeface="Wingdings" panose="05000000000000000000" pitchFamily="2" charset="2"/>
              <a:buChar char="Ø"/>
            </a:pPr>
            <a:r>
              <a:rPr lang="fa-IR" altLang="fa-IR" sz="2200" b="1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جاذبه های انسان ساخت</a:t>
            </a: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200" b="1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عموما در مقاصد معروف ساخته می شوند به عبارتی بستگی به موقعیت مکان دارد.</a:t>
            </a: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endParaRPr lang="fa-IR" altLang="fa-IR" sz="2200" b="1">
              <a:solidFill>
                <a:srgbClr val="FFFFFF"/>
              </a:solidFill>
              <a:latin typeface="Garamond" panose="02020404030301010803" pitchFamily="18" charset="0"/>
              <a:cs typeface="B Nazanin" panose="00000400000000000000" pitchFamily="2" charset="-78"/>
            </a:endParaRP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Font typeface="Wingdings" panose="05000000000000000000" pitchFamily="2" charset="2"/>
              <a:buChar char="Ø"/>
            </a:pPr>
            <a:r>
              <a:rPr lang="fa-IR" altLang="fa-IR" sz="2200" b="1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جاذبه های طبیعی و تاریخی</a:t>
            </a: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FFCC00"/>
              </a:buClr>
              <a:buSzPct val="105000"/>
              <a:buFont typeface="Wingdings" panose="05000000000000000000" pitchFamily="2" charset="2"/>
              <a:buChar char="ü"/>
            </a:pPr>
            <a:r>
              <a:rPr lang="fa-IR" altLang="fa-IR" sz="2200" b="1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   بالقوه </a:t>
            </a: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FFCC00"/>
              </a:buClr>
              <a:buSzPct val="105000"/>
              <a:buFont typeface="Wingdings" panose="05000000000000000000" pitchFamily="2" charset="2"/>
              <a:buChar char="ü"/>
            </a:pPr>
            <a:r>
              <a:rPr lang="fa-IR" altLang="fa-IR" sz="2200" b="1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   بالفعل</a:t>
            </a: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200" b="1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       جاذبه های بالقوه را باید با ایجاد شرایط مناسب به بالفعل تبدیل کرد</a:t>
            </a: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endParaRPr lang="fa-IR" altLang="fa-IR" sz="2200" b="1">
              <a:solidFill>
                <a:srgbClr val="FFFFFF"/>
              </a:solidFill>
              <a:latin typeface="Garamond" panose="02020404030301010803" pitchFamily="18" charset="0"/>
              <a:cs typeface="B Nazanin" panose="00000400000000000000" pitchFamily="2" charset="-78"/>
            </a:endParaRP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200" b="1">
                <a:solidFill>
                  <a:srgbClr val="CCFF33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لازم به ذکر است که عموما در خصوص عرضه اقدامات و سیاست های کنترلی صورت می گیرد.</a:t>
            </a: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endParaRPr lang="en-US" altLang="fa-IR" sz="2200" b="1">
              <a:solidFill>
                <a:srgbClr val="CCFF33"/>
              </a:solidFill>
              <a:latin typeface="Garamond" panose="02020404030301010803" pitchFamily="18" charset="0"/>
              <a:cs typeface="B Nazanin" panose="00000400000000000000" pitchFamily="2" charset="-78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>
            <a:extLst>
              <a:ext uri="{FF2B5EF4-FFF2-40B4-BE49-F238E27FC236}">
                <a16:creationId xmlns:a16="http://schemas.microsoft.com/office/drawing/2014/main" id="{EB144E0D-1734-48A0-8312-529A97FE0C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24501" y="415925"/>
            <a:ext cx="1603375" cy="43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400" b="1">
                <a:solidFill>
                  <a:srgbClr val="CCFF33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ضرایب اشغال</a:t>
            </a:r>
          </a:p>
        </p:txBody>
      </p:sp>
      <p:sp>
        <p:nvSpPr>
          <p:cNvPr id="131075" name="Rectangle 6">
            <a:extLst>
              <a:ext uri="{FF2B5EF4-FFF2-40B4-BE49-F238E27FC236}">
                <a16:creationId xmlns:a16="http://schemas.microsoft.com/office/drawing/2014/main" id="{2BA04EDD-61DE-4CED-903F-1D02351CD4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35864" y="1152525"/>
            <a:ext cx="2808287" cy="188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Font typeface="Wingdings" panose="05000000000000000000" pitchFamily="2" charset="2"/>
              <a:buChar char="Ø"/>
            </a:pPr>
            <a:r>
              <a:rPr lang="fa-IR" altLang="fa-IR" sz="2200" b="1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ضریب اشغال اتاق</a:t>
            </a: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Font typeface="Wingdings" panose="05000000000000000000" pitchFamily="2" charset="2"/>
              <a:buChar char="Ø"/>
            </a:pPr>
            <a:r>
              <a:rPr lang="fa-IR" altLang="fa-IR" sz="2200" b="1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 ضریب اشغال تخت</a:t>
            </a: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Font typeface="Wingdings" panose="05000000000000000000" pitchFamily="2" charset="2"/>
              <a:buChar char="Ø"/>
            </a:pPr>
            <a:r>
              <a:rPr lang="fa-IR" altLang="fa-IR" sz="2200" b="1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 ضریب اشغال درآمد اتاق</a:t>
            </a: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endParaRPr lang="fa-IR" altLang="fa-IR" sz="2200" b="1">
              <a:solidFill>
                <a:srgbClr val="FFFFFF"/>
              </a:solidFill>
              <a:latin typeface="Garamond" panose="02020404030301010803" pitchFamily="18" charset="0"/>
              <a:cs typeface="B Nazanin" panose="00000400000000000000" pitchFamily="2" charset="-78"/>
            </a:endParaRP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endParaRPr lang="en-US" altLang="fa-IR" sz="2200" b="1">
              <a:solidFill>
                <a:srgbClr val="CCFF33"/>
              </a:solidFill>
              <a:latin typeface="Garamond" panose="02020404030301010803" pitchFamily="18" charset="0"/>
              <a:cs typeface="B Nazanin" panose="00000400000000000000" pitchFamily="2" charset="-78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Default Desig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823</Words>
  <Application>Microsoft Office PowerPoint</Application>
  <PresentationFormat>Widescreen</PresentationFormat>
  <Paragraphs>126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Garamond</vt:lpstr>
      <vt:lpstr>Wingdings</vt:lpstr>
      <vt:lpstr>1_Default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L.E.N.O.V.O</dc:creator>
  <cp:lastModifiedBy>L.E.N.O.V.O</cp:lastModifiedBy>
  <cp:revision>1</cp:revision>
  <dcterms:created xsi:type="dcterms:W3CDTF">2020-05-16T12:59:31Z</dcterms:created>
  <dcterms:modified xsi:type="dcterms:W3CDTF">2020-05-16T13:00:03Z</dcterms:modified>
</cp:coreProperties>
</file>